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EB Garamond"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3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38113" y="766763"/>
            <a:ext cx="6823075"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85" name="Google Shape;185;p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95" name="Google Shape;195;p1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05" name="Google Shape;205;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15" name="Google Shape;215;p1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25" name="Google Shape;225;p1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36" name="Google Shape;236;p1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47" name="Google Shape;247;p1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6: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58" name="Google Shape;258;p1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68" name="Google Shape;268;p1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78" name="Google Shape;278;p1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99" name="Google Shape;99;p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8bedc547bc_0_5:notes"/>
          <p:cNvSpPr txBox="1">
            <a:spLocks noGrp="1"/>
          </p:cNvSpPr>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11" name="Google Shape;111;g38bedc547bc_0_5:notes"/>
          <p:cNvSpPr>
            <a:spLocks noGrp="1" noRot="1" noChangeAspect="1"/>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23" name="Google Shape;123;p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33" name="Google Shape;133;p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43" name="Google Shape;143;p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54" name="Google Shape;154;p6:notes"/>
          <p:cNvSpPr>
            <a:spLocks noGrp="1" noRot="1" noChangeAspect="1"/>
          </p:cNvSpPr>
          <p:nvPr>
            <p:ph type="sldImg" idx="2"/>
          </p:nvPr>
        </p:nvSpPr>
        <p:spPr>
          <a:xfrm>
            <a:off x="990600" y="766763"/>
            <a:ext cx="5118000" cy="3838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64" name="Google Shape;164;p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74" name="Google Shape;174;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89" name="Google Shape;89;p13" descr="image.png"/>
          <p:cNvPicPr preferRelativeResize="0"/>
          <p:nvPr/>
        </p:nvPicPr>
        <p:blipFill rotWithShape="1">
          <a:blip r:embed="rId3">
            <a:alphaModFix/>
          </a:blip>
          <a:srcRect/>
          <a:stretch/>
        </p:blipFill>
        <p:spPr>
          <a:xfrm>
            <a:off x="301925" y="1488650"/>
            <a:ext cx="9735550" cy="4867700"/>
          </a:xfrm>
          <a:prstGeom prst="rect">
            <a:avLst/>
          </a:prstGeom>
          <a:noFill/>
          <a:ln>
            <a:noFill/>
          </a:ln>
        </p:spPr>
      </p:pic>
      <p:sp>
        <p:nvSpPr>
          <p:cNvPr id="90" name="Google Shape;90;p13"/>
          <p:cNvSpPr txBox="1"/>
          <p:nvPr/>
        </p:nvSpPr>
        <p:spPr>
          <a:xfrm>
            <a:off x="457446" y="4428609"/>
            <a:ext cx="1361400" cy="3693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1" i="0" u="none" strike="noStrike" cap="none">
                <a:solidFill>
                  <a:srgbClr val="000000"/>
                </a:solidFill>
                <a:latin typeface="EB Garamond"/>
                <a:ea typeface="EB Garamond"/>
                <a:cs typeface="EB Garamond"/>
                <a:sym typeface="EB Garamond"/>
              </a:rPr>
              <a:t>Guided by </a:t>
            </a:r>
            <a:endParaRPr b="1">
              <a:latin typeface="EB Garamond"/>
              <a:ea typeface="EB Garamond"/>
              <a:cs typeface="EB Garamond"/>
              <a:sym typeface="EB Garamond"/>
            </a:endParaRPr>
          </a:p>
        </p:txBody>
      </p:sp>
      <p:sp>
        <p:nvSpPr>
          <p:cNvPr id="91" name="Google Shape;91;p13"/>
          <p:cNvSpPr txBox="1"/>
          <p:nvPr/>
        </p:nvSpPr>
        <p:spPr>
          <a:xfrm>
            <a:off x="7884475" y="4314075"/>
            <a:ext cx="3875100" cy="147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1" dirty="0">
                <a:solidFill>
                  <a:srgbClr val="000000"/>
                </a:solidFill>
                <a:latin typeface="EB Garamond"/>
                <a:ea typeface="EB Garamond"/>
                <a:cs typeface="EB Garamond"/>
                <a:sym typeface="EB Garamond"/>
              </a:rPr>
              <a:t>Presented by</a:t>
            </a:r>
            <a:endParaRPr sz="2400" b="1" dirty="0">
              <a:solidFill>
                <a:srgbClr val="000000"/>
              </a:solidFill>
              <a:latin typeface="EB Garamond"/>
              <a:ea typeface="EB Garamond"/>
              <a:cs typeface="EB Garamond"/>
              <a:sym typeface="EB Garamond"/>
            </a:endParaRPr>
          </a:p>
          <a:p>
            <a:pPr marL="0" marR="0" lvl="0" indent="0" algn="l" rtl="0">
              <a:spcBef>
                <a:spcPts val="0"/>
              </a:spcBef>
              <a:spcAft>
                <a:spcPts val="0"/>
              </a:spcAft>
              <a:buNone/>
            </a:pPr>
            <a:r>
              <a:rPr lang="en-US" sz="2400" dirty="0" err="1">
                <a:latin typeface="EB Garamond"/>
                <a:ea typeface="EB Garamond"/>
                <a:cs typeface="EB Garamond"/>
                <a:sym typeface="EB Garamond"/>
              </a:rPr>
              <a:t>Yuvaguru</a:t>
            </a:r>
            <a:r>
              <a:rPr lang="en-US" sz="2400" dirty="0">
                <a:latin typeface="EB Garamond"/>
                <a:ea typeface="EB Garamond"/>
                <a:cs typeface="EB Garamond"/>
                <a:sym typeface="EB Garamond"/>
              </a:rPr>
              <a:t> S (192511452)</a:t>
            </a:r>
            <a:endParaRPr sz="2400" dirty="0">
              <a:latin typeface="EB Garamond"/>
              <a:ea typeface="EB Garamond"/>
              <a:cs typeface="EB Garamond"/>
              <a:sym typeface="EB Garamond"/>
            </a:endParaRPr>
          </a:p>
          <a:p>
            <a:pPr marL="0" marR="0" lvl="0" indent="0" algn="l" rtl="0">
              <a:spcBef>
                <a:spcPts val="0"/>
              </a:spcBef>
              <a:spcAft>
                <a:spcPts val="0"/>
              </a:spcAft>
              <a:buNone/>
            </a:pPr>
            <a:r>
              <a:rPr lang="en-US" sz="2400" dirty="0">
                <a:latin typeface="EB Garamond"/>
                <a:ea typeface="EB Garamond"/>
                <a:cs typeface="EB Garamond"/>
                <a:sym typeface="EB Garamond"/>
              </a:rPr>
              <a:t>Yogesh </a:t>
            </a:r>
            <a:r>
              <a:rPr lang="en-US" sz="2400" dirty="0" err="1">
                <a:latin typeface="EB Garamond"/>
                <a:ea typeface="EB Garamond"/>
                <a:cs typeface="EB Garamond"/>
                <a:sym typeface="EB Garamond"/>
              </a:rPr>
              <a:t>ramu</a:t>
            </a:r>
            <a:r>
              <a:rPr lang="en-US" sz="2400" dirty="0">
                <a:latin typeface="EB Garamond"/>
                <a:ea typeface="EB Garamond"/>
                <a:cs typeface="EB Garamond"/>
                <a:sym typeface="EB Garamond"/>
              </a:rPr>
              <a:t> B (192572178)</a:t>
            </a:r>
            <a:r>
              <a:rPr lang="en-US" sz="2400" dirty="0">
                <a:solidFill>
                  <a:srgbClr val="000000"/>
                </a:solidFill>
                <a:latin typeface="EB Garamond"/>
                <a:ea typeface="EB Garamond"/>
                <a:cs typeface="EB Garamond"/>
                <a:sym typeface="EB Garamond"/>
              </a:rPr>
              <a:t> </a:t>
            </a:r>
            <a:endParaRPr sz="2400" dirty="0">
              <a:latin typeface="EB Garamond"/>
              <a:ea typeface="EB Garamond"/>
              <a:cs typeface="EB Garamond"/>
              <a:sym typeface="EB Garamond"/>
            </a:endParaRPr>
          </a:p>
          <a:p>
            <a:pPr marL="0" marR="0" lvl="0" indent="0" algn="l" rtl="0">
              <a:spcBef>
                <a:spcPts val="0"/>
              </a:spcBef>
              <a:spcAft>
                <a:spcPts val="0"/>
              </a:spcAft>
              <a:buNone/>
            </a:pPr>
            <a:r>
              <a:rPr lang="en-US" sz="2400" dirty="0">
                <a:solidFill>
                  <a:srgbClr val="000000"/>
                </a:solidFill>
                <a:latin typeface="EB Garamond"/>
                <a:ea typeface="EB Garamond"/>
                <a:cs typeface="EB Garamond"/>
                <a:sym typeface="EB Garamond"/>
              </a:rPr>
              <a:t>Manoj N (192565105)</a:t>
            </a:r>
            <a:endParaRPr sz="2400" dirty="0">
              <a:solidFill>
                <a:srgbClr val="000000"/>
              </a:solidFill>
              <a:latin typeface="EB Garamond"/>
              <a:ea typeface="EB Garamond"/>
              <a:cs typeface="EB Garamond"/>
              <a:sym typeface="EB Garamond"/>
            </a:endParaRPr>
          </a:p>
        </p:txBody>
      </p:sp>
      <p:sp>
        <p:nvSpPr>
          <p:cNvPr id="92" name="Google Shape;92;p13"/>
          <p:cNvSpPr txBox="1"/>
          <p:nvPr/>
        </p:nvSpPr>
        <p:spPr>
          <a:xfrm>
            <a:off x="457450" y="4850525"/>
            <a:ext cx="3637200" cy="738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a:solidFill>
                  <a:srgbClr val="000000"/>
                </a:solidFill>
                <a:latin typeface="EB Garamond"/>
                <a:ea typeface="EB Garamond"/>
                <a:cs typeface="EB Garamond"/>
                <a:sym typeface="EB Garamond"/>
              </a:rPr>
              <a:t>Dr. </a:t>
            </a:r>
            <a:r>
              <a:rPr lang="en-US" sz="2400">
                <a:latin typeface="EB Garamond"/>
                <a:ea typeface="EB Garamond"/>
                <a:cs typeface="EB Garamond"/>
                <a:sym typeface="EB Garamond"/>
              </a:rPr>
              <a:t>S Senthilvadivu</a:t>
            </a:r>
            <a:endParaRPr sz="2400">
              <a:latin typeface="EB Garamond"/>
              <a:ea typeface="EB Garamond"/>
              <a:cs typeface="EB Garamond"/>
              <a:sym typeface="EB Garamond"/>
            </a:endParaRPr>
          </a:p>
          <a:p>
            <a:pPr marL="0" marR="0" lvl="0" indent="0" algn="l" rtl="0">
              <a:spcBef>
                <a:spcPts val="0"/>
              </a:spcBef>
              <a:spcAft>
                <a:spcPts val="0"/>
              </a:spcAft>
              <a:buNone/>
            </a:pPr>
            <a:r>
              <a:rPr lang="en-US" sz="2400">
                <a:solidFill>
                  <a:srgbClr val="000000"/>
                </a:solidFill>
                <a:latin typeface="EB Garamond"/>
                <a:ea typeface="EB Garamond"/>
                <a:cs typeface="EB Garamond"/>
                <a:sym typeface="EB Garamond"/>
              </a:rPr>
              <a:t>Dr. </a:t>
            </a:r>
            <a:r>
              <a:rPr lang="en-US" sz="2400">
                <a:latin typeface="EB Garamond"/>
                <a:ea typeface="EB Garamond"/>
                <a:cs typeface="EB Garamond"/>
                <a:sym typeface="EB Garamond"/>
              </a:rPr>
              <a:t>Kumaragurubaran T</a:t>
            </a:r>
            <a:endParaRPr sz="2400">
              <a:solidFill>
                <a:srgbClr val="000000"/>
              </a:solidFill>
              <a:latin typeface="EB Garamond"/>
              <a:ea typeface="EB Garamond"/>
              <a:cs typeface="EB Garamond"/>
              <a:sym typeface="EB Garamond"/>
            </a:endParaRPr>
          </a:p>
        </p:txBody>
      </p:sp>
      <p:sp>
        <p:nvSpPr>
          <p:cNvPr id="93" name="Google Shape;93;p13"/>
          <p:cNvSpPr txBox="1"/>
          <p:nvPr/>
        </p:nvSpPr>
        <p:spPr>
          <a:xfrm>
            <a:off x="478790" y="4612759"/>
            <a:ext cx="5610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 </a:t>
            </a:r>
            <a:endParaRPr/>
          </a:p>
        </p:txBody>
      </p:sp>
      <p:pic>
        <p:nvPicPr>
          <p:cNvPr id="94" name="Google Shape;94;p13" descr="image.png"/>
          <p:cNvPicPr preferRelativeResize="0"/>
          <p:nvPr/>
        </p:nvPicPr>
        <p:blipFill rotWithShape="1">
          <a:blip r:embed="rId4">
            <a:alphaModFix/>
          </a:blip>
          <a:srcRect/>
          <a:stretch/>
        </p:blipFill>
        <p:spPr>
          <a:xfrm>
            <a:off x="352425" y="675525"/>
            <a:ext cx="11487150" cy="1485900"/>
          </a:xfrm>
          <a:prstGeom prst="rect">
            <a:avLst/>
          </a:prstGeom>
          <a:noFill/>
          <a:ln>
            <a:noFill/>
          </a:ln>
        </p:spPr>
      </p:pic>
      <p:sp>
        <p:nvSpPr>
          <p:cNvPr id="95" name="Google Shape;95;p13"/>
          <p:cNvSpPr txBox="1">
            <a:spLocks noGrp="1"/>
          </p:cNvSpPr>
          <p:nvPr>
            <p:ph type="title"/>
          </p:nvPr>
        </p:nvSpPr>
        <p:spPr>
          <a:xfrm>
            <a:off x="2072925" y="2348300"/>
            <a:ext cx="8700600" cy="1735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b="1" dirty="0" err="1">
                <a:latin typeface="EB Garamond"/>
                <a:ea typeface="EB Garamond"/>
                <a:cs typeface="EB Garamond"/>
                <a:sym typeface="EB Garamond"/>
              </a:rPr>
              <a:t>PipeXplorer</a:t>
            </a:r>
            <a:r>
              <a:rPr lang="en-US" dirty="0">
                <a:latin typeface="EB Garamond"/>
                <a:ea typeface="EB Garamond"/>
                <a:cs typeface="EB Garamond"/>
                <a:sym typeface="EB Garamond"/>
              </a:rPr>
              <a:t>: Software Simulation Suite for Pipeline and Superscalar Execution Analysis</a:t>
            </a:r>
            <a:endParaRPr dirty="0">
              <a:latin typeface="EB Garamond"/>
              <a:ea typeface="EB Garamond"/>
              <a:cs typeface="EB Garamond"/>
              <a:sym typeface="EB Garamond"/>
            </a:endParaRPr>
          </a:p>
        </p:txBody>
      </p:sp>
      <p:sp>
        <p:nvSpPr>
          <p:cNvPr id="96" name="Google Shape;96;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2"/>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89" name="Google Shape;189;p22" descr="image.png"/>
          <p:cNvPicPr preferRelativeResize="0"/>
          <p:nvPr/>
        </p:nvPicPr>
        <p:blipFill rotWithShape="1">
          <a:blip r:embed="rId3">
            <a:alphaModFix/>
          </a:blip>
          <a:srcRect/>
          <a:stretch/>
        </p:blipFill>
        <p:spPr>
          <a:xfrm>
            <a:off x="10640425" y="303900"/>
            <a:ext cx="1263650" cy="1263650"/>
          </a:xfrm>
          <a:prstGeom prst="rect">
            <a:avLst/>
          </a:prstGeom>
          <a:noFill/>
          <a:ln>
            <a:noFill/>
          </a:ln>
        </p:spPr>
      </p:pic>
      <p:pic>
        <p:nvPicPr>
          <p:cNvPr id="190" name="Google Shape;190;p22" descr="image.png"/>
          <p:cNvPicPr preferRelativeResize="0"/>
          <p:nvPr/>
        </p:nvPicPr>
        <p:blipFill rotWithShape="1">
          <a:blip r:embed="rId4">
            <a:alphaModFix/>
          </a:blip>
          <a:srcRect/>
          <a:stretch/>
        </p:blipFill>
        <p:spPr>
          <a:xfrm>
            <a:off x="285541" y="449375"/>
            <a:ext cx="1016000" cy="1339850"/>
          </a:xfrm>
          <a:prstGeom prst="rect">
            <a:avLst/>
          </a:prstGeom>
          <a:noFill/>
          <a:ln>
            <a:noFill/>
          </a:ln>
        </p:spPr>
      </p:pic>
      <p:sp>
        <p:nvSpPr>
          <p:cNvPr id="191" name="Google Shape;191;p22"/>
          <p:cNvSpPr txBox="1"/>
          <p:nvPr/>
        </p:nvSpPr>
        <p:spPr>
          <a:xfrm>
            <a:off x="1346200" y="449375"/>
            <a:ext cx="10206000" cy="572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400"/>
              <a:buFont typeface="Calibri"/>
              <a:buNone/>
            </a:pPr>
            <a:r>
              <a:rPr lang="en-US" sz="4400" b="1">
                <a:solidFill>
                  <a:schemeClr val="dk1"/>
                </a:solidFill>
                <a:latin typeface="EB Garamond"/>
                <a:ea typeface="EB Garamond"/>
                <a:cs typeface="EB Garamond"/>
                <a:sym typeface="EB Garamond"/>
              </a:rPr>
              <a:t>Module-2: Superscalar Execution Visualizer (OoO + Speculation)</a:t>
            </a:r>
            <a:endParaRPr>
              <a:latin typeface="EB Garamond"/>
              <a:ea typeface="EB Garamond"/>
              <a:cs typeface="EB Garamond"/>
              <a:sym typeface="EB Garamond"/>
            </a:endParaRPr>
          </a:p>
          <a:p>
            <a:pPr marL="0" marR="0" lvl="0" indent="0" algn="l" rtl="0">
              <a:spcBef>
                <a:spcPts val="0"/>
              </a:spcBef>
              <a:spcAft>
                <a:spcPts val="0"/>
              </a:spcAft>
              <a:buClr>
                <a:schemeClr val="dk1"/>
              </a:buClr>
              <a:buSzPts val="1800"/>
              <a:buFont typeface="Calibri"/>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600">
                <a:solidFill>
                  <a:schemeClr val="dk1"/>
                </a:solidFill>
                <a:latin typeface="EB Garamond"/>
                <a:ea typeface="EB Garamond"/>
                <a:cs typeface="EB Garamond"/>
                <a:sym typeface="EB Garamond"/>
              </a:rPr>
              <a:t>PipeXplorer supports superscalar instruction issue models (2-way, 4-way) and advanced out-of-order execution techniques. It incorporates reservation stations, a reorder buffer (ROB), and Tomasulo’s algorithm to handle dynamic scheduling and dependency resolution. The suite also includes speculative execution with branch prediction, alongside visualization tools for instruction scheduling, dependencies, and commit operations, making analysis more comprehensive.</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Superscalar issue models with out-of-order execution support.</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Includes reservation stations, ROB, and Tomasulo’s algorithm.</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Visualization of scheduling, dependencies, and commit stages.</a:t>
            </a:r>
            <a:endParaRPr>
              <a:latin typeface="EB Garamond"/>
              <a:ea typeface="EB Garamond"/>
              <a:cs typeface="EB Garamond"/>
              <a:sym typeface="EB Garamond"/>
            </a:endParaRPr>
          </a:p>
        </p:txBody>
      </p:sp>
      <p:sp>
        <p:nvSpPr>
          <p:cNvPr id="192" name="Google Shape;19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3"/>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99" name="Google Shape;199;p23" descr="image.png"/>
          <p:cNvPicPr preferRelativeResize="0"/>
          <p:nvPr/>
        </p:nvPicPr>
        <p:blipFill rotWithShape="1">
          <a:blip r:embed="rId3">
            <a:alphaModFix/>
          </a:blip>
          <a:srcRect/>
          <a:stretch/>
        </p:blipFill>
        <p:spPr>
          <a:xfrm>
            <a:off x="10595769" y="331183"/>
            <a:ext cx="1263650" cy="1263650"/>
          </a:xfrm>
          <a:prstGeom prst="rect">
            <a:avLst/>
          </a:prstGeom>
          <a:noFill/>
          <a:ln>
            <a:noFill/>
          </a:ln>
        </p:spPr>
      </p:pic>
      <p:pic>
        <p:nvPicPr>
          <p:cNvPr id="200" name="Google Shape;200;p23" descr="image.png"/>
          <p:cNvPicPr preferRelativeResize="0"/>
          <p:nvPr/>
        </p:nvPicPr>
        <p:blipFill rotWithShape="1">
          <a:blip r:embed="rId4">
            <a:alphaModFix/>
          </a:blip>
          <a:srcRect/>
          <a:stretch/>
        </p:blipFill>
        <p:spPr>
          <a:xfrm>
            <a:off x="343700" y="367500"/>
            <a:ext cx="1016000" cy="1339850"/>
          </a:xfrm>
          <a:prstGeom prst="rect">
            <a:avLst/>
          </a:prstGeom>
          <a:noFill/>
          <a:ln>
            <a:noFill/>
          </a:ln>
        </p:spPr>
      </p:pic>
      <p:pic>
        <p:nvPicPr>
          <p:cNvPr id="201" name="Google Shape;201;p23" descr="A screenshot of a computer&#10;&#10;AI-generated content may be incorrect."/>
          <p:cNvPicPr preferRelativeResize="0"/>
          <p:nvPr/>
        </p:nvPicPr>
        <p:blipFill rotWithShape="1">
          <a:blip r:embed="rId5">
            <a:alphaModFix/>
          </a:blip>
          <a:srcRect/>
          <a:stretch/>
        </p:blipFill>
        <p:spPr>
          <a:xfrm>
            <a:off x="1828298" y="488057"/>
            <a:ext cx="8179802" cy="6019825"/>
          </a:xfrm>
          <a:prstGeom prst="rect">
            <a:avLst/>
          </a:prstGeom>
          <a:noFill/>
          <a:ln>
            <a:noFill/>
          </a:ln>
        </p:spPr>
      </p:pic>
      <p:sp>
        <p:nvSpPr>
          <p:cNvPr id="202" name="Google Shape;202;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24"/>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209" name="Google Shape;209;p24" descr="image.png"/>
          <p:cNvPicPr preferRelativeResize="0"/>
          <p:nvPr/>
        </p:nvPicPr>
        <p:blipFill rotWithShape="1">
          <a:blip r:embed="rId3">
            <a:alphaModFix/>
          </a:blip>
          <a:srcRect/>
          <a:stretch/>
        </p:blipFill>
        <p:spPr>
          <a:xfrm>
            <a:off x="10610652" y="323412"/>
            <a:ext cx="1263650" cy="1263650"/>
          </a:xfrm>
          <a:prstGeom prst="rect">
            <a:avLst/>
          </a:prstGeom>
          <a:noFill/>
          <a:ln>
            <a:noFill/>
          </a:ln>
        </p:spPr>
      </p:pic>
      <p:pic>
        <p:nvPicPr>
          <p:cNvPr id="210" name="Google Shape;210;p24" descr="image.png"/>
          <p:cNvPicPr preferRelativeResize="0"/>
          <p:nvPr/>
        </p:nvPicPr>
        <p:blipFill rotWithShape="1">
          <a:blip r:embed="rId4">
            <a:alphaModFix/>
          </a:blip>
          <a:srcRect/>
          <a:stretch/>
        </p:blipFill>
        <p:spPr>
          <a:xfrm>
            <a:off x="328798" y="374624"/>
            <a:ext cx="1016000" cy="1339850"/>
          </a:xfrm>
          <a:prstGeom prst="rect">
            <a:avLst/>
          </a:prstGeom>
          <a:noFill/>
          <a:ln>
            <a:noFill/>
          </a:ln>
        </p:spPr>
      </p:pic>
      <p:sp>
        <p:nvSpPr>
          <p:cNvPr id="211" name="Google Shape;211;p24"/>
          <p:cNvSpPr txBox="1"/>
          <p:nvPr/>
        </p:nvSpPr>
        <p:spPr>
          <a:xfrm>
            <a:off x="1519768" y="415310"/>
            <a:ext cx="9889800" cy="600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000"/>
              <a:buFont typeface="Calibri"/>
              <a:buNone/>
            </a:pPr>
            <a:r>
              <a:rPr lang="en-US" sz="4000" b="1">
                <a:solidFill>
                  <a:schemeClr val="dk1"/>
                </a:solidFill>
                <a:latin typeface="EB Garamond"/>
                <a:ea typeface="EB Garamond"/>
                <a:cs typeface="EB Garamond"/>
                <a:sym typeface="EB Garamond"/>
              </a:rPr>
              <a:t>Module-3: SMT and Hyper-Threading Performance Simulator</a:t>
            </a:r>
            <a:endParaRPr sz="1800" b="1">
              <a:solidFill>
                <a:schemeClr val="dk1"/>
              </a:solidFill>
              <a:latin typeface="EB Garamond"/>
              <a:ea typeface="EB Garamond"/>
              <a:cs typeface="EB Garamond"/>
              <a:sym typeface="EB Garamond"/>
            </a:endParaRPr>
          </a:p>
          <a:p>
            <a:pPr marL="0" marR="0" lvl="0" indent="0" algn="l" rtl="0">
              <a:spcBef>
                <a:spcPts val="0"/>
              </a:spcBef>
              <a:spcAft>
                <a:spcPts val="0"/>
              </a:spcAft>
              <a:buClr>
                <a:schemeClr val="dk1"/>
              </a:buClr>
              <a:buSzPts val="1800"/>
              <a:buFont typeface="Calibri"/>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600">
                <a:solidFill>
                  <a:schemeClr val="dk1"/>
                </a:solidFill>
                <a:latin typeface="EB Garamond"/>
                <a:ea typeface="EB Garamond"/>
                <a:cs typeface="EB Garamond"/>
                <a:sym typeface="EB Garamond"/>
              </a:rPr>
              <a:t>PipeXplorer incorporates the concept of simultaneous multithreading (SMT), allowing multiple threads to share processor resources such as functional units and caches. It enables performance comparisons between single-threaded execution and SMT, while simulating hyper-threading behavior to evaluate efficiency. Visualization features illustrate thread interleaving, resource utilization, and throughput gains or losses, providing a clear understanding of multithreading impacts on processor performance.</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Supports SMT with shared resources like functional units and caches.</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Performance comparison between single-thread and multithreaded execution.</a:t>
            </a:r>
            <a:endParaRPr>
              <a:latin typeface="EB Garamond"/>
              <a:ea typeface="EB Garamond"/>
              <a:cs typeface="EB Garamond"/>
              <a:sym typeface="EB Garamond"/>
            </a:endParaRPr>
          </a:p>
          <a:p>
            <a:pPr marL="457200" marR="0" lvl="0" indent="-4572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Visualization of thread interleaving and throughput effects.</a:t>
            </a:r>
            <a:endParaRPr>
              <a:latin typeface="EB Garamond"/>
              <a:ea typeface="EB Garamond"/>
              <a:cs typeface="EB Garamond"/>
              <a:sym typeface="EB Garamond"/>
            </a:endParaRPr>
          </a:p>
        </p:txBody>
      </p:sp>
      <p:sp>
        <p:nvSpPr>
          <p:cNvPr id="212" name="Google Shape;212;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8" name="Google Shape;218;p25"/>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219" name="Google Shape;219;p25" descr="image.png"/>
          <p:cNvPicPr preferRelativeResize="0"/>
          <p:nvPr/>
        </p:nvPicPr>
        <p:blipFill rotWithShape="1">
          <a:blip r:embed="rId3">
            <a:alphaModFix/>
          </a:blip>
          <a:srcRect/>
          <a:stretch/>
        </p:blipFill>
        <p:spPr>
          <a:xfrm>
            <a:off x="10567975" y="427700"/>
            <a:ext cx="1263650" cy="1263650"/>
          </a:xfrm>
          <a:prstGeom prst="rect">
            <a:avLst/>
          </a:prstGeom>
          <a:noFill/>
          <a:ln>
            <a:noFill/>
          </a:ln>
        </p:spPr>
      </p:pic>
      <p:pic>
        <p:nvPicPr>
          <p:cNvPr id="220" name="Google Shape;220;p25" descr="image.png"/>
          <p:cNvPicPr preferRelativeResize="0"/>
          <p:nvPr/>
        </p:nvPicPr>
        <p:blipFill rotWithShape="1">
          <a:blip r:embed="rId4">
            <a:alphaModFix/>
          </a:blip>
          <a:srcRect/>
          <a:stretch/>
        </p:blipFill>
        <p:spPr>
          <a:xfrm>
            <a:off x="284175" y="285425"/>
            <a:ext cx="1016000" cy="1339850"/>
          </a:xfrm>
          <a:prstGeom prst="rect">
            <a:avLst/>
          </a:prstGeom>
          <a:noFill/>
          <a:ln>
            <a:noFill/>
          </a:ln>
        </p:spPr>
      </p:pic>
      <p:pic>
        <p:nvPicPr>
          <p:cNvPr id="221" name="Google Shape;221;p25" descr="A screenshot of a computer"/>
          <p:cNvPicPr preferRelativeResize="0"/>
          <p:nvPr/>
        </p:nvPicPr>
        <p:blipFill rotWithShape="1">
          <a:blip r:embed="rId5">
            <a:alphaModFix/>
          </a:blip>
          <a:srcRect/>
          <a:stretch/>
        </p:blipFill>
        <p:spPr>
          <a:xfrm>
            <a:off x="1579033" y="675686"/>
            <a:ext cx="8710086" cy="5780147"/>
          </a:xfrm>
          <a:prstGeom prst="rect">
            <a:avLst/>
          </a:prstGeom>
          <a:noFill/>
          <a:ln>
            <a:noFill/>
          </a:ln>
        </p:spPr>
      </p:pic>
      <p:sp>
        <p:nvSpPr>
          <p:cNvPr id="222" name="Google Shape;222;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26"/>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229" name="Google Shape;229;p26" descr="image.png"/>
          <p:cNvPicPr preferRelativeResize="0"/>
          <p:nvPr/>
        </p:nvPicPr>
        <p:blipFill rotWithShape="1">
          <a:blip r:embed="rId3">
            <a:alphaModFix/>
          </a:blip>
          <a:srcRect/>
          <a:stretch/>
        </p:blipFill>
        <p:spPr>
          <a:xfrm>
            <a:off x="10655400" y="282075"/>
            <a:ext cx="1263650" cy="1263650"/>
          </a:xfrm>
          <a:prstGeom prst="rect">
            <a:avLst/>
          </a:prstGeom>
          <a:noFill/>
          <a:ln>
            <a:noFill/>
          </a:ln>
        </p:spPr>
      </p:pic>
      <p:pic>
        <p:nvPicPr>
          <p:cNvPr id="230" name="Google Shape;230;p26" descr="image.png"/>
          <p:cNvPicPr preferRelativeResize="0"/>
          <p:nvPr/>
        </p:nvPicPr>
        <p:blipFill rotWithShape="1">
          <a:blip r:embed="rId4">
            <a:alphaModFix/>
          </a:blip>
          <a:srcRect/>
          <a:stretch/>
        </p:blipFill>
        <p:spPr>
          <a:xfrm>
            <a:off x="254400" y="282075"/>
            <a:ext cx="1016000" cy="1339850"/>
          </a:xfrm>
          <a:prstGeom prst="rect">
            <a:avLst/>
          </a:prstGeom>
          <a:noFill/>
          <a:ln>
            <a:noFill/>
          </a:ln>
        </p:spPr>
      </p:pic>
      <p:sp>
        <p:nvSpPr>
          <p:cNvPr id="231" name="Google Shape;231;p26"/>
          <p:cNvSpPr txBox="1"/>
          <p:nvPr/>
        </p:nvSpPr>
        <p:spPr>
          <a:xfrm>
            <a:off x="1346200" y="282075"/>
            <a:ext cx="94614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1800"/>
              <a:buFont typeface="Calibri"/>
              <a:buNone/>
            </a:pPr>
            <a:r>
              <a:rPr lang="en-US" sz="4400" b="1">
                <a:solidFill>
                  <a:schemeClr val="dk1"/>
                </a:solidFill>
                <a:latin typeface="EB Garamond"/>
                <a:ea typeface="EB Garamond"/>
                <a:cs typeface="EB Garamond"/>
                <a:sym typeface="EB Garamond"/>
              </a:rPr>
              <a:t> Integration of Modules</a:t>
            </a:r>
            <a:endParaRPr sz="4400" b="1">
              <a:solidFill>
                <a:schemeClr val="dk1"/>
              </a:solidFill>
              <a:latin typeface="EB Garamond"/>
              <a:ea typeface="EB Garamond"/>
              <a:cs typeface="EB Garamond"/>
              <a:sym typeface="EB Garamond"/>
            </a:endParaRPr>
          </a:p>
        </p:txBody>
      </p:sp>
      <p:sp>
        <p:nvSpPr>
          <p:cNvPr id="232" name="Google Shape;232;p2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33" name="Google Shape;233;p26"/>
          <p:cNvSpPr txBox="1"/>
          <p:nvPr/>
        </p:nvSpPr>
        <p:spPr>
          <a:xfrm>
            <a:off x="396300" y="1824225"/>
            <a:ext cx="102591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600">
                <a:solidFill>
                  <a:schemeClr val="dk1"/>
                </a:solidFill>
                <a:latin typeface="EB Garamond"/>
                <a:ea typeface="EB Garamond"/>
                <a:cs typeface="EB Garamond"/>
                <a:sym typeface="EB Garamond"/>
              </a:rPr>
              <a:t>PipeXplorer provides a unified framework that integrates pipeline, superscalar, and SMT simulations in a single platform. It manages data flow between modules and offers a common interface for user input and configuration. Users can easily run the same benchmark across all modules, enabling consistent comparison and analysis of different processor architectures and execution models.</a:t>
            </a:r>
            <a:endParaRPr>
              <a:solidFill>
                <a:schemeClr val="dk1"/>
              </a:solidFill>
              <a:latin typeface="EB Garamond"/>
              <a:ea typeface="EB Garamond"/>
              <a:cs typeface="EB Garamond"/>
              <a:sym typeface="EB Garamond"/>
            </a:endParaRPr>
          </a:p>
          <a:p>
            <a:pPr marL="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Integrated simulation of pipeline, superscalar, and SMT.</a:t>
            </a:r>
            <a:endParaRPr>
              <a:solidFill>
                <a:schemeClr val="dk1"/>
              </a:solidFill>
              <a:latin typeface="EB Garamond"/>
              <a:ea typeface="EB Garamond"/>
              <a:cs typeface="EB Garamond"/>
              <a:sym typeface="EB Garamond"/>
            </a:endParaRPr>
          </a:p>
          <a:p>
            <a:pPr marL="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Unified interface for configuration and data flow.</a:t>
            </a:r>
            <a:endParaRPr>
              <a:solidFill>
                <a:schemeClr val="dk1"/>
              </a:solidFill>
              <a:latin typeface="EB Garamond"/>
              <a:ea typeface="EB Garamond"/>
              <a:cs typeface="EB Garamond"/>
              <a:sym typeface="EB Garamond"/>
            </a:endParaRPr>
          </a:p>
          <a:p>
            <a:pPr marL="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Run benchmarks across all modules for comparative analysis.</a:t>
            </a:r>
            <a:endParaRPr sz="3200">
              <a:solidFill>
                <a:schemeClr val="dk1"/>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27"/>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240" name="Google Shape;240;p27" descr="image.png"/>
          <p:cNvPicPr preferRelativeResize="0"/>
          <p:nvPr/>
        </p:nvPicPr>
        <p:blipFill rotWithShape="1">
          <a:blip r:embed="rId3">
            <a:alphaModFix/>
          </a:blip>
          <a:srcRect/>
          <a:stretch/>
        </p:blipFill>
        <p:spPr>
          <a:xfrm>
            <a:off x="10625525" y="319405"/>
            <a:ext cx="1263650" cy="1263650"/>
          </a:xfrm>
          <a:prstGeom prst="rect">
            <a:avLst/>
          </a:prstGeom>
          <a:noFill/>
          <a:ln>
            <a:noFill/>
          </a:ln>
        </p:spPr>
      </p:pic>
      <p:pic>
        <p:nvPicPr>
          <p:cNvPr id="241" name="Google Shape;241;p27" descr="image.png"/>
          <p:cNvPicPr preferRelativeResize="0"/>
          <p:nvPr/>
        </p:nvPicPr>
        <p:blipFill rotWithShape="1">
          <a:blip r:embed="rId4">
            <a:alphaModFix/>
          </a:blip>
          <a:srcRect/>
          <a:stretch/>
        </p:blipFill>
        <p:spPr>
          <a:xfrm>
            <a:off x="298075" y="316925"/>
            <a:ext cx="1016000" cy="1339850"/>
          </a:xfrm>
          <a:prstGeom prst="rect">
            <a:avLst/>
          </a:prstGeom>
          <a:noFill/>
          <a:ln>
            <a:noFill/>
          </a:ln>
        </p:spPr>
      </p:pic>
      <p:sp>
        <p:nvSpPr>
          <p:cNvPr id="242" name="Google Shape;242;p27"/>
          <p:cNvSpPr txBox="1"/>
          <p:nvPr/>
        </p:nvSpPr>
        <p:spPr>
          <a:xfrm>
            <a:off x="782409" y="602100"/>
            <a:ext cx="106272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EB Garamond"/>
                <a:ea typeface="EB Garamond"/>
                <a:cs typeface="EB Garamond"/>
                <a:sym typeface="EB Garamond"/>
              </a:rPr>
              <a:t>Conclusion</a:t>
            </a:r>
            <a:endParaRPr sz="4400">
              <a:latin typeface="EB Garamond"/>
              <a:ea typeface="EB Garamond"/>
              <a:cs typeface="EB Garamond"/>
              <a:sym typeface="EB Garamond"/>
            </a:endParaRPr>
          </a:p>
        </p:txBody>
      </p:sp>
      <p:sp>
        <p:nvSpPr>
          <p:cNvPr id="243" name="Google Shape;243;p2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4" name="Google Shape;244;p27"/>
          <p:cNvSpPr txBox="1"/>
          <p:nvPr/>
        </p:nvSpPr>
        <p:spPr>
          <a:xfrm>
            <a:off x="298075" y="2336792"/>
            <a:ext cx="1137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600">
                <a:solidFill>
                  <a:schemeClr val="dk1"/>
                </a:solidFill>
                <a:latin typeface="EB Garamond"/>
                <a:ea typeface="EB Garamond"/>
                <a:cs typeface="EB Garamond"/>
                <a:sym typeface="EB Garamond"/>
              </a:rPr>
              <a:t>We developed PipeXplorer, a program designed to help students understand how CPUs work by visualizing concepts such as pipelines, superscalar execution, and simultaneous multithreading (SMT). The tool makes it easier to grasp complex topics by showing hazards, out-of-order execution, and the effects of multi-threading in an interactive and accessible way, ultimately simplifying and enriching the learning experience of CPU architecture.</a:t>
            </a:r>
            <a:endParaRPr sz="2600">
              <a:solidFill>
                <a:schemeClr val="dk1"/>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50" name="Google Shape;250;p28"/>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251" name="Google Shape;251;p28" descr="image.png"/>
          <p:cNvPicPr preferRelativeResize="0"/>
          <p:nvPr/>
        </p:nvPicPr>
        <p:blipFill rotWithShape="1">
          <a:blip r:embed="rId3">
            <a:alphaModFix/>
          </a:blip>
          <a:srcRect/>
          <a:stretch/>
        </p:blipFill>
        <p:spPr>
          <a:xfrm>
            <a:off x="10558313" y="310166"/>
            <a:ext cx="1263650" cy="1263650"/>
          </a:xfrm>
          <a:prstGeom prst="rect">
            <a:avLst/>
          </a:prstGeom>
          <a:noFill/>
          <a:ln>
            <a:noFill/>
          </a:ln>
        </p:spPr>
      </p:pic>
      <p:pic>
        <p:nvPicPr>
          <p:cNvPr id="252" name="Google Shape;252;p28" descr="image.png"/>
          <p:cNvPicPr preferRelativeResize="0"/>
          <p:nvPr/>
        </p:nvPicPr>
        <p:blipFill rotWithShape="1">
          <a:blip r:embed="rId4">
            <a:alphaModFix/>
          </a:blip>
          <a:srcRect/>
          <a:stretch/>
        </p:blipFill>
        <p:spPr>
          <a:xfrm>
            <a:off x="359966" y="373417"/>
            <a:ext cx="1016000" cy="1339850"/>
          </a:xfrm>
          <a:prstGeom prst="rect">
            <a:avLst/>
          </a:prstGeom>
          <a:noFill/>
          <a:ln>
            <a:noFill/>
          </a:ln>
        </p:spPr>
      </p:pic>
      <p:sp>
        <p:nvSpPr>
          <p:cNvPr id="253" name="Google Shape;253;p28"/>
          <p:cNvSpPr txBox="1"/>
          <p:nvPr/>
        </p:nvSpPr>
        <p:spPr>
          <a:xfrm>
            <a:off x="1346200" y="563143"/>
            <a:ext cx="10627200" cy="1877700"/>
          </a:xfrm>
          <a:prstGeom prst="rect">
            <a:avLst/>
          </a:prstGeom>
          <a:noFill/>
          <a:ln>
            <a:noFill/>
          </a:ln>
        </p:spPr>
        <p:txBody>
          <a:bodyPr spcFirstLastPara="1" wrap="square" lIns="91425" tIns="45700" rIns="91425" bIns="45700" anchor="t" anchorCtr="0">
            <a:spAutoFit/>
          </a:bodyPr>
          <a:lstStyle/>
          <a:p>
            <a:pPr marL="1828800" marR="0" lvl="0" indent="457200" algn="l" rtl="0">
              <a:spcBef>
                <a:spcPts val="0"/>
              </a:spcBef>
              <a:spcAft>
                <a:spcPts val="0"/>
              </a:spcAft>
              <a:buNone/>
            </a:pPr>
            <a:r>
              <a:rPr lang="en-US" sz="4400" b="1">
                <a:solidFill>
                  <a:schemeClr val="dk1"/>
                </a:solidFill>
                <a:latin typeface="EB Garamond"/>
                <a:ea typeface="EB Garamond"/>
                <a:cs typeface="EB Garamond"/>
                <a:sym typeface="EB Garamond"/>
              </a:rPr>
              <a:t>    Challenges Faced </a:t>
            </a:r>
            <a:endParaRPr>
              <a:latin typeface="EB Garamond"/>
              <a:ea typeface="EB Garamond"/>
              <a:cs typeface="EB Garamond"/>
              <a:sym typeface="EB Garamond"/>
            </a:endParaRPr>
          </a:p>
          <a:p>
            <a:pPr marL="0" marR="0" lvl="0" indent="0" algn="ctr" rtl="0">
              <a:spcBef>
                <a:spcPts val="0"/>
              </a:spcBef>
              <a:spcAft>
                <a:spcPts val="0"/>
              </a:spcAft>
              <a:buNone/>
            </a:pPr>
            <a:endParaRPr sz="4400" b="1">
              <a:solidFill>
                <a:schemeClr val="dk1"/>
              </a:solidFill>
              <a:latin typeface="Calibri"/>
              <a:ea typeface="Calibri"/>
              <a:cs typeface="Calibri"/>
              <a:sym typeface="Calibri"/>
            </a:endParaRPr>
          </a:p>
          <a:p>
            <a:pPr marL="0" marR="0" lvl="0" indent="0" algn="ctr" rtl="0">
              <a:spcBef>
                <a:spcPts val="0"/>
              </a:spcBef>
              <a:spcAft>
                <a:spcPts val="0"/>
              </a:spcAft>
              <a:buNone/>
            </a:pPr>
            <a:endParaRPr sz="2800">
              <a:solidFill>
                <a:schemeClr val="dk1"/>
              </a:solidFill>
              <a:latin typeface="Calibri"/>
              <a:ea typeface="Calibri"/>
              <a:cs typeface="Calibri"/>
              <a:sym typeface="Calibri"/>
            </a:endParaRPr>
          </a:p>
        </p:txBody>
      </p:sp>
      <p:sp>
        <p:nvSpPr>
          <p:cNvPr id="254" name="Google Shape;254;p2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5" name="Google Shape;255;p28"/>
          <p:cNvSpPr/>
          <p:nvPr/>
        </p:nvSpPr>
        <p:spPr>
          <a:xfrm>
            <a:off x="235356" y="2275779"/>
            <a:ext cx="11721300" cy="1694700"/>
          </a:xfrm>
          <a:prstGeom prst="rect">
            <a:avLst/>
          </a:prstGeom>
          <a:noFill/>
          <a:ln>
            <a:noFill/>
          </a:ln>
        </p:spPr>
        <p:txBody>
          <a:bodyPr spcFirstLastPara="1" wrap="square" lIns="91425" tIns="45700" rIns="91425" bIns="45700" anchor="ctr" anchorCtr="0">
            <a:noAutofit/>
          </a:bodyPr>
          <a:lstStyle/>
          <a:p>
            <a:pPr marL="0" marR="0" lvl="0" indent="-165100" algn="l" rtl="0">
              <a:lnSpc>
                <a:spcPct val="150000"/>
              </a:lnSpc>
              <a:spcBef>
                <a:spcPts val="0"/>
              </a:spcBef>
              <a:spcAft>
                <a:spcPts val="0"/>
              </a:spcAft>
              <a:buClr>
                <a:schemeClr val="dk1"/>
              </a:buClr>
              <a:buSzPts val="2600"/>
              <a:buFont typeface="EB Garamond"/>
              <a:buChar char="•"/>
            </a:pPr>
            <a:r>
              <a:rPr lang="en-US" sz="2600" i="0" u="none" strike="noStrike" cap="none">
                <a:solidFill>
                  <a:schemeClr val="dk1"/>
                </a:solidFill>
                <a:latin typeface="EB Garamond"/>
                <a:ea typeface="EB Garamond"/>
                <a:cs typeface="EB Garamond"/>
                <a:sym typeface="EB Garamond"/>
              </a:rPr>
              <a:t>Unexpected behavior when functions or Tkinter event handlers execute out of order.</a:t>
            </a:r>
            <a:endParaRPr sz="2600">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Arial"/>
              <a:buChar char="•"/>
            </a:pPr>
            <a:r>
              <a:rPr lang="en-US" sz="2600" i="0" u="none" strike="noStrike" cap="none">
                <a:solidFill>
                  <a:schemeClr val="dk1"/>
                </a:solidFill>
                <a:latin typeface="EB Garamond"/>
                <a:ea typeface="EB Garamond"/>
                <a:cs typeface="EB Garamond"/>
                <a:sym typeface="EB Garamond"/>
              </a:rPr>
              <a:t>Logical errors in loops or if-else statements producing incorrect outputs.</a:t>
            </a:r>
            <a:endParaRPr sz="2600" i="0" u="none" strike="noStrike" cap="none">
              <a:solidFill>
                <a:schemeClr val="dk1"/>
              </a:solidFill>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Arial"/>
              <a:buChar char="•"/>
            </a:pPr>
            <a:r>
              <a:rPr lang="en-US" sz="2600" i="0" u="none" strike="noStrike" cap="none">
                <a:solidFill>
                  <a:schemeClr val="dk1"/>
                </a:solidFill>
                <a:latin typeface="EB Garamond"/>
                <a:ea typeface="EB Garamond"/>
                <a:cs typeface="EB Garamond"/>
                <a:sym typeface="EB Garamond"/>
              </a:rPr>
              <a:t>Runtime errors like NoneType exceptions or missing widget references.</a:t>
            </a:r>
            <a:endParaRPr sz="2600"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p:nvPr/>
        </p:nvSpPr>
        <p:spPr>
          <a:xfrm>
            <a:off x="302750" y="2074587"/>
            <a:ext cx="10144800" cy="37659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dk1"/>
              </a:buClr>
              <a:buSzPts val="4000"/>
              <a:buFont typeface="Calibri"/>
              <a:buNone/>
            </a:pPr>
            <a:endParaRPr sz="4000" b="1">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Extend support to multi-core and heterogeneous processor architectures.</a:t>
            </a:r>
            <a:endParaRPr>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Integrate advanced branch prediction, energy, and power analysis.</a:t>
            </a:r>
            <a:endParaRPr>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Incorporate AI-driven optimization techniques for performance improvement.</a:t>
            </a:r>
            <a:endParaRPr>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Develop cloud-based or web-accessible versions for remote collaboration.</a:t>
            </a:r>
            <a:endParaRPr>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Make the platform more comprehensive for academic and industrial use.</a:t>
            </a:r>
            <a:endParaRPr>
              <a:solidFill>
                <a:schemeClr val="dk1"/>
              </a:solidFill>
              <a:latin typeface="EB Garamond"/>
              <a:ea typeface="EB Garamond"/>
              <a:cs typeface="EB Garamond"/>
              <a:sym typeface="EB Garamond"/>
            </a:endParaRPr>
          </a:p>
          <a:p>
            <a:pPr marL="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Enhance visualization tools and automated performance reporting.</a:t>
            </a:r>
            <a:endParaRPr>
              <a:solidFill>
                <a:schemeClr val="dk1"/>
              </a:solidFill>
              <a:latin typeface="EB Garamond"/>
              <a:ea typeface="EB Garamond"/>
              <a:cs typeface="EB Garamond"/>
              <a:sym typeface="EB Garamond"/>
            </a:endParaRPr>
          </a:p>
          <a:p>
            <a:pPr marL="0" lvl="0" indent="0" algn="l" rtl="0">
              <a:lnSpc>
                <a:spcPct val="150000"/>
              </a:lnSpc>
              <a:spcBef>
                <a:spcPts val="0"/>
              </a:spcBef>
              <a:spcAft>
                <a:spcPts val="0"/>
              </a:spcAft>
              <a:buClr>
                <a:schemeClr val="dk1"/>
              </a:buClr>
              <a:buSzPts val="1800"/>
              <a:buFont typeface="Calibri"/>
              <a:buNone/>
            </a:pPr>
            <a:endParaRPr sz="1800">
              <a:solidFill>
                <a:schemeClr val="dk1"/>
              </a:solidFill>
              <a:latin typeface="EB Garamond"/>
              <a:ea typeface="EB Garamond"/>
              <a:cs typeface="EB Garamond"/>
              <a:sym typeface="EB Garamond"/>
            </a:endParaRPr>
          </a:p>
          <a:p>
            <a:pPr marL="0" marR="0" lvl="0" indent="0" algn="l" rtl="0">
              <a:lnSpc>
                <a:spcPct val="150000"/>
              </a:lnSpc>
              <a:spcBef>
                <a:spcPts val="0"/>
              </a:spcBef>
              <a:spcAft>
                <a:spcPts val="0"/>
              </a:spcAft>
              <a:buClr>
                <a:schemeClr val="dk1"/>
              </a:buClr>
              <a:buSzPts val="1800"/>
              <a:buFont typeface="Calibri"/>
              <a:buNone/>
            </a:pPr>
            <a:endParaRPr sz="1800">
              <a:solidFill>
                <a:schemeClr val="dk1"/>
              </a:solidFill>
              <a:latin typeface="EB Garamond"/>
              <a:ea typeface="EB Garamond"/>
              <a:cs typeface="EB Garamond"/>
              <a:sym typeface="EB Garamond"/>
            </a:endParaRPr>
          </a:p>
        </p:txBody>
      </p:sp>
      <p:pic>
        <p:nvPicPr>
          <p:cNvPr id="261" name="Google Shape;261;p29" descr="image.png"/>
          <p:cNvPicPr preferRelativeResize="0"/>
          <p:nvPr/>
        </p:nvPicPr>
        <p:blipFill rotWithShape="1">
          <a:blip r:embed="rId3">
            <a:alphaModFix/>
          </a:blip>
          <a:srcRect/>
          <a:stretch/>
        </p:blipFill>
        <p:spPr>
          <a:xfrm>
            <a:off x="302751" y="218882"/>
            <a:ext cx="1016000" cy="1339850"/>
          </a:xfrm>
          <a:prstGeom prst="rect">
            <a:avLst/>
          </a:prstGeom>
          <a:noFill/>
          <a:ln>
            <a:noFill/>
          </a:ln>
        </p:spPr>
      </p:pic>
      <p:pic>
        <p:nvPicPr>
          <p:cNvPr id="262" name="Google Shape;262;p29" descr="image.png"/>
          <p:cNvPicPr preferRelativeResize="0"/>
          <p:nvPr/>
        </p:nvPicPr>
        <p:blipFill rotWithShape="1">
          <a:blip r:embed="rId4">
            <a:alphaModFix/>
          </a:blip>
          <a:srcRect/>
          <a:stretch/>
        </p:blipFill>
        <p:spPr>
          <a:xfrm>
            <a:off x="10677074" y="107950"/>
            <a:ext cx="1263650" cy="1263650"/>
          </a:xfrm>
          <a:prstGeom prst="rect">
            <a:avLst/>
          </a:prstGeom>
          <a:noFill/>
          <a:ln>
            <a:noFill/>
          </a:ln>
        </p:spPr>
      </p:pic>
      <p:sp>
        <p:nvSpPr>
          <p:cNvPr id="263" name="Google Shape;263;p2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64" name="Google Shape;264;p29"/>
          <p:cNvSpPr txBox="1"/>
          <p:nvPr/>
        </p:nvSpPr>
        <p:spPr>
          <a:xfrm>
            <a:off x="2531525" y="488600"/>
            <a:ext cx="73746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Clr>
                <a:schemeClr val="dk1"/>
              </a:buClr>
              <a:buSzPts val="4000"/>
              <a:buFont typeface="Calibri"/>
              <a:buNone/>
            </a:pPr>
            <a:r>
              <a:rPr lang="en-US" sz="4000" b="1">
                <a:solidFill>
                  <a:schemeClr val="dk1"/>
                </a:solidFill>
                <a:latin typeface="EB Garamond"/>
                <a:ea typeface="EB Garamond"/>
                <a:cs typeface="EB Garamond"/>
                <a:sym typeface="EB Garamond"/>
              </a:rPr>
              <a:t>FUTURE SCOPE</a:t>
            </a:r>
            <a:endParaRPr>
              <a:solidFill>
                <a:schemeClr val="dk1"/>
              </a:solidFill>
              <a:latin typeface="EB Garamond"/>
              <a:ea typeface="EB Garamond"/>
              <a:cs typeface="EB Garamond"/>
              <a:sym typeface="EB Garamond"/>
            </a:endParaRPr>
          </a:p>
        </p:txBody>
      </p:sp>
      <p:sp>
        <p:nvSpPr>
          <p:cNvPr id="265" name="Google Shape;265;p29"/>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p:nvPr/>
        </p:nvSpPr>
        <p:spPr>
          <a:xfrm>
            <a:off x="393700" y="1499525"/>
            <a:ext cx="11430000" cy="4728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600"/>
              <a:buFont typeface="Calibri"/>
              <a:buNone/>
            </a:pPr>
            <a:endParaRPr sz="2600" b="1" i="0" u="none" strike="noStrike" cap="none">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Nemirovsky, M., &amp; Tullsen, D. M. (2022). </a:t>
            </a:r>
            <a:r>
              <a:rPr lang="en-US" sz="2600" i="1">
                <a:solidFill>
                  <a:schemeClr val="dk1"/>
                </a:solidFill>
                <a:latin typeface="EB Garamond"/>
                <a:ea typeface="EB Garamond"/>
                <a:cs typeface="EB Garamond"/>
                <a:sym typeface="EB Garamond"/>
              </a:rPr>
              <a:t>Multithreaded Processor Design: A Unified Approach</a:t>
            </a:r>
            <a:r>
              <a:rPr lang="en-US" sz="2600">
                <a:solidFill>
                  <a:schemeClr val="dk1"/>
                </a:solidFill>
                <a:latin typeface="EB Garamond"/>
                <a:ea typeface="EB Garamond"/>
                <a:cs typeface="EB Garamond"/>
                <a:sym typeface="EB Garamond"/>
              </a:rPr>
              <a:t>. Springer.</a:t>
            </a:r>
            <a:endParaRPr sz="2600">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Giorgi, R. (2023). </a:t>
            </a:r>
            <a:r>
              <a:rPr lang="en-US" sz="2600" i="1">
                <a:solidFill>
                  <a:schemeClr val="dk1"/>
                </a:solidFill>
                <a:latin typeface="EB Garamond"/>
                <a:ea typeface="EB Garamond"/>
                <a:cs typeface="EB Garamond"/>
                <a:sym typeface="EB Garamond"/>
              </a:rPr>
              <a:t>FREESS: Educational Simulator of a RISC-V-Inspired Superscalar Processor</a:t>
            </a:r>
            <a:r>
              <a:rPr lang="en-US" sz="2600">
                <a:solidFill>
                  <a:schemeClr val="dk1"/>
                </a:solidFill>
                <a:latin typeface="EB Garamond"/>
                <a:ea typeface="EB Garamond"/>
                <a:cs typeface="EB Garamond"/>
                <a:sym typeface="EB Garamond"/>
              </a:rPr>
              <a:t>. Springer.</a:t>
            </a:r>
            <a:endParaRPr sz="2600">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Ortiz-Arroyo, D., &amp; Lee, B. (2024). </a:t>
            </a:r>
            <a:r>
              <a:rPr lang="en-US" sz="2600" i="1">
                <a:solidFill>
                  <a:schemeClr val="dk1"/>
                </a:solidFill>
                <a:latin typeface="EB Garamond"/>
                <a:ea typeface="EB Garamond"/>
                <a:cs typeface="EB Garamond"/>
                <a:sym typeface="EB Garamond"/>
              </a:rPr>
              <a:t>Dynamic Simultaneous Multithreaded Architecture</a:t>
            </a:r>
            <a:r>
              <a:rPr lang="en-US" sz="2600">
                <a:solidFill>
                  <a:schemeClr val="dk1"/>
                </a:solidFill>
                <a:latin typeface="EB Garamond"/>
                <a:ea typeface="EB Garamond"/>
                <a:cs typeface="EB Garamond"/>
                <a:sym typeface="EB Garamond"/>
              </a:rPr>
              <a:t>. Wiley.</a:t>
            </a:r>
            <a:endParaRPr sz="2600">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Jaros, J., Majer, M., Horky, J., &amp; Vavra, J. (2024). </a:t>
            </a:r>
            <a:r>
              <a:rPr lang="en-US" sz="2600" i="1">
                <a:solidFill>
                  <a:schemeClr val="dk1"/>
                </a:solidFill>
                <a:latin typeface="EB Garamond"/>
                <a:ea typeface="EB Garamond"/>
                <a:cs typeface="EB Garamond"/>
                <a:sym typeface="EB Garamond"/>
              </a:rPr>
              <a:t>Superscalar RISC-V Processor Simulation</a:t>
            </a:r>
            <a:r>
              <a:rPr lang="en-US" sz="2600">
                <a:solidFill>
                  <a:schemeClr val="dk1"/>
                </a:solidFill>
                <a:latin typeface="EB Garamond"/>
                <a:ea typeface="EB Garamond"/>
                <a:cs typeface="EB Garamond"/>
                <a:sym typeface="EB Garamond"/>
              </a:rPr>
              <a:t>. CRC Press.</a:t>
            </a:r>
            <a:endParaRPr sz="2600">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Cheng, S., Zhang, R., He, W., Jin, P., &amp; Li, C. (2025). </a:t>
            </a:r>
            <a:r>
              <a:rPr lang="en-US" sz="2600" i="1">
                <a:solidFill>
                  <a:schemeClr val="dk1"/>
                </a:solidFill>
                <a:latin typeface="EB Garamond"/>
                <a:ea typeface="EB Garamond"/>
                <a:cs typeface="EB Garamond"/>
                <a:sym typeface="EB Garamond"/>
              </a:rPr>
              <a:t>Automated Superscalar Processor Design and Optimization</a:t>
            </a:r>
            <a:r>
              <a:rPr lang="en-US" sz="2600">
                <a:solidFill>
                  <a:schemeClr val="dk1"/>
                </a:solidFill>
                <a:latin typeface="EB Garamond"/>
                <a:ea typeface="EB Garamond"/>
                <a:cs typeface="EB Garamond"/>
                <a:sym typeface="EB Garamond"/>
              </a:rPr>
              <a:t>. Elsevier.</a:t>
            </a:r>
            <a:endParaRPr sz="2600">
              <a:latin typeface="EB Garamond"/>
              <a:ea typeface="EB Garamond"/>
              <a:cs typeface="EB Garamond"/>
              <a:sym typeface="EB Garamond"/>
            </a:endParaRPr>
          </a:p>
        </p:txBody>
      </p:sp>
      <p:pic>
        <p:nvPicPr>
          <p:cNvPr id="271" name="Google Shape;271;p30" descr="image.png"/>
          <p:cNvPicPr preferRelativeResize="0"/>
          <p:nvPr/>
        </p:nvPicPr>
        <p:blipFill rotWithShape="1">
          <a:blip r:embed="rId3">
            <a:alphaModFix/>
          </a:blip>
          <a:srcRect/>
          <a:stretch/>
        </p:blipFill>
        <p:spPr>
          <a:xfrm>
            <a:off x="302751" y="218882"/>
            <a:ext cx="1016000" cy="1339850"/>
          </a:xfrm>
          <a:prstGeom prst="rect">
            <a:avLst/>
          </a:prstGeom>
          <a:noFill/>
          <a:ln>
            <a:noFill/>
          </a:ln>
        </p:spPr>
      </p:pic>
      <p:pic>
        <p:nvPicPr>
          <p:cNvPr id="272" name="Google Shape;272;p30" descr="image.png"/>
          <p:cNvPicPr preferRelativeResize="0"/>
          <p:nvPr/>
        </p:nvPicPr>
        <p:blipFill rotWithShape="1">
          <a:blip r:embed="rId4">
            <a:alphaModFix/>
          </a:blip>
          <a:srcRect/>
          <a:stretch/>
        </p:blipFill>
        <p:spPr>
          <a:xfrm>
            <a:off x="10677074" y="107950"/>
            <a:ext cx="1263650" cy="1263650"/>
          </a:xfrm>
          <a:prstGeom prst="rect">
            <a:avLst/>
          </a:prstGeom>
          <a:noFill/>
          <a:ln>
            <a:noFill/>
          </a:ln>
        </p:spPr>
      </p:pic>
      <p:sp>
        <p:nvSpPr>
          <p:cNvPr id="273" name="Google Shape;273;p3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74" name="Google Shape;274;p30"/>
          <p:cNvSpPr txBox="1"/>
          <p:nvPr/>
        </p:nvSpPr>
        <p:spPr>
          <a:xfrm>
            <a:off x="2463850" y="457850"/>
            <a:ext cx="72897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4000"/>
              <a:buFont typeface="Calibri"/>
              <a:buNone/>
            </a:pPr>
            <a:r>
              <a:rPr lang="en-US" sz="4400" b="1">
                <a:solidFill>
                  <a:schemeClr val="dk1"/>
                </a:solidFill>
                <a:latin typeface="EB Garamond"/>
                <a:ea typeface="EB Garamond"/>
                <a:cs typeface="EB Garamond"/>
                <a:sym typeface="EB Garamond"/>
              </a:rPr>
              <a:t>REFERENCES</a:t>
            </a:r>
            <a:endParaRPr sz="4400">
              <a:solidFill>
                <a:schemeClr val="dk1"/>
              </a:solidFill>
              <a:latin typeface="Calibri"/>
              <a:ea typeface="Calibri"/>
              <a:cs typeface="Calibri"/>
              <a:sym typeface="Calibri"/>
            </a:endParaRPr>
          </a:p>
        </p:txBody>
      </p:sp>
      <p:sp>
        <p:nvSpPr>
          <p:cNvPr id="275" name="Google Shape;275;p30"/>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descr="image.png"/>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281" name="Google Shape;281;p31" descr="image.png"/>
          <p:cNvPicPr preferRelativeResize="0"/>
          <p:nvPr/>
        </p:nvPicPr>
        <p:blipFill rotWithShape="1">
          <a:blip r:embed="rId4">
            <a:alphaModFix/>
          </a:blip>
          <a:srcRect/>
          <a:stretch/>
        </p:blipFill>
        <p:spPr>
          <a:xfrm>
            <a:off x="2362200" y="844550"/>
            <a:ext cx="7054850" cy="4997450"/>
          </a:xfrm>
          <a:prstGeom prst="rect">
            <a:avLst/>
          </a:prstGeom>
          <a:noFill/>
          <a:ln>
            <a:noFill/>
          </a:ln>
        </p:spPr>
      </p:pic>
      <p:sp>
        <p:nvSpPr>
          <p:cNvPr id="282" name="Google Shape;282;p3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63675" y="166350"/>
            <a:ext cx="119232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02" name="Google Shape;102;p14"/>
          <p:cNvSpPr txBox="1"/>
          <p:nvPr/>
        </p:nvSpPr>
        <p:spPr>
          <a:xfrm>
            <a:off x="5139700" y="107950"/>
            <a:ext cx="2571000" cy="6774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400" b="1">
                <a:latin typeface="EB Garamond"/>
                <a:ea typeface="EB Garamond"/>
                <a:cs typeface="EB Garamond"/>
                <a:sym typeface="EB Garamond"/>
              </a:rPr>
              <a:t>Agenda</a:t>
            </a:r>
            <a:endParaRPr>
              <a:latin typeface="EB Garamond"/>
              <a:ea typeface="EB Garamond"/>
              <a:cs typeface="EB Garamond"/>
              <a:sym typeface="EB Garamond"/>
            </a:endParaRPr>
          </a:p>
        </p:txBody>
      </p:sp>
      <p:sp>
        <p:nvSpPr>
          <p:cNvPr id="103" name="Google Shape;103;p14"/>
          <p:cNvSpPr txBox="1"/>
          <p:nvPr/>
        </p:nvSpPr>
        <p:spPr>
          <a:xfrm>
            <a:off x="1894528" y="1484042"/>
            <a:ext cx="9080100" cy="4717800"/>
          </a:xfrm>
          <a:prstGeom prst="rect">
            <a:avLst/>
          </a:prstGeom>
          <a:noFill/>
          <a:ln>
            <a:noFill/>
          </a:ln>
        </p:spPr>
        <p:txBody>
          <a:bodyPr spcFirstLastPara="1" wrap="square" lIns="0" tIns="0" rIns="0" bIns="0" anchor="ctr" anchorCtr="0">
            <a:spAutoFit/>
          </a:bodyPr>
          <a:lstStyle/>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Abstract</a:t>
            </a:r>
            <a:endParaRPr sz="2600">
              <a:solidFill>
                <a:srgbClr val="000000"/>
              </a:solidFill>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Introduction</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Problem Identification and Analysis</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Solution Design and Implementation</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Module-1:Pipeline Designer and Hazard Analyzer  </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Module-2:Superscalar Execution Visualizer (OoO + Speculation) </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Module-3:SMT and Hyper-Threading Performance Simulator</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Integration of Modules</a:t>
            </a:r>
            <a:endParaRPr>
              <a:latin typeface="EB Garamond"/>
              <a:ea typeface="EB Garamond"/>
              <a:cs typeface="EB Garamond"/>
              <a:sym typeface="EB Garamond"/>
            </a:endParaRPr>
          </a:p>
          <a:p>
            <a:pPr marL="457200" marR="0" lvl="0" indent="-457200" algn="l" rtl="0">
              <a:lnSpc>
                <a:spcPct val="125000"/>
              </a:lnSpc>
              <a:spcBef>
                <a:spcPts val="0"/>
              </a:spcBef>
              <a:spcAft>
                <a:spcPts val="0"/>
              </a:spcAft>
              <a:buClr>
                <a:srgbClr val="000000"/>
              </a:buClr>
              <a:buSzPts val="2600"/>
              <a:buFont typeface="EB Garamond"/>
              <a:buChar char="⮚"/>
            </a:pPr>
            <a:r>
              <a:rPr lang="en-US" sz="2600">
                <a:solidFill>
                  <a:srgbClr val="000000"/>
                </a:solidFill>
                <a:latin typeface="EB Garamond"/>
                <a:ea typeface="EB Garamond"/>
                <a:cs typeface="EB Garamond"/>
                <a:sym typeface="EB Garamond"/>
              </a:rPr>
              <a:t>Reflection on Learning and Personal Development</a:t>
            </a:r>
            <a:endParaRPr sz="2600">
              <a:solidFill>
                <a:srgbClr val="000000"/>
              </a:solidFill>
              <a:latin typeface="EB Garamond"/>
              <a:ea typeface="EB Garamond"/>
              <a:cs typeface="EB Garamond"/>
              <a:sym typeface="EB Garamond"/>
            </a:endParaRPr>
          </a:p>
          <a:p>
            <a:pPr marL="457200" marR="0" lvl="0" indent="0" algn="l" rtl="0">
              <a:lnSpc>
                <a:spcPct val="125000"/>
              </a:lnSpc>
              <a:spcBef>
                <a:spcPts val="0"/>
              </a:spcBef>
              <a:spcAft>
                <a:spcPts val="0"/>
              </a:spcAft>
              <a:buNone/>
            </a:pPr>
            <a:endParaRPr>
              <a:latin typeface="EB Garamond"/>
              <a:ea typeface="EB Garamond"/>
              <a:cs typeface="EB Garamond"/>
              <a:sym typeface="EB Garamond"/>
            </a:endParaRPr>
          </a:p>
        </p:txBody>
      </p:sp>
      <p:sp>
        <p:nvSpPr>
          <p:cNvPr id="104" name="Google Shape;104;p14"/>
          <p:cNvSpPr txBox="1"/>
          <p:nvPr/>
        </p:nvSpPr>
        <p:spPr>
          <a:xfrm>
            <a:off x="929705" y="2473389"/>
            <a:ext cx="65" cy="40011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2600">
              <a:solidFill>
                <a:srgbClr val="000000"/>
              </a:solidFill>
              <a:latin typeface="Calibri"/>
              <a:ea typeface="Calibri"/>
              <a:cs typeface="Calibri"/>
              <a:sym typeface="Calibri"/>
            </a:endParaRPr>
          </a:p>
        </p:txBody>
      </p:sp>
      <p:sp>
        <p:nvSpPr>
          <p:cNvPr id="105" name="Google Shape;105;p14"/>
          <p:cNvSpPr txBox="1"/>
          <p:nvPr/>
        </p:nvSpPr>
        <p:spPr>
          <a:xfrm>
            <a:off x="929640" y="2598390"/>
            <a:ext cx="65" cy="40011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2600">
              <a:solidFill>
                <a:srgbClr val="000000"/>
              </a:solidFill>
              <a:latin typeface="Calibri"/>
              <a:ea typeface="Calibri"/>
              <a:cs typeface="Calibri"/>
              <a:sym typeface="Calibri"/>
            </a:endParaRPr>
          </a:p>
        </p:txBody>
      </p:sp>
      <p:pic>
        <p:nvPicPr>
          <p:cNvPr id="106" name="Google Shape;106;p14" descr="image.png"/>
          <p:cNvPicPr preferRelativeResize="0"/>
          <p:nvPr/>
        </p:nvPicPr>
        <p:blipFill rotWithShape="1">
          <a:blip r:embed="rId3">
            <a:alphaModFix/>
          </a:blip>
          <a:srcRect/>
          <a:stretch/>
        </p:blipFill>
        <p:spPr>
          <a:xfrm>
            <a:off x="10703682" y="307668"/>
            <a:ext cx="1263650" cy="1263650"/>
          </a:xfrm>
          <a:prstGeom prst="rect">
            <a:avLst/>
          </a:prstGeom>
          <a:noFill/>
          <a:ln>
            <a:noFill/>
          </a:ln>
        </p:spPr>
      </p:pic>
      <p:pic>
        <p:nvPicPr>
          <p:cNvPr id="107" name="Google Shape;107;p14" descr="image.png"/>
          <p:cNvPicPr preferRelativeResize="0"/>
          <p:nvPr/>
        </p:nvPicPr>
        <p:blipFill rotWithShape="1">
          <a:blip r:embed="rId4">
            <a:alphaModFix/>
          </a:blip>
          <a:srcRect/>
          <a:stretch/>
        </p:blipFill>
        <p:spPr>
          <a:xfrm>
            <a:off x="298619" y="288351"/>
            <a:ext cx="1016000" cy="1327150"/>
          </a:xfrm>
          <a:prstGeom prst="rect">
            <a:avLst/>
          </a:prstGeom>
          <a:noFill/>
          <a:ln>
            <a:noFill/>
          </a:ln>
        </p:spPr>
      </p:pic>
      <p:sp>
        <p:nvSpPr>
          <p:cNvPr id="108" name="Google Shape;108;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4" name="Google Shape;114;p15"/>
          <p:cNvSpPr txBox="1"/>
          <p:nvPr/>
        </p:nvSpPr>
        <p:spPr>
          <a:xfrm>
            <a:off x="5139700" y="107950"/>
            <a:ext cx="2571000" cy="6774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4400" b="1">
                <a:latin typeface="EB Garamond"/>
                <a:ea typeface="EB Garamond"/>
                <a:cs typeface="EB Garamond"/>
                <a:sym typeface="EB Garamond"/>
              </a:rPr>
              <a:t>Agenda</a:t>
            </a:r>
            <a:endParaRPr>
              <a:latin typeface="EB Garamond"/>
              <a:ea typeface="EB Garamond"/>
              <a:cs typeface="EB Garamond"/>
              <a:sym typeface="EB Garamond"/>
            </a:endParaRPr>
          </a:p>
        </p:txBody>
      </p:sp>
      <p:sp>
        <p:nvSpPr>
          <p:cNvPr id="115" name="Google Shape;115;p15"/>
          <p:cNvSpPr txBox="1"/>
          <p:nvPr/>
        </p:nvSpPr>
        <p:spPr>
          <a:xfrm>
            <a:off x="2095675" y="1973150"/>
            <a:ext cx="8369100" cy="1400700"/>
          </a:xfrm>
          <a:prstGeom prst="rect">
            <a:avLst/>
          </a:prstGeom>
          <a:noFill/>
          <a:ln>
            <a:noFill/>
          </a:ln>
        </p:spPr>
        <p:txBody>
          <a:bodyPr spcFirstLastPara="1" wrap="square" lIns="0" tIns="0" rIns="0" bIns="0" anchor="ctr" anchorCtr="0">
            <a:spAutoFit/>
          </a:bodyPr>
          <a:lstStyle/>
          <a:p>
            <a:pPr marL="457200" lvl="0" indent="-393700" algn="l" rtl="0">
              <a:lnSpc>
                <a:spcPct val="12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Conclusion</a:t>
            </a:r>
            <a:endParaRPr>
              <a:solidFill>
                <a:schemeClr val="dk1"/>
              </a:solidFill>
              <a:latin typeface="EB Garamond"/>
              <a:ea typeface="EB Garamond"/>
              <a:cs typeface="EB Garamond"/>
              <a:sym typeface="EB Garamond"/>
            </a:endParaRPr>
          </a:p>
          <a:p>
            <a:pPr marL="457200" lvl="0" indent="-393700" algn="l" rtl="0">
              <a:lnSpc>
                <a:spcPct val="12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Future Scope</a:t>
            </a:r>
            <a:endParaRPr>
              <a:solidFill>
                <a:schemeClr val="dk1"/>
              </a:solidFill>
              <a:latin typeface="EB Garamond"/>
              <a:ea typeface="EB Garamond"/>
              <a:cs typeface="EB Garamond"/>
              <a:sym typeface="EB Garamond"/>
            </a:endParaRPr>
          </a:p>
          <a:p>
            <a:pPr marL="457200" lvl="0" indent="-393700" algn="l" rtl="0">
              <a:lnSpc>
                <a:spcPct val="125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References</a:t>
            </a:r>
            <a:endParaRPr>
              <a:latin typeface="EB Garamond"/>
              <a:ea typeface="EB Garamond"/>
              <a:cs typeface="EB Garamond"/>
              <a:sym typeface="EB Garamond"/>
            </a:endParaRPr>
          </a:p>
        </p:txBody>
      </p:sp>
      <p:sp>
        <p:nvSpPr>
          <p:cNvPr id="116" name="Google Shape;116;p15"/>
          <p:cNvSpPr txBox="1"/>
          <p:nvPr/>
        </p:nvSpPr>
        <p:spPr>
          <a:xfrm>
            <a:off x="929705" y="2473389"/>
            <a:ext cx="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2600">
              <a:solidFill>
                <a:srgbClr val="000000"/>
              </a:solidFill>
              <a:latin typeface="Calibri"/>
              <a:ea typeface="Calibri"/>
              <a:cs typeface="Calibri"/>
              <a:sym typeface="Calibri"/>
            </a:endParaRPr>
          </a:p>
        </p:txBody>
      </p:sp>
      <p:sp>
        <p:nvSpPr>
          <p:cNvPr id="117" name="Google Shape;117;p15"/>
          <p:cNvSpPr txBox="1"/>
          <p:nvPr/>
        </p:nvSpPr>
        <p:spPr>
          <a:xfrm>
            <a:off x="929640" y="2598390"/>
            <a:ext cx="0" cy="400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2600">
              <a:solidFill>
                <a:srgbClr val="000000"/>
              </a:solidFill>
              <a:latin typeface="Calibri"/>
              <a:ea typeface="Calibri"/>
              <a:cs typeface="Calibri"/>
              <a:sym typeface="Calibri"/>
            </a:endParaRPr>
          </a:p>
        </p:txBody>
      </p:sp>
      <p:pic>
        <p:nvPicPr>
          <p:cNvPr id="118" name="Google Shape;118;p15" descr="image.png"/>
          <p:cNvPicPr preferRelativeResize="0"/>
          <p:nvPr/>
        </p:nvPicPr>
        <p:blipFill rotWithShape="1">
          <a:blip r:embed="rId3">
            <a:alphaModFix/>
          </a:blip>
          <a:srcRect/>
          <a:stretch/>
        </p:blipFill>
        <p:spPr>
          <a:xfrm>
            <a:off x="10654156" y="286498"/>
            <a:ext cx="1263650" cy="1263650"/>
          </a:xfrm>
          <a:prstGeom prst="rect">
            <a:avLst/>
          </a:prstGeom>
          <a:noFill/>
          <a:ln>
            <a:noFill/>
          </a:ln>
        </p:spPr>
      </p:pic>
      <p:pic>
        <p:nvPicPr>
          <p:cNvPr id="119" name="Google Shape;119;p15" descr="image.png"/>
          <p:cNvPicPr preferRelativeResize="0"/>
          <p:nvPr/>
        </p:nvPicPr>
        <p:blipFill rotWithShape="1">
          <a:blip r:embed="rId4">
            <a:alphaModFix/>
          </a:blip>
          <a:srcRect/>
          <a:stretch/>
        </p:blipFill>
        <p:spPr>
          <a:xfrm>
            <a:off x="284564" y="294069"/>
            <a:ext cx="1016000" cy="1327150"/>
          </a:xfrm>
          <a:prstGeom prst="rect">
            <a:avLst/>
          </a:prstGeom>
          <a:noFill/>
          <a:ln>
            <a:noFill/>
          </a:ln>
        </p:spPr>
      </p:pic>
      <p:sp>
        <p:nvSpPr>
          <p:cNvPr id="120" name="Google Shape;120;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6" name="Google Shape;126;p16"/>
          <p:cNvSpPr txBox="1"/>
          <p:nvPr/>
        </p:nvSpPr>
        <p:spPr>
          <a:xfrm>
            <a:off x="3956600" y="129591"/>
            <a:ext cx="3895800" cy="6774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4400" b="1">
                <a:latin typeface="EB Garamond"/>
                <a:ea typeface="EB Garamond"/>
                <a:cs typeface="EB Garamond"/>
                <a:sym typeface="EB Garamond"/>
              </a:rPr>
              <a:t>Abstract</a:t>
            </a:r>
            <a:endParaRPr sz="4400" b="1">
              <a:solidFill>
                <a:srgbClr val="000000"/>
              </a:solidFill>
              <a:latin typeface="EB Garamond"/>
              <a:ea typeface="EB Garamond"/>
              <a:cs typeface="EB Garamond"/>
              <a:sym typeface="EB Garamond"/>
            </a:endParaRPr>
          </a:p>
        </p:txBody>
      </p:sp>
      <p:pic>
        <p:nvPicPr>
          <p:cNvPr id="127" name="Google Shape;127;p16" descr="image.png"/>
          <p:cNvPicPr preferRelativeResize="0"/>
          <p:nvPr/>
        </p:nvPicPr>
        <p:blipFill rotWithShape="1">
          <a:blip r:embed="rId3">
            <a:alphaModFix/>
          </a:blip>
          <a:srcRect/>
          <a:stretch/>
        </p:blipFill>
        <p:spPr>
          <a:xfrm>
            <a:off x="10580883" y="291157"/>
            <a:ext cx="1263650" cy="1263650"/>
          </a:xfrm>
          <a:prstGeom prst="rect">
            <a:avLst/>
          </a:prstGeom>
          <a:noFill/>
          <a:ln>
            <a:noFill/>
          </a:ln>
        </p:spPr>
      </p:pic>
      <p:pic>
        <p:nvPicPr>
          <p:cNvPr id="128" name="Google Shape;128;p16" descr="image.png"/>
          <p:cNvPicPr preferRelativeResize="0"/>
          <p:nvPr/>
        </p:nvPicPr>
        <p:blipFill rotWithShape="1">
          <a:blip r:embed="rId4">
            <a:alphaModFix/>
          </a:blip>
          <a:srcRect/>
          <a:stretch/>
        </p:blipFill>
        <p:spPr>
          <a:xfrm>
            <a:off x="347474" y="282816"/>
            <a:ext cx="1016000" cy="1339850"/>
          </a:xfrm>
          <a:prstGeom prst="rect">
            <a:avLst/>
          </a:prstGeom>
          <a:noFill/>
          <a:ln>
            <a:noFill/>
          </a:ln>
        </p:spPr>
      </p:pic>
      <p:sp>
        <p:nvSpPr>
          <p:cNvPr id="129" name="Google Shape;129;p16"/>
          <p:cNvSpPr/>
          <p:nvPr/>
        </p:nvSpPr>
        <p:spPr>
          <a:xfrm>
            <a:off x="273050" y="1196575"/>
            <a:ext cx="11556600" cy="51597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chemeClr val="dk1"/>
              </a:buClr>
              <a:buSzPts val="2600"/>
              <a:buFont typeface="Calibri"/>
              <a:buNone/>
            </a:pPr>
            <a:endParaRPr sz="2600" i="0" u="none" strike="noStrike" cap="none">
              <a:solidFill>
                <a:schemeClr val="dk1"/>
              </a:solidFill>
              <a:latin typeface="EB Garamond"/>
              <a:ea typeface="EB Garamond"/>
              <a:cs typeface="EB Garamond"/>
              <a:sym typeface="EB Garamond"/>
            </a:endParaRPr>
          </a:p>
          <a:p>
            <a:pPr marL="0" marR="0" lvl="0" indent="0" algn="just" rtl="0">
              <a:lnSpc>
                <a:spcPct val="150000"/>
              </a:lnSpc>
              <a:spcBef>
                <a:spcPts val="0"/>
              </a:spcBef>
              <a:spcAft>
                <a:spcPts val="0"/>
              </a:spcAft>
              <a:buNone/>
            </a:pPr>
            <a:r>
              <a:rPr lang="en-US" sz="2600" b="1">
                <a:solidFill>
                  <a:schemeClr val="dk1"/>
                </a:solidFill>
                <a:latin typeface="EB Garamond"/>
                <a:ea typeface="EB Garamond"/>
                <a:cs typeface="EB Garamond"/>
                <a:sym typeface="EB Garamond"/>
              </a:rPr>
              <a:t>PipeXplorer </a:t>
            </a:r>
            <a:r>
              <a:rPr lang="en-US" sz="2600">
                <a:solidFill>
                  <a:schemeClr val="dk1"/>
                </a:solidFill>
                <a:latin typeface="EB Garamond"/>
                <a:ea typeface="EB Garamond"/>
                <a:cs typeface="EB Garamond"/>
                <a:sym typeface="EB Garamond"/>
              </a:rPr>
              <a:t>is a simulation suite designed for modeling pipeline and superscalar execution in processors. It visualizes instruction flow and identifies hazards during execution, helping users understand complex processor behavior. The tool evaluates the performance impacts of various design choices and simulates real-world execution scenarios to provide deeper architectural insights. With support for flexible experimentation across different configurations, PipeXplorer offers valuable guidance on optimization, instruction-level parallelism, and overall efficiency improvements in processor design.</a:t>
            </a:r>
            <a:endParaRPr sz="2600">
              <a:latin typeface="EB Garamond"/>
              <a:ea typeface="EB Garamond"/>
              <a:cs typeface="EB Garamond"/>
              <a:sym typeface="EB Garamond"/>
            </a:endParaRPr>
          </a:p>
        </p:txBody>
      </p:sp>
      <p:sp>
        <p:nvSpPr>
          <p:cNvPr id="130" name="Google Shape;130;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6" name="Google Shape;136;p17"/>
          <p:cNvSpPr txBox="1"/>
          <p:nvPr/>
        </p:nvSpPr>
        <p:spPr>
          <a:xfrm flipH="1">
            <a:off x="3826854" y="124675"/>
            <a:ext cx="3392700" cy="6774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4400" b="1">
                <a:solidFill>
                  <a:schemeClr val="dk1"/>
                </a:solidFill>
                <a:latin typeface="EB Garamond"/>
                <a:ea typeface="EB Garamond"/>
                <a:cs typeface="EB Garamond"/>
                <a:sym typeface="EB Garamond"/>
              </a:rPr>
              <a:t>Introduction</a:t>
            </a:r>
            <a:endParaRPr sz="4400" b="1">
              <a:solidFill>
                <a:srgbClr val="000000"/>
              </a:solidFill>
              <a:latin typeface="EB Garamond"/>
              <a:ea typeface="EB Garamond"/>
              <a:cs typeface="EB Garamond"/>
              <a:sym typeface="EB Garamond"/>
            </a:endParaRPr>
          </a:p>
        </p:txBody>
      </p:sp>
      <p:pic>
        <p:nvPicPr>
          <p:cNvPr id="137" name="Google Shape;137;p17" descr="image.png"/>
          <p:cNvPicPr preferRelativeResize="0"/>
          <p:nvPr/>
        </p:nvPicPr>
        <p:blipFill rotWithShape="1">
          <a:blip r:embed="rId3">
            <a:alphaModFix/>
          </a:blip>
          <a:srcRect/>
          <a:stretch/>
        </p:blipFill>
        <p:spPr>
          <a:xfrm>
            <a:off x="10640417" y="286544"/>
            <a:ext cx="1263650" cy="1263650"/>
          </a:xfrm>
          <a:prstGeom prst="rect">
            <a:avLst/>
          </a:prstGeom>
          <a:noFill/>
          <a:ln>
            <a:noFill/>
          </a:ln>
        </p:spPr>
      </p:pic>
      <p:pic>
        <p:nvPicPr>
          <p:cNvPr id="138" name="Google Shape;138;p17" descr="image.png"/>
          <p:cNvPicPr preferRelativeResize="0"/>
          <p:nvPr/>
        </p:nvPicPr>
        <p:blipFill rotWithShape="1">
          <a:blip r:embed="rId4">
            <a:alphaModFix/>
          </a:blip>
          <a:srcRect/>
          <a:stretch/>
        </p:blipFill>
        <p:spPr>
          <a:xfrm>
            <a:off x="328811" y="314523"/>
            <a:ext cx="1016000" cy="1339850"/>
          </a:xfrm>
          <a:prstGeom prst="rect">
            <a:avLst/>
          </a:prstGeom>
          <a:noFill/>
          <a:ln>
            <a:noFill/>
          </a:ln>
        </p:spPr>
      </p:pic>
      <p:sp>
        <p:nvSpPr>
          <p:cNvPr id="139" name="Google Shape;139;p17"/>
          <p:cNvSpPr txBox="1"/>
          <p:nvPr/>
        </p:nvSpPr>
        <p:spPr>
          <a:xfrm>
            <a:off x="644250" y="1371600"/>
            <a:ext cx="10903500" cy="489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Pipeline and superscalar execution are key techniques for improving processor performance.</a:t>
            </a:r>
            <a:endParaRPr sz="2600">
              <a:latin typeface="EB Garamond"/>
              <a:ea typeface="EB Garamond"/>
              <a:cs typeface="EB Garamond"/>
              <a:sym typeface="EB Garamond"/>
            </a:endParaRPr>
          </a:p>
          <a:p>
            <a:pPr marL="0" marR="0" lvl="0" indent="0" algn="l" rtl="0">
              <a:spcBef>
                <a:spcPts val="0"/>
              </a:spcBef>
              <a:spcAft>
                <a:spcPts val="0"/>
              </a:spcAft>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Their analysis is complex due to hazards, dependencies, and scheduling challenges.</a:t>
            </a:r>
            <a:endParaRPr sz="2600">
              <a:latin typeface="EB Garamond"/>
              <a:ea typeface="EB Garamond"/>
              <a:cs typeface="EB Garamond"/>
              <a:sym typeface="EB Garamond"/>
            </a:endParaRPr>
          </a:p>
          <a:p>
            <a:pPr marL="0" marR="0" lvl="0" indent="0" algn="l" rtl="0">
              <a:spcBef>
                <a:spcPts val="0"/>
              </a:spcBef>
              <a:spcAft>
                <a:spcPts val="0"/>
              </a:spcAft>
              <a:buClr>
                <a:schemeClr val="dk1"/>
              </a:buClr>
              <a:buSzPts val="2600"/>
              <a:buFont typeface="Calibri"/>
              <a:buNone/>
            </a:pPr>
            <a:endParaRPr sz="2600">
              <a:solidFill>
                <a:schemeClr val="dk1"/>
              </a:solidFill>
              <a:latin typeface="EB Garamond"/>
              <a:ea typeface="EB Garamond"/>
              <a:cs typeface="EB Garamond"/>
              <a:sym typeface="EB Garamond"/>
            </a:endParaRPr>
          </a:p>
          <a:p>
            <a:pPr marL="0" marR="0" lvl="0" indent="-165100" algn="just"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PipeXplorer simplifies this by providing an interactive simulation environment.</a:t>
            </a:r>
            <a:endParaRPr sz="2600">
              <a:latin typeface="EB Garamond"/>
              <a:ea typeface="EB Garamond"/>
              <a:cs typeface="EB Garamond"/>
              <a:sym typeface="EB Garamond"/>
            </a:endParaRPr>
          </a:p>
          <a:p>
            <a:pPr marL="0" marR="0" lvl="0" indent="0" algn="just" rtl="0">
              <a:spcBef>
                <a:spcPts val="0"/>
              </a:spcBef>
              <a:spcAft>
                <a:spcPts val="0"/>
              </a:spcAft>
              <a:buClr>
                <a:schemeClr val="dk1"/>
              </a:buClr>
              <a:buSzPts val="2600"/>
              <a:buFont typeface="Calibri"/>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It supports experimentation with processor behaviors and design choices.</a:t>
            </a:r>
            <a:endParaRPr sz="2600">
              <a:latin typeface="EB Garamond"/>
              <a:ea typeface="EB Garamond"/>
              <a:cs typeface="EB Garamond"/>
              <a:sym typeface="EB Garamond"/>
            </a:endParaRPr>
          </a:p>
          <a:p>
            <a:pPr marL="0" marR="0" lvl="0" indent="0" algn="l" rtl="0">
              <a:spcBef>
                <a:spcPts val="0"/>
              </a:spcBef>
              <a:spcAft>
                <a:spcPts val="0"/>
              </a:spcAft>
              <a:buClr>
                <a:schemeClr val="dk1"/>
              </a:buClr>
              <a:buSzPts val="2600"/>
              <a:buFont typeface="Calibri"/>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Useful for researchers, engineers, and learners to evaluate trade-offs and optimize performance.</a:t>
            </a:r>
            <a:endParaRPr sz="2600">
              <a:solidFill>
                <a:schemeClr val="dk1"/>
              </a:solidFill>
              <a:latin typeface="EB Garamond"/>
              <a:ea typeface="EB Garamond"/>
              <a:cs typeface="EB Garamond"/>
              <a:sym typeface="EB Garamond"/>
            </a:endParaRPr>
          </a:p>
        </p:txBody>
      </p:sp>
      <p:sp>
        <p:nvSpPr>
          <p:cNvPr id="140" name="Google Shape;14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6" name="Google Shape;146;p18"/>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47" name="Google Shape;147;p18" descr="image.png"/>
          <p:cNvPicPr preferRelativeResize="0"/>
          <p:nvPr/>
        </p:nvPicPr>
        <p:blipFill rotWithShape="1">
          <a:blip r:embed="rId3">
            <a:alphaModFix/>
          </a:blip>
          <a:srcRect/>
          <a:stretch/>
        </p:blipFill>
        <p:spPr>
          <a:xfrm>
            <a:off x="10625534" y="285694"/>
            <a:ext cx="1263650" cy="1263650"/>
          </a:xfrm>
          <a:prstGeom prst="rect">
            <a:avLst/>
          </a:prstGeom>
          <a:noFill/>
          <a:ln>
            <a:noFill/>
          </a:ln>
        </p:spPr>
      </p:pic>
      <p:pic>
        <p:nvPicPr>
          <p:cNvPr id="148" name="Google Shape;148;p18" descr="image.png"/>
          <p:cNvPicPr preferRelativeResize="0"/>
          <p:nvPr/>
        </p:nvPicPr>
        <p:blipFill rotWithShape="1">
          <a:blip r:embed="rId4">
            <a:alphaModFix/>
          </a:blip>
          <a:srcRect/>
          <a:stretch/>
        </p:blipFill>
        <p:spPr>
          <a:xfrm>
            <a:off x="327250" y="345225"/>
            <a:ext cx="1016000" cy="1339850"/>
          </a:xfrm>
          <a:prstGeom prst="rect">
            <a:avLst/>
          </a:prstGeom>
          <a:noFill/>
          <a:ln>
            <a:noFill/>
          </a:ln>
        </p:spPr>
      </p:pic>
      <p:sp>
        <p:nvSpPr>
          <p:cNvPr id="149" name="Google Shape;149;p18"/>
          <p:cNvSpPr txBox="1"/>
          <p:nvPr/>
        </p:nvSpPr>
        <p:spPr>
          <a:xfrm>
            <a:off x="588075" y="1809150"/>
            <a:ext cx="8478300" cy="389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endParaRPr sz="2600" b="1">
              <a:solidFill>
                <a:schemeClr val="dk1"/>
              </a:solidFill>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 Complexity of visualizing hazards and dynamic scheduling.</a:t>
            </a:r>
            <a:endParaRPr sz="2600">
              <a:solidFill>
                <a:schemeClr val="dk1"/>
              </a:solidFill>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 Limitations of existing teaching tools or simulators.</a:t>
            </a:r>
            <a:endParaRPr sz="2600">
              <a:solidFill>
                <a:schemeClr val="dk1"/>
              </a:solidFill>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Lack of integrated platform combining pipeline, OoO execution, and SMT analysis.</a:t>
            </a:r>
            <a:endParaRPr sz="2600">
              <a:latin typeface="EB Garamond"/>
              <a:ea typeface="EB Garamond"/>
              <a:cs typeface="EB Garamond"/>
              <a:sym typeface="EB Garamond"/>
            </a:endParaRPr>
          </a:p>
          <a:p>
            <a:pPr marL="0" marR="0" lvl="0" indent="-165100" algn="l" rtl="0">
              <a:lnSpc>
                <a:spcPct val="150000"/>
              </a:lnSpc>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Identified gaps in accessibility (user-friendly interface for learning &amp; research).</a:t>
            </a:r>
            <a:endParaRPr sz="2600">
              <a:latin typeface="EB Garamond"/>
              <a:ea typeface="EB Garamond"/>
              <a:cs typeface="EB Garamond"/>
              <a:sym typeface="EB Garamond"/>
            </a:endParaRPr>
          </a:p>
        </p:txBody>
      </p:sp>
      <p:sp>
        <p:nvSpPr>
          <p:cNvPr id="150" name="Google Shape;150;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1" name="Google Shape;151;p18"/>
          <p:cNvSpPr txBox="1"/>
          <p:nvPr/>
        </p:nvSpPr>
        <p:spPr>
          <a:xfrm>
            <a:off x="1954950" y="368650"/>
            <a:ext cx="82821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chemeClr val="dk1"/>
                </a:solidFill>
                <a:latin typeface="EB Garamond"/>
                <a:ea typeface="EB Garamond"/>
                <a:cs typeface="EB Garamond"/>
                <a:sym typeface="EB Garamond"/>
              </a:rPr>
              <a:t>Problem Identification and Analysis</a:t>
            </a:r>
            <a:endParaRPr sz="4000">
              <a:solidFill>
                <a:schemeClr val="dk1"/>
              </a:solidFill>
              <a:latin typeface="EB Garamond"/>
              <a:ea typeface="EB Garamond"/>
              <a:cs typeface="EB Garamond"/>
              <a:sym typeface="EB Garamond"/>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7" name="Google Shape;157;p19"/>
          <p:cNvSpPr txBox="1"/>
          <p:nvPr/>
        </p:nvSpPr>
        <p:spPr>
          <a:xfrm>
            <a:off x="3645590" y="124666"/>
            <a:ext cx="0" cy="13542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58" name="Google Shape;158;p19" descr="image.png"/>
          <p:cNvPicPr preferRelativeResize="0"/>
          <p:nvPr/>
        </p:nvPicPr>
        <p:blipFill rotWithShape="1">
          <a:blip r:embed="rId3">
            <a:alphaModFix/>
          </a:blip>
          <a:srcRect/>
          <a:stretch/>
        </p:blipFill>
        <p:spPr>
          <a:xfrm>
            <a:off x="10515350" y="299650"/>
            <a:ext cx="1263650" cy="1263650"/>
          </a:xfrm>
          <a:prstGeom prst="rect">
            <a:avLst/>
          </a:prstGeom>
          <a:noFill/>
          <a:ln>
            <a:noFill/>
          </a:ln>
        </p:spPr>
      </p:pic>
      <p:pic>
        <p:nvPicPr>
          <p:cNvPr id="159" name="Google Shape;159;p19" descr="image.png"/>
          <p:cNvPicPr preferRelativeResize="0"/>
          <p:nvPr/>
        </p:nvPicPr>
        <p:blipFill rotWithShape="1">
          <a:blip r:embed="rId4">
            <a:alphaModFix/>
          </a:blip>
          <a:srcRect/>
          <a:stretch/>
        </p:blipFill>
        <p:spPr>
          <a:xfrm>
            <a:off x="299050" y="299650"/>
            <a:ext cx="1016000" cy="1339850"/>
          </a:xfrm>
          <a:prstGeom prst="rect">
            <a:avLst/>
          </a:prstGeom>
          <a:noFill/>
          <a:ln>
            <a:noFill/>
          </a:ln>
        </p:spPr>
      </p:pic>
      <p:sp>
        <p:nvSpPr>
          <p:cNvPr id="160" name="Google Shape;160;p19"/>
          <p:cNvSpPr txBox="1"/>
          <p:nvPr/>
        </p:nvSpPr>
        <p:spPr>
          <a:xfrm>
            <a:off x="491701" y="907447"/>
            <a:ext cx="11208600" cy="544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400"/>
              <a:buFont typeface="Calibri"/>
              <a:buNone/>
            </a:pPr>
            <a:r>
              <a:rPr lang="en-US" sz="4400" b="1">
                <a:solidFill>
                  <a:schemeClr val="dk1"/>
                </a:solidFill>
                <a:latin typeface="EB Garamond"/>
                <a:ea typeface="EB Garamond"/>
                <a:cs typeface="EB Garamond"/>
                <a:sym typeface="EB Garamond"/>
              </a:rPr>
              <a:t>      Solution Design and Implementation</a:t>
            </a:r>
            <a:endParaRPr sz="4400">
              <a:latin typeface="EB Garamond"/>
              <a:ea typeface="EB Garamond"/>
              <a:cs typeface="EB Garamond"/>
              <a:sym typeface="EB Garamond"/>
            </a:endParaRPr>
          </a:p>
          <a:p>
            <a:pPr marL="0" marR="0" lvl="0" indent="0" algn="ctr" rtl="0">
              <a:spcBef>
                <a:spcPts val="0"/>
              </a:spcBef>
              <a:spcAft>
                <a:spcPts val="0"/>
              </a:spcAft>
              <a:buClr>
                <a:schemeClr val="dk1"/>
              </a:buClr>
              <a:buSzPts val="4400"/>
              <a:buFont typeface="Calibri"/>
              <a:buNone/>
            </a:pPr>
            <a:endParaRPr sz="4400" b="1">
              <a:solidFill>
                <a:schemeClr val="dk1"/>
              </a:solidFill>
              <a:latin typeface="Calibri"/>
              <a:ea typeface="Calibri"/>
              <a:cs typeface="Calibri"/>
              <a:sym typeface="Calibri"/>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PipeXplorer provides a software-based simulation environment for analyzing pipeline and superscalar execution.</a:t>
            </a:r>
            <a:endParaRPr>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It models instruction flow, detects hazards, and simulates real-time execution scenarios.</a:t>
            </a:r>
            <a:endParaRPr>
              <a:latin typeface="EB Garamond"/>
              <a:ea typeface="EB Garamond"/>
              <a:cs typeface="EB Garamond"/>
              <a:sym typeface="EB Garamond"/>
            </a:endParaRPr>
          </a:p>
          <a:p>
            <a:pPr marL="0" marR="0" lvl="0" indent="0" algn="l" rtl="0">
              <a:spcBef>
                <a:spcPts val="0"/>
              </a:spcBef>
              <a:spcAft>
                <a:spcPts val="0"/>
              </a:spcAft>
              <a:buClr>
                <a:schemeClr val="dk1"/>
              </a:buClr>
              <a:buSzPts val="2600"/>
              <a:buFont typeface="Calibri"/>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The tool incorporates visualization features to track data, control, and structural dependencies.</a:t>
            </a:r>
            <a:endParaRPr>
              <a:latin typeface="EB Garamond"/>
              <a:ea typeface="EB Garamond"/>
              <a:cs typeface="EB Garamond"/>
              <a:sym typeface="EB Garamond"/>
            </a:endParaRPr>
          </a:p>
          <a:p>
            <a:pPr marL="0" marR="0" lvl="0" indent="0" algn="l" rtl="0">
              <a:spcBef>
                <a:spcPts val="0"/>
              </a:spcBef>
              <a:spcAft>
                <a:spcPts val="0"/>
              </a:spcAft>
              <a:buClr>
                <a:schemeClr val="dk1"/>
              </a:buClr>
              <a:buSzPts val="2600"/>
              <a:buFont typeface="Calibri"/>
              <a:buNone/>
            </a:pPr>
            <a:endParaRPr sz="2600">
              <a:solidFill>
                <a:schemeClr val="dk1"/>
              </a:solidFill>
              <a:latin typeface="EB Garamond"/>
              <a:ea typeface="EB Garamond"/>
              <a:cs typeface="EB Garamond"/>
              <a:sym typeface="EB Garamond"/>
            </a:endParaRPr>
          </a:p>
          <a:p>
            <a:pPr marL="0" marR="0" lvl="0" indent="-1651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Users can configure pipeline stages, issue widths, and scheduling policies for experimentation.</a:t>
            </a:r>
            <a:endParaRPr>
              <a:latin typeface="EB Garamond"/>
              <a:ea typeface="EB Garamond"/>
              <a:cs typeface="EB Garamond"/>
              <a:sym typeface="EB Garamond"/>
            </a:endParaRPr>
          </a:p>
          <a:p>
            <a:pPr marL="0" marR="0" lvl="0" indent="0" algn="ctr" rtl="0">
              <a:spcBef>
                <a:spcPts val="0"/>
              </a:spcBef>
              <a:spcAft>
                <a:spcPts val="0"/>
              </a:spcAft>
              <a:buClr>
                <a:schemeClr val="dk1"/>
              </a:buClr>
              <a:buSzPts val="2600"/>
              <a:buFont typeface="Calibri"/>
              <a:buNone/>
            </a:pPr>
            <a:endParaRPr sz="2600" b="1">
              <a:solidFill>
                <a:schemeClr val="dk1"/>
              </a:solidFill>
              <a:latin typeface="Calibri"/>
              <a:ea typeface="Calibri"/>
              <a:cs typeface="Calibri"/>
              <a:sym typeface="Calibri"/>
            </a:endParaRPr>
          </a:p>
        </p:txBody>
      </p:sp>
      <p:sp>
        <p:nvSpPr>
          <p:cNvPr id="161" name="Google Shape;161;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20"/>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68" name="Google Shape;168;p20" descr="image.png"/>
          <p:cNvPicPr preferRelativeResize="0"/>
          <p:nvPr/>
        </p:nvPicPr>
        <p:blipFill rotWithShape="1">
          <a:blip r:embed="rId3">
            <a:alphaModFix/>
          </a:blip>
          <a:srcRect/>
          <a:stretch/>
        </p:blipFill>
        <p:spPr>
          <a:xfrm>
            <a:off x="10580875" y="301416"/>
            <a:ext cx="1263650" cy="1263650"/>
          </a:xfrm>
          <a:prstGeom prst="rect">
            <a:avLst/>
          </a:prstGeom>
          <a:noFill/>
          <a:ln>
            <a:noFill/>
          </a:ln>
        </p:spPr>
      </p:pic>
      <p:pic>
        <p:nvPicPr>
          <p:cNvPr id="169" name="Google Shape;169;p20" descr="image.png"/>
          <p:cNvPicPr preferRelativeResize="0"/>
          <p:nvPr/>
        </p:nvPicPr>
        <p:blipFill rotWithShape="1">
          <a:blip r:embed="rId4">
            <a:alphaModFix/>
          </a:blip>
          <a:srcRect/>
          <a:stretch/>
        </p:blipFill>
        <p:spPr>
          <a:xfrm>
            <a:off x="312500" y="412150"/>
            <a:ext cx="1016000" cy="1339850"/>
          </a:xfrm>
          <a:prstGeom prst="rect">
            <a:avLst/>
          </a:prstGeom>
          <a:noFill/>
          <a:ln>
            <a:noFill/>
          </a:ln>
        </p:spPr>
      </p:pic>
      <p:sp>
        <p:nvSpPr>
          <p:cNvPr id="170" name="Google Shape;170;p20"/>
          <p:cNvSpPr txBox="1"/>
          <p:nvPr/>
        </p:nvSpPr>
        <p:spPr>
          <a:xfrm>
            <a:off x="1448100" y="570150"/>
            <a:ext cx="9647700" cy="572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dk1"/>
                </a:solidFill>
                <a:latin typeface="EB Garamond"/>
                <a:ea typeface="EB Garamond"/>
                <a:cs typeface="EB Garamond"/>
                <a:sym typeface="EB Garamond"/>
              </a:rPr>
              <a:t>Module-1: Pipeline Designer and Hazard Analyzer</a:t>
            </a:r>
            <a:endParaRPr>
              <a:latin typeface="EB Garamond"/>
              <a:ea typeface="EB Garamond"/>
              <a:cs typeface="EB Garamond"/>
              <a:sym typeface="EB Garamond"/>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600">
                <a:solidFill>
                  <a:schemeClr val="dk1"/>
                </a:solidFill>
                <a:latin typeface="EB Garamond"/>
                <a:ea typeface="EB Garamond"/>
                <a:cs typeface="EB Garamond"/>
                <a:sym typeface="EB Garamond"/>
              </a:rPr>
              <a:t>PipeXplorer provides powerful features for analyzing processor pipelines and superscalar execution. It allows configuration of pipeline stages (IF, ID, EX, MEM, WB) while detecting hazards such as data (RAW, WAR, WAW), control (branch misprediction), and structural issues. Visualization tools, including timeline charts, stall cycles, and forwarding paths, enhance clarity, while an example simulation walkthrough helps users understand the analysis process effectively.</a:t>
            </a:r>
            <a:endParaRPr sz="2600">
              <a:latin typeface="EB Garamond"/>
              <a:ea typeface="EB Garamond"/>
              <a:cs typeface="EB Garamond"/>
              <a:sym typeface="EB Garamond"/>
            </a:endParaRPr>
          </a:p>
          <a:p>
            <a:pPr marL="457200" marR="0" lvl="0" indent="-4445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Pipeline stage configuration with hazard detection.</a:t>
            </a:r>
            <a:endParaRPr sz="2600">
              <a:latin typeface="EB Garamond"/>
              <a:ea typeface="EB Garamond"/>
              <a:cs typeface="EB Garamond"/>
              <a:sym typeface="EB Garamond"/>
            </a:endParaRPr>
          </a:p>
          <a:p>
            <a:pPr marL="457200" marR="0" lvl="0" indent="-4445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Visualization of stalls, forwarding, and execution flow.</a:t>
            </a:r>
            <a:endParaRPr sz="2600">
              <a:latin typeface="EB Garamond"/>
              <a:ea typeface="EB Garamond"/>
              <a:cs typeface="EB Garamond"/>
              <a:sym typeface="EB Garamond"/>
            </a:endParaRPr>
          </a:p>
          <a:p>
            <a:pPr marL="457200" marR="0" lvl="0" indent="-444500" algn="l" rtl="0">
              <a:spcBef>
                <a:spcPts val="0"/>
              </a:spcBef>
              <a:spcAft>
                <a:spcPts val="0"/>
              </a:spcAft>
              <a:buClr>
                <a:schemeClr val="dk1"/>
              </a:buClr>
              <a:buSzPts val="2600"/>
              <a:buFont typeface="EB Garamond"/>
              <a:buChar char="•"/>
            </a:pPr>
            <a:r>
              <a:rPr lang="en-US" sz="2600">
                <a:solidFill>
                  <a:schemeClr val="dk1"/>
                </a:solidFill>
                <a:latin typeface="EB Garamond"/>
                <a:ea typeface="EB Garamond"/>
                <a:cs typeface="EB Garamond"/>
                <a:sym typeface="EB Garamond"/>
              </a:rPr>
              <a:t>Guided simulation walkthrough for practical learning.</a:t>
            </a:r>
            <a:endParaRPr sz="2600">
              <a:latin typeface="EB Garamond"/>
              <a:ea typeface="EB Garamond"/>
              <a:cs typeface="EB Garamond"/>
              <a:sym typeface="EB Garamond"/>
            </a:endParaRPr>
          </a:p>
        </p:txBody>
      </p:sp>
      <p:sp>
        <p:nvSpPr>
          <p:cNvPr id="171" name="Google Shape;171;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p:nvPr/>
        </p:nvSpPr>
        <p:spPr>
          <a:xfrm>
            <a:off x="163665" y="166360"/>
            <a:ext cx="11859300" cy="6533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1"/>
          <p:cNvSpPr txBox="1"/>
          <p:nvPr/>
        </p:nvSpPr>
        <p:spPr>
          <a:xfrm>
            <a:off x="3645590" y="124666"/>
            <a:ext cx="65" cy="135421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4400" b="1">
              <a:solidFill>
                <a:schemeClr val="dk1"/>
              </a:solidFill>
              <a:latin typeface="Calibri"/>
              <a:ea typeface="Calibri"/>
              <a:cs typeface="Calibri"/>
              <a:sym typeface="Calibri"/>
            </a:endParaRPr>
          </a:p>
          <a:p>
            <a:pPr marL="0" marR="0" lvl="0" indent="0" algn="l" rtl="0">
              <a:spcBef>
                <a:spcPts val="0"/>
              </a:spcBef>
              <a:spcAft>
                <a:spcPts val="0"/>
              </a:spcAft>
              <a:buNone/>
            </a:pPr>
            <a:endParaRPr sz="4400" b="1">
              <a:solidFill>
                <a:srgbClr val="000000"/>
              </a:solidFill>
              <a:latin typeface="Calibri"/>
              <a:ea typeface="Calibri"/>
              <a:cs typeface="Calibri"/>
              <a:sym typeface="Calibri"/>
            </a:endParaRPr>
          </a:p>
        </p:txBody>
      </p:sp>
      <p:pic>
        <p:nvPicPr>
          <p:cNvPr id="178" name="Google Shape;178;p21" descr="image.png"/>
          <p:cNvPicPr preferRelativeResize="0"/>
          <p:nvPr/>
        </p:nvPicPr>
        <p:blipFill rotWithShape="1">
          <a:blip r:embed="rId3">
            <a:alphaModFix/>
          </a:blip>
          <a:srcRect/>
          <a:stretch/>
        </p:blipFill>
        <p:spPr>
          <a:xfrm>
            <a:off x="10610650" y="352625"/>
            <a:ext cx="1263650" cy="1263650"/>
          </a:xfrm>
          <a:prstGeom prst="rect">
            <a:avLst/>
          </a:prstGeom>
          <a:noFill/>
          <a:ln>
            <a:noFill/>
          </a:ln>
        </p:spPr>
      </p:pic>
      <p:pic>
        <p:nvPicPr>
          <p:cNvPr id="179" name="Google Shape;179;p21" descr="image.png"/>
          <p:cNvPicPr preferRelativeResize="0"/>
          <p:nvPr/>
        </p:nvPicPr>
        <p:blipFill rotWithShape="1">
          <a:blip r:embed="rId4">
            <a:alphaModFix/>
          </a:blip>
          <a:srcRect/>
          <a:stretch/>
        </p:blipFill>
        <p:spPr>
          <a:xfrm>
            <a:off x="269273" y="314534"/>
            <a:ext cx="1088050" cy="1339850"/>
          </a:xfrm>
          <a:prstGeom prst="rect">
            <a:avLst/>
          </a:prstGeom>
          <a:noFill/>
          <a:ln>
            <a:noFill/>
          </a:ln>
        </p:spPr>
      </p:pic>
      <p:pic>
        <p:nvPicPr>
          <p:cNvPr id="180" name="Google Shape;180;p21"/>
          <p:cNvPicPr preferRelativeResize="0"/>
          <p:nvPr/>
        </p:nvPicPr>
        <p:blipFill rotWithShape="1">
          <a:blip r:embed="rId5">
            <a:alphaModFix/>
          </a:blip>
          <a:srcRect/>
          <a:stretch/>
        </p:blipFill>
        <p:spPr>
          <a:xfrm>
            <a:off x="1629314" y="856900"/>
            <a:ext cx="8786125" cy="5408374"/>
          </a:xfrm>
          <a:prstGeom prst="rect">
            <a:avLst/>
          </a:prstGeom>
          <a:noFill/>
          <a:ln>
            <a:noFill/>
          </a:ln>
        </p:spPr>
      </p:pic>
      <p:sp>
        <p:nvSpPr>
          <p:cNvPr id="181" name="Google Shape;181;p21"/>
          <p:cNvSpPr txBox="1"/>
          <p:nvPr/>
        </p:nvSpPr>
        <p:spPr>
          <a:xfrm>
            <a:off x="1848465" y="25899"/>
            <a:ext cx="789530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EB Garamond"/>
                <a:ea typeface="EB Garamond"/>
                <a:cs typeface="EB Garamond"/>
                <a:sym typeface="EB Garamond"/>
              </a:rPr>
              <a:t>Output</a:t>
            </a:r>
            <a:endParaRPr sz="4800" b="1">
              <a:solidFill>
                <a:schemeClr val="dk1"/>
              </a:solidFill>
              <a:latin typeface="EB Garamond"/>
              <a:ea typeface="EB Garamond"/>
              <a:cs typeface="EB Garamond"/>
              <a:sym typeface="EB Garamond"/>
            </a:endParaRPr>
          </a:p>
        </p:txBody>
      </p:sp>
      <p:sp>
        <p:nvSpPr>
          <p:cNvPr id="182" name="Google Shape;182;p21"/>
          <p:cNvSpPr txBox="1">
            <a:spLocks noGrp="1"/>
          </p:cNvSpPr>
          <p:nvPr>
            <p:ph type="sldNum" idx="12"/>
          </p:nvPr>
        </p:nvSpPr>
        <p:spPr>
          <a:xfrm>
            <a:off x="6553200" y="63346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1061</Words>
  <Application>Microsoft Office PowerPoint</Application>
  <PresentationFormat>Widescreen</PresentationFormat>
  <Paragraphs>115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EB Garamond</vt:lpstr>
      <vt:lpstr>Office Theme</vt:lpstr>
      <vt:lpstr>PipeXplorer: Software Simulation Suite for Pipeline and Superscalar Execution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yuva guru</cp:lastModifiedBy>
  <cp:revision>2</cp:revision>
  <dcterms:modified xsi:type="dcterms:W3CDTF">2025-10-13T08:26:19Z</dcterms:modified>
</cp:coreProperties>
</file>