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9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62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668185"/>
            <a:ext cx="7477601" cy="2499598"/>
          </a:xfrm>
          <a:prstGeom prst="rect">
            <a:avLst/>
          </a:prstGeom>
          <a:noFill/>
          <a:ln/>
        </p:spPr>
        <p:txBody>
          <a:bodyPr wrap="square" rtlCol="0" anchor="t"/>
          <a:lstStyle/>
          <a:p>
            <a:pPr marL="0" indent="0">
              <a:lnSpc>
                <a:spcPts val="6561"/>
              </a:lnSpc>
              <a:buNone/>
            </a:pPr>
            <a:r>
              <a:rPr lang="en-US" sz="5249" dirty="0">
                <a:solidFill>
                  <a:srgbClr val="B380FF"/>
                </a:solidFill>
                <a:latin typeface="Sora" pitchFamily="34" charset="0"/>
                <a:ea typeface="Sora" pitchFamily="34" charset="-122"/>
                <a:cs typeface="Sora" pitchFamily="34" charset="-120"/>
              </a:rPr>
              <a:t>Introduction to Blood Bank Management System</a:t>
            </a:r>
            <a:endParaRPr lang="en-US" sz="5249" dirty="0"/>
          </a:p>
        </p:txBody>
      </p:sp>
      <p:sp>
        <p:nvSpPr>
          <p:cNvPr id="6" name="Text 2"/>
          <p:cNvSpPr/>
          <p:nvPr/>
        </p:nvSpPr>
        <p:spPr>
          <a:xfrm>
            <a:off x="833199" y="4501039"/>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 blood bank management system is a crucial tool for efficiently managing the storage, distribution, and tracking of blood donations. It helps streamline the process of blood inventory management, donor records, and transfusion requests.</a:t>
            </a:r>
            <a:endParaRPr lang="en-US" sz="1750" dirty="0"/>
          </a:p>
        </p:txBody>
      </p:sp>
      <p:sp>
        <p:nvSpPr>
          <p:cNvPr id="7" name="Shape 3"/>
          <p:cNvSpPr/>
          <p:nvPr/>
        </p:nvSpPr>
        <p:spPr>
          <a:xfrm>
            <a:off x="833199" y="6189226"/>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172557"/>
            <a:ext cx="3138964" cy="388858"/>
          </a:xfrm>
          <a:prstGeom prst="rect">
            <a:avLst/>
          </a:prstGeom>
          <a:noFill/>
          <a:ln/>
        </p:spPr>
        <p:txBody>
          <a:bodyPr wrap="none" rtlCol="0" anchor="t"/>
          <a:lstStyle/>
          <a:p>
            <a:pPr marL="0" indent="0" algn="l">
              <a:lnSpc>
                <a:spcPts val="3062"/>
              </a:lnSpc>
              <a:buNone/>
            </a:pPr>
            <a:r>
              <a:rPr lang="en-US" sz="2187" b="1" dirty="0">
                <a:solidFill>
                  <a:srgbClr val="E0D6DE"/>
                </a:solidFill>
                <a:latin typeface="Noto Sans TC" pitchFamily="34" charset="0"/>
                <a:ea typeface="Noto Sans TC" pitchFamily="34" charset="-122"/>
                <a:cs typeface="Noto Sans TC" pitchFamily="34" charset="-120"/>
              </a:rPr>
              <a:t>BY :-</a:t>
            </a:r>
          </a:p>
          <a:p>
            <a:pPr marL="0" indent="0" algn="l">
              <a:lnSpc>
                <a:spcPts val="3062"/>
              </a:lnSpc>
              <a:buNone/>
            </a:pPr>
            <a:r>
              <a:rPr lang="en-US" sz="2187" b="1" dirty="0">
                <a:solidFill>
                  <a:srgbClr val="E0D6DE"/>
                </a:solidFill>
                <a:latin typeface="Noto Sans TC" pitchFamily="34" charset="0"/>
                <a:ea typeface="Noto Sans TC" pitchFamily="34" charset="-122"/>
                <a:cs typeface="Noto Sans TC" pitchFamily="34" charset="-120"/>
              </a:rPr>
              <a:t>    K. Yuva </a:t>
            </a:r>
            <a:r>
              <a:rPr lang="en-US" sz="2187" b="1" dirty="0" err="1">
                <a:solidFill>
                  <a:srgbClr val="E0D6DE"/>
                </a:solidFill>
                <a:latin typeface="Noto Sans TC" pitchFamily="34" charset="0"/>
                <a:ea typeface="Noto Sans TC" pitchFamily="34" charset="-122"/>
                <a:cs typeface="Noto Sans TC" pitchFamily="34" charset="-120"/>
              </a:rPr>
              <a:t>kishore</a:t>
            </a:r>
            <a:r>
              <a:rPr lang="en-US" sz="2187" b="1" dirty="0">
                <a:solidFill>
                  <a:srgbClr val="E0D6DE"/>
                </a:solidFill>
                <a:latin typeface="Noto Sans TC" pitchFamily="34" charset="0"/>
                <a:ea typeface="Noto Sans TC" pitchFamily="34" charset="-122"/>
                <a:cs typeface="Noto Sans TC" pitchFamily="34" charset="-120"/>
              </a:rPr>
              <a:t> </a:t>
            </a:r>
          </a:p>
          <a:p>
            <a:pPr marL="0" indent="0" algn="l">
              <a:lnSpc>
                <a:spcPts val="3062"/>
              </a:lnSpc>
              <a:buNone/>
            </a:pPr>
            <a:r>
              <a:rPr lang="en-US" sz="2187" b="1" dirty="0">
                <a:solidFill>
                  <a:srgbClr val="E0D6DE"/>
                </a:solidFill>
                <a:latin typeface="Noto Sans TC" pitchFamily="34" charset="0"/>
                <a:ea typeface="Noto Sans TC" pitchFamily="34" charset="-122"/>
              </a:rPr>
              <a:t>     192224155</a:t>
            </a:r>
          </a:p>
          <a:p>
            <a:pPr marL="0" indent="0" algn="l">
              <a:lnSpc>
                <a:spcPts val="3062"/>
              </a:lnSpc>
              <a:buNone/>
            </a:pPr>
            <a:r>
              <a:rPr lang="en-US" sz="2187" b="1" dirty="0">
                <a:solidFill>
                  <a:srgbClr val="E0D6DE"/>
                </a:solidFill>
                <a:latin typeface="Noto Sans TC" pitchFamily="34" charset="0"/>
                <a:ea typeface="Noto Sans TC" pitchFamily="34" charset="-122"/>
              </a:rPr>
              <a:t>     M GOPINADH</a:t>
            </a:r>
          </a:p>
          <a:p>
            <a:pPr marL="0" indent="0" algn="l">
              <a:lnSpc>
                <a:spcPts val="3062"/>
              </a:lnSpc>
              <a:buNone/>
            </a:pPr>
            <a:r>
              <a:rPr lang="en-US" sz="2187" b="1" dirty="0">
                <a:solidFill>
                  <a:srgbClr val="E0D6DE"/>
                </a:solidFill>
                <a:latin typeface="Noto Sans TC" pitchFamily="34" charset="0"/>
                <a:ea typeface="Noto Sans TC" pitchFamily="34" charset="-122"/>
              </a:rPr>
              <a:t>     192224153</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dirty="0"/>
          </a:p>
        </p:txBody>
      </p:sp>
      <p:sp>
        <p:nvSpPr>
          <p:cNvPr id="6" name="Text 2"/>
          <p:cNvSpPr/>
          <p:nvPr/>
        </p:nvSpPr>
        <p:spPr>
          <a:xfrm>
            <a:off x="6319599" y="3506867"/>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3"/>
          <p:cNvSpPr/>
          <p:nvPr/>
        </p:nvSpPr>
        <p:spPr>
          <a:xfrm>
            <a:off x="6319599" y="5178385"/>
            <a:ext cx="747760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t>
            </a:r>
            <a:endParaRPr lang="en-US" sz="1750" dirty="0"/>
          </a:p>
        </p:txBody>
      </p:sp>
      <p:pic>
        <p:nvPicPr>
          <p:cNvPr id="10" name="Picture 9">
            <a:extLst>
              <a:ext uri="{FF2B5EF4-FFF2-40B4-BE49-F238E27FC236}">
                <a16:creationId xmlns:a16="http://schemas.microsoft.com/office/drawing/2014/main" id="{1073EA2B-3BDB-216B-935A-F8D799A0E5AA}"/>
              </a:ext>
            </a:extLst>
          </p:cNvPr>
          <p:cNvPicPr>
            <a:picLocks noChangeAspect="1"/>
          </p:cNvPicPr>
          <p:nvPr/>
        </p:nvPicPr>
        <p:blipFill>
          <a:blip r:embed="rId4"/>
          <a:stretch>
            <a:fillRect/>
          </a:stretch>
        </p:blipFill>
        <p:spPr>
          <a:xfrm>
            <a:off x="1832229" y="0"/>
            <a:ext cx="10965942"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96208"/>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Importance of Blood Bank Management</a:t>
            </a:r>
            <a:endParaRPr lang="en-US" sz="4374" dirty="0"/>
          </a:p>
        </p:txBody>
      </p:sp>
      <p:sp>
        <p:nvSpPr>
          <p:cNvPr id="5" name="Shape 2"/>
          <p:cNvSpPr/>
          <p:nvPr/>
        </p:nvSpPr>
        <p:spPr>
          <a:xfrm>
            <a:off x="2037993" y="2929295"/>
            <a:ext cx="5166122" cy="1990963"/>
          </a:xfrm>
          <a:prstGeom prst="roundRect">
            <a:avLst>
              <a:gd name="adj" fmla="val 3348"/>
            </a:avLst>
          </a:prstGeom>
          <a:solidFill>
            <a:srgbClr val="1A1A21"/>
          </a:solidFill>
          <a:ln/>
        </p:spPr>
      </p:sp>
      <p:sp>
        <p:nvSpPr>
          <p:cNvPr id="6" name="Text 3"/>
          <p:cNvSpPr/>
          <p:nvPr/>
        </p:nvSpPr>
        <p:spPr>
          <a:xfrm>
            <a:off x="2260163" y="3151465"/>
            <a:ext cx="3013472"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Life-Saving Resource</a:t>
            </a:r>
            <a:endParaRPr lang="en-US" sz="2187" dirty="0"/>
          </a:p>
        </p:txBody>
      </p:sp>
      <p:sp>
        <p:nvSpPr>
          <p:cNvPr id="7" name="Text 4"/>
          <p:cNvSpPr/>
          <p:nvPr/>
        </p:nvSpPr>
        <p:spPr>
          <a:xfrm>
            <a:off x="2260163"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Blood banks play a critical role in providing a constant supply of safe blood for transfusions in emergencies and medical treatments.</a:t>
            </a:r>
            <a:endParaRPr lang="en-US" sz="1750" dirty="0"/>
          </a:p>
        </p:txBody>
      </p:sp>
      <p:sp>
        <p:nvSpPr>
          <p:cNvPr id="8" name="Shape 5"/>
          <p:cNvSpPr/>
          <p:nvPr/>
        </p:nvSpPr>
        <p:spPr>
          <a:xfrm>
            <a:off x="7426285" y="2929295"/>
            <a:ext cx="5166122" cy="1990963"/>
          </a:xfrm>
          <a:prstGeom prst="roundRect">
            <a:avLst>
              <a:gd name="adj" fmla="val 3348"/>
            </a:avLst>
          </a:prstGeom>
          <a:solidFill>
            <a:srgbClr val="1A1A21"/>
          </a:solidFill>
          <a:ln/>
        </p:spPr>
      </p:sp>
      <p:sp>
        <p:nvSpPr>
          <p:cNvPr id="9" name="Text 6"/>
          <p:cNvSpPr/>
          <p:nvPr/>
        </p:nvSpPr>
        <p:spPr>
          <a:xfrm>
            <a:off x="7648456" y="3151465"/>
            <a:ext cx="3895011"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Public Health Preparedness</a:t>
            </a:r>
            <a:endParaRPr lang="en-US" sz="2187" dirty="0"/>
          </a:p>
        </p:txBody>
      </p:sp>
      <p:sp>
        <p:nvSpPr>
          <p:cNvPr id="10" name="Text 7"/>
          <p:cNvSpPr/>
          <p:nvPr/>
        </p:nvSpPr>
        <p:spPr>
          <a:xfrm>
            <a:off x="7648456" y="3631883"/>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Effective blood bank management ensures readiness for unforeseen disasters and contributes to public health crisis response.</a:t>
            </a:r>
            <a:endParaRPr lang="en-US" sz="1750" dirty="0"/>
          </a:p>
        </p:txBody>
      </p:sp>
      <p:sp>
        <p:nvSpPr>
          <p:cNvPr id="11" name="Shape 8"/>
          <p:cNvSpPr/>
          <p:nvPr/>
        </p:nvSpPr>
        <p:spPr>
          <a:xfrm>
            <a:off x="2037993" y="5142428"/>
            <a:ext cx="5166122" cy="1990963"/>
          </a:xfrm>
          <a:prstGeom prst="roundRect">
            <a:avLst>
              <a:gd name="adj" fmla="val 3348"/>
            </a:avLst>
          </a:prstGeom>
          <a:solidFill>
            <a:srgbClr val="1A1A21"/>
          </a:solidFill>
          <a:ln/>
        </p:spPr>
      </p:sp>
      <p:sp>
        <p:nvSpPr>
          <p:cNvPr id="12" name="Text 9"/>
          <p:cNvSpPr/>
          <p:nvPr/>
        </p:nvSpPr>
        <p:spPr>
          <a:xfrm>
            <a:off x="2260163" y="5364599"/>
            <a:ext cx="4505801"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Supporting Medical Procedures</a:t>
            </a:r>
            <a:endParaRPr lang="en-US" sz="2187" dirty="0"/>
          </a:p>
        </p:txBody>
      </p:sp>
      <p:sp>
        <p:nvSpPr>
          <p:cNvPr id="13" name="Text 10"/>
          <p:cNvSpPr/>
          <p:nvPr/>
        </p:nvSpPr>
        <p:spPr>
          <a:xfrm>
            <a:off x="2260163"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Blood banks facilitate complex surgical procedures, organ transplants, and treatments for patients with blood disorders.</a:t>
            </a:r>
            <a:endParaRPr lang="en-US" sz="1750" dirty="0"/>
          </a:p>
        </p:txBody>
      </p:sp>
      <p:sp>
        <p:nvSpPr>
          <p:cNvPr id="14" name="Shape 11"/>
          <p:cNvSpPr/>
          <p:nvPr/>
        </p:nvSpPr>
        <p:spPr>
          <a:xfrm>
            <a:off x="7426285" y="5142428"/>
            <a:ext cx="5166122" cy="1990963"/>
          </a:xfrm>
          <a:prstGeom prst="roundRect">
            <a:avLst>
              <a:gd name="adj" fmla="val 3348"/>
            </a:avLst>
          </a:prstGeom>
          <a:solidFill>
            <a:srgbClr val="1A1A21"/>
          </a:solidFill>
          <a:ln/>
        </p:spPr>
      </p:sp>
      <p:sp>
        <p:nvSpPr>
          <p:cNvPr id="15" name="Text 12"/>
          <p:cNvSpPr/>
          <p:nvPr/>
        </p:nvSpPr>
        <p:spPr>
          <a:xfrm>
            <a:off x="7648456" y="5364599"/>
            <a:ext cx="3106222"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Ensuring Blood Safety</a:t>
            </a:r>
            <a:endParaRPr lang="en-US" sz="2187" dirty="0"/>
          </a:p>
        </p:txBody>
      </p:sp>
      <p:sp>
        <p:nvSpPr>
          <p:cNvPr id="16" name="Text 13"/>
          <p:cNvSpPr/>
          <p:nvPr/>
        </p:nvSpPr>
        <p:spPr>
          <a:xfrm>
            <a:off x="7648456" y="5845016"/>
            <a:ext cx="472178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Proper management maintains the integrity and safety of blood products, reducing the risk of transfusion-related complications.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834646"/>
            <a:ext cx="10088285"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Features and Benefits of the System</a:t>
            </a:r>
            <a:endParaRPr lang="en-US" sz="4374" dirty="0"/>
          </a:p>
        </p:txBody>
      </p:sp>
      <p:sp>
        <p:nvSpPr>
          <p:cNvPr id="6" name="Text 2"/>
          <p:cNvSpPr/>
          <p:nvPr/>
        </p:nvSpPr>
        <p:spPr>
          <a:xfrm>
            <a:off x="2393394" y="486227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Integrated Database:</a:t>
            </a:r>
            <a:r>
              <a:rPr lang="en-US" sz="1750" dirty="0">
                <a:solidFill>
                  <a:srgbClr val="E0D6DE"/>
                </a:solidFill>
                <a:latin typeface="Noto Sans TC" pitchFamily="34" charset="0"/>
                <a:ea typeface="Noto Sans TC" pitchFamily="34" charset="-122"/>
                <a:cs typeface="Noto Sans TC" pitchFamily="34" charset="-120"/>
              </a:rPr>
              <a:t> The system maintains a comprehensive database of donors, blood types, and stock levels for efficient blood management.</a:t>
            </a:r>
            <a:endParaRPr lang="en-US" sz="1750" dirty="0"/>
          </a:p>
        </p:txBody>
      </p:sp>
      <p:sp>
        <p:nvSpPr>
          <p:cNvPr id="7" name="Text 3"/>
          <p:cNvSpPr/>
          <p:nvPr/>
        </p:nvSpPr>
        <p:spPr>
          <a:xfrm>
            <a:off x="2393394" y="566189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Automated Notifications:</a:t>
            </a:r>
            <a:r>
              <a:rPr lang="en-US" sz="1750" dirty="0">
                <a:solidFill>
                  <a:srgbClr val="E0D6DE"/>
                </a:solidFill>
                <a:latin typeface="Noto Sans TC" pitchFamily="34" charset="0"/>
                <a:ea typeface="Noto Sans TC" pitchFamily="34" charset="-122"/>
                <a:cs typeface="Noto Sans TC" pitchFamily="34" charset="-120"/>
              </a:rPr>
              <a:t> Donors receive automated reminders for donation schedules, ensuring a consistent blood supply.</a:t>
            </a:r>
            <a:endParaRPr lang="en-US" sz="1750" dirty="0"/>
          </a:p>
        </p:txBody>
      </p:sp>
      <p:sp>
        <p:nvSpPr>
          <p:cNvPr id="8" name="Text 4"/>
          <p:cNvSpPr/>
          <p:nvPr/>
        </p:nvSpPr>
        <p:spPr>
          <a:xfrm>
            <a:off x="2393394" y="646152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0D6DE"/>
                </a:solidFill>
                <a:latin typeface="Noto Sans TC" pitchFamily="34" charset="0"/>
                <a:ea typeface="Noto Sans TC" pitchFamily="34" charset="-122"/>
                <a:cs typeface="Noto Sans TC" pitchFamily="34" charset="-120"/>
              </a:rPr>
              <a:t>Real-time Tracking:</a:t>
            </a:r>
            <a:r>
              <a:rPr lang="en-US" sz="1750" dirty="0">
                <a:solidFill>
                  <a:srgbClr val="E0D6DE"/>
                </a:solidFill>
                <a:latin typeface="Noto Sans TC" pitchFamily="34" charset="0"/>
                <a:ea typeface="Noto Sans TC" pitchFamily="34" charset="-122"/>
                <a:cs typeface="Noto Sans TC" pitchFamily="34" charset="-120"/>
              </a:rPr>
              <a:t> Enables real-time tracking of blood units, reducing wastage and improving response time during emergencies.</a:t>
            </a: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dirty="0">
                <a:solidFill>
                  <a:srgbClr val="B380FF"/>
                </a:solidFill>
                <a:latin typeface="Sora" pitchFamily="34" charset="0"/>
                <a:ea typeface="Sora" pitchFamily="34" charset="-122"/>
                <a:cs typeface="Sora" pitchFamily="34" charset="-120"/>
              </a:rPr>
              <a:t>Methodology for Blood Bank Management</a:t>
            </a:r>
            <a:endParaRPr lang="en-US" sz="4338" dirty="0"/>
          </a:p>
        </p:txBody>
      </p:sp>
      <p:sp>
        <p:nvSpPr>
          <p:cNvPr id="6" name="Shape 2"/>
          <p:cNvSpPr/>
          <p:nvPr/>
        </p:nvSpPr>
        <p:spPr>
          <a:xfrm>
            <a:off x="4800719" y="2315170"/>
            <a:ext cx="27503" cy="5306854"/>
          </a:xfrm>
          <a:prstGeom prst="rect">
            <a:avLst/>
          </a:prstGeom>
          <a:solidFill>
            <a:srgbClr val="B380FF"/>
          </a:solidFill>
          <a:ln/>
        </p:spPr>
      </p:sp>
      <p:sp>
        <p:nvSpPr>
          <p:cNvPr id="7" name="Shape 3"/>
          <p:cNvSpPr/>
          <p:nvPr/>
        </p:nvSpPr>
        <p:spPr>
          <a:xfrm>
            <a:off x="5062299" y="2721352"/>
            <a:ext cx="771168" cy="27503"/>
          </a:xfrm>
          <a:prstGeom prst="rect">
            <a:avLst/>
          </a:prstGeom>
          <a:solidFill>
            <a:srgbClr val="B380FF"/>
          </a:solidFill>
          <a:ln/>
        </p:spPr>
      </p:sp>
      <p:sp>
        <p:nvSpPr>
          <p:cNvPr id="8" name="Shape 4"/>
          <p:cNvSpPr/>
          <p:nvPr/>
        </p:nvSpPr>
        <p:spPr>
          <a:xfrm>
            <a:off x="4566523" y="2487335"/>
            <a:ext cx="495776" cy="495776"/>
          </a:xfrm>
          <a:prstGeom prst="roundRect">
            <a:avLst>
              <a:gd name="adj" fmla="val 13334"/>
            </a:avLst>
          </a:prstGeom>
          <a:solidFill>
            <a:srgbClr val="1A1A21"/>
          </a:solidFill>
          <a:ln/>
        </p:spPr>
      </p:sp>
      <p:sp>
        <p:nvSpPr>
          <p:cNvPr id="9" name="Text 5"/>
          <p:cNvSpPr/>
          <p:nvPr/>
        </p:nvSpPr>
        <p:spPr>
          <a:xfrm>
            <a:off x="4744522" y="2528649"/>
            <a:ext cx="13977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1</a:t>
            </a:r>
            <a:endParaRPr lang="en-US" sz="2603" dirty="0"/>
          </a:p>
        </p:txBody>
      </p:sp>
      <p:sp>
        <p:nvSpPr>
          <p:cNvPr id="10" name="Text 6"/>
          <p:cNvSpPr/>
          <p:nvPr/>
        </p:nvSpPr>
        <p:spPr>
          <a:xfrm>
            <a:off x="6026348" y="2535436"/>
            <a:ext cx="3246596"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Inventory Management</a:t>
            </a:r>
            <a:endParaRPr lang="en-US" sz="2169" dirty="0"/>
          </a:p>
        </p:txBody>
      </p:sp>
      <p:sp>
        <p:nvSpPr>
          <p:cNvPr id="11" name="Text 7"/>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Regular stock monitoring and temperature control are crucial to maintain blood quality and quantity.</a:t>
            </a:r>
            <a:endParaRPr lang="en-US" sz="1735" dirty="0"/>
          </a:p>
        </p:txBody>
      </p:sp>
      <p:sp>
        <p:nvSpPr>
          <p:cNvPr id="12" name="Shape 8"/>
          <p:cNvSpPr/>
          <p:nvPr/>
        </p:nvSpPr>
        <p:spPr>
          <a:xfrm>
            <a:off x="5062299" y="4563725"/>
            <a:ext cx="771168" cy="27503"/>
          </a:xfrm>
          <a:prstGeom prst="rect">
            <a:avLst/>
          </a:prstGeom>
          <a:solidFill>
            <a:srgbClr val="B380FF"/>
          </a:solidFill>
          <a:ln/>
        </p:spPr>
      </p:sp>
      <p:sp>
        <p:nvSpPr>
          <p:cNvPr id="13" name="Shape 9"/>
          <p:cNvSpPr/>
          <p:nvPr/>
        </p:nvSpPr>
        <p:spPr>
          <a:xfrm>
            <a:off x="4566523" y="4329708"/>
            <a:ext cx="495776" cy="495776"/>
          </a:xfrm>
          <a:prstGeom prst="roundRect">
            <a:avLst>
              <a:gd name="adj" fmla="val 13334"/>
            </a:avLst>
          </a:prstGeom>
          <a:solidFill>
            <a:srgbClr val="1A1A21"/>
          </a:solidFill>
          <a:ln/>
        </p:spPr>
      </p:sp>
      <p:sp>
        <p:nvSpPr>
          <p:cNvPr id="14" name="Text 10"/>
          <p:cNvSpPr/>
          <p:nvPr/>
        </p:nvSpPr>
        <p:spPr>
          <a:xfrm>
            <a:off x="4711422" y="4371023"/>
            <a:ext cx="205859"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2</a:t>
            </a:r>
            <a:endParaRPr lang="en-US" sz="2603" dirty="0"/>
          </a:p>
        </p:txBody>
      </p:sp>
      <p:sp>
        <p:nvSpPr>
          <p:cNvPr id="15" name="Text 11"/>
          <p:cNvSpPr/>
          <p:nvPr/>
        </p:nvSpPr>
        <p:spPr>
          <a:xfrm>
            <a:off x="6026348" y="4377809"/>
            <a:ext cx="4449842"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Donor Recruitment &amp; Screening</a:t>
            </a:r>
            <a:endParaRPr lang="en-US" sz="2169" dirty="0"/>
          </a:p>
        </p:txBody>
      </p:sp>
      <p:sp>
        <p:nvSpPr>
          <p:cNvPr id="16" name="Text 12"/>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Establish efficient processes for recruiting and screening potential donors to ensure safety and quality standards.</a:t>
            </a:r>
            <a:endParaRPr lang="en-US" sz="1735" dirty="0"/>
          </a:p>
        </p:txBody>
      </p:sp>
      <p:sp>
        <p:nvSpPr>
          <p:cNvPr id="17" name="Shape 13"/>
          <p:cNvSpPr/>
          <p:nvPr/>
        </p:nvSpPr>
        <p:spPr>
          <a:xfrm>
            <a:off x="5062299" y="6406098"/>
            <a:ext cx="771168" cy="27503"/>
          </a:xfrm>
          <a:prstGeom prst="rect">
            <a:avLst/>
          </a:prstGeom>
          <a:solidFill>
            <a:srgbClr val="B380FF"/>
          </a:solidFill>
          <a:ln/>
        </p:spPr>
      </p:sp>
      <p:sp>
        <p:nvSpPr>
          <p:cNvPr id="18" name="Shape 14"/>
          <p:cNvSpPr/>
          <p:nvPr/>
        </p:nvSpPr>
        <p:spPr>
          <a:xfrm>
            <a:off x="4566523" y="6172081"/>
            <a:ext cx="495776" cy="495776"/>
          </a:xfrm>
          <a:prstGeom prst="roundRect">
            <a:avLst>
              <a:gd name="adj" fmla="val 13334"/>
            </a:avLst>
          </a:prstGeom>
          <a:solidFill>
            <a:srgbClr val="1A1A21"/>
          </a:solidFill>
          <a:ln/>
        </p:spPr>
      </p:sp>
      <p:sp>
        <p:nvSpPr>
          <p:cNvPr id="19" name="Text 15"/>
          <p:cNvSpPr/>
          <p:nvPr/>
        </p:nvSpPr>
        <p:spPr>
          <a:xfrm>
            <a:off x="4711898" y="6213396"/>
            <a:ext cx="204907" cy="413147"/>
          </a:xfrm>
          <a:prstGeom prst="rect">
            <a:avLst/>
          </a:prstGeom>
          <a:noFill/>
          <a:ln/>
        </p:spPr>
        <p:txBody>
          <a:bodyPr wrap="none" rtlCol="0" anchor="t"/>
          <a:lstStyle/>
          <a:p>
            <a:pPr marL="0" indent="0" algn="ctr">
              <a:lnSpc>
                <a:spcPts val="3253"/>
              </a:lnSpc>
              <a:buNone/>
            </a:pPr>
            <a:r>
              <a:rPr lang="en-US" sz="2603" dirty="0">
                <a:solidFill>
                  <a:srgbClr val="B380FF"/>
                </a:solidFill>
                <a:latin typeface="Sora" pitchFamily="34" charset="0"/>
                <a:ea typeface="Sora" pitchFamily="34" charset="-122"/>
                <a:cs typeface="Sora" pitchFamily="34" charset="-120"/>
              </a:rPr>
              <a:t>3</a:t>
            </a:r>
            <a:endParaRPr lang="en-US" sz="2603" dirty="0"/>
          </a:p>
        </p:txBody>
      </p:sp>
      <p:sp>
        <p:nvSpPr>
          <p:cNvPr id="20" name="Text 16"/>
          <p:cNvSpPr/>
          <p:nvPr/>
        </p:nvSpPr>
        <p:spPr>
          <a:xfrm>
            <a:off x="6026348" y="6220182"/>
            <a:ext cx="2987040" cy="344329"/>
          </a:xfrm>
          <a:prstGeom prst="rect">
            <a:avLst/>
          </a:prstGeom>
          <a:noFill/>
          <a:ln/>
        </p:spPr>
        <p:txBody>
          <a:bodyPr wrap="none" rtlCol="0" anchor="t"/>
          <a:lstStyle/>
          <a:p>
            <a:pPr marL="0" indent="0" algn="l">
              <a:lnSpc>
                <a:spcPts val="2711"/>
              </a:lnSpc>
              <a:buNone/>
            </a:pPr>
            <a:r>
              <a:rPr lang="en-US" sz="2169" dirty="0">
                <a:solidFill>
                  <a:srgbClr val="B380FF"/>
                </a:solidFill>
                <a:latin typeface="Sora" pitchFamily="34" charset="0"/>
                <a:ea typeface="Sora" pitchFamily="34" charset="-122"/>
                <a:cs typeface="Sora" pitchFamily="34" charset="-120"/>
              </a:rPr>
              <a:t>Distribution Protocol</a:t>
            </a:r>
            <a:endParaRPr lang="en-US" sz="2169" dirty="0"/>
          </a:p>
        </p:txBody>
      </p:sp>
      <p:sp>
        <p:nvSpPr>
          <p:cNvPr id="21" name="Text 17"/>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E0D6DE"/>
                </a:solidFill>
                <a:latin typeface="Noto Sans TC" pitchFamily="34" charset="0"/>
                <a:ea typeface="Noto Sans TC" pitchFamily="34" charset="-122"/>
                <a:cs typeface="Noto Sans TC" pitchFamily="34" charset="-120"/>
              </a:rPr>
              <a:t>Implement organized systems for tracking, storing, and distributing blood to medical facilities in need.</a:t>
            </a:r>
            <a:endParaRPr lang="en-US" sz="17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943451"/>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Key Factors for Blood Bank Management Systems</a:t>
            </a:r>
            <a:endParaRPr lang="en-US" sz="4374" dirty="0"/>
          </a:p>
        </p:txBody>
      </p:sp>
      <p:sp>
        <p:nvSpPr>
          <p:cNvPr id="5" name="Shape 2"/>
          <p:cNvSpPr/>
          <p:nvPr/>
        </p:nvSpPr>
        <p:spPr>
          <a:xfrm>
            <a:off x="2037993" y="2950131"/>
            <a:ext cx="499943" cy="499943"/>
          </a:xfrm>
          <a:prstGeom prst="roundRect">
            <a:avLst>
              <a:gd name="adj" fmla="val 13333"/>
            </a:avLst>
          </a:prstGeom>
          <a:solidFill>
            <a:srgbClr val="1A1A21"/>
          </a:solidFill>
          <a:ln/>
        </p:spPr>
      </p:sp>
      <p:sp>
        <p:nvSpPr>
          <p:cNvPr id="6" name="Text 3"/>
          <p:cNvSpPr/>
          <p:nvPr/>
        </p:nvSpPr>
        <p:spPr>
          <a:xfrm>
            <a:off x="2217420" y="2991803"/>
            <a:ext cx="140970"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1</a:t>
            </a:r>
            <a:endParaRPr lang="en-US" sz="2624" dirty="0"/>
          </a:p>
        </p:txBody>
      </p:sp>
      <p:sp>
        <p:nvSpPr>
          <p:cNvPr id="7" name="Text 4"/>
          <p:cNvSpPr/>
          <p:nvPr/>
        </p:nvSpPr>
        <p:spPr>
          <a:xfrm>
            <a:off x="2760107" y="3026450"/>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Efficient Inventory Management</a:t>
            </a:r>
            <a:endParaRPr lang="en-US" sz="2187" dirty="0"/>
          </a:p>
        </p:txBody>
      </p:sp>
      <p:sp>
        <p:nvSpPr>
          <p:cNvPr id="8" name="Text 5"/>
          <p:cNvSpPr/>
          <p:nvPr/>
        </p:nvSpPr>
        <p:spPr>
          <a:xfrm>
            <a:off x="2760107" y="3854053"/>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Tracking blood supplies in real-time to ensure availability for emergency situations.</a:t>
            </a:r>
            <a:endParaRPr lang="en-US" sz="1750" dirty="0"/>
          </a:p>
        </p:txBody>
      </p:sp>
      <p:sp>
        <p:nvSpPr>
          <p:cNvPr id="9" name="Shape 6"/>
          <p:cNvSpPr/>
          <p:nvPr/>
        </p:nvSpPr>
        <p:spPr>
          <a:xfrm>
            <a:off x="7426285" y="2950131"/>
            <a:ext cx="499943" cy="499943"/>
          </a:xfrm>
          <a:prstGeom prst="roundRect">
            <a:avLst>
              <a:gd name="adj" fmla="val 13333"/>
            </a:avLst>
          </a:prstGeom>
          <a:solidFill>
            <a:srgbClr val="1A1A21"/>
          </a:solidFill>
          <a:ln/>
        </p:spPr>
      </p:sp>
      <p:sp>
        <p:nvSpPr>
          <p:cNvPr id="10" name="Text 7"/>
          <p:cNvSpPr/>
          <p:nvPr/>
        </p:nvSpPr>
        <p:spPr>
          <a:xfrm>
            <a:off x="7572375" y="2991803"/>
            <a:ext cx="207645"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2</a:t>
            </a:r>
            <a:endParaRPr lang="en-US" sz="2624" dirty="0"/>
          </a:p>
        </p:txBody>
      </p:sp>
      <p:sp>
        <p:nvSpPr>
          <p:cNvPr id="11" name="Text 8"/>
          <p:cNvSpPr/>
          <p:nvPr/>
        </p:nvSpPr>
        <p:spPr>
          <a:xfrm>
            <a:off x="8148399" y="3026450"/>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Accurate Blood Typing and Screening</a:t>
            </a:r>
            <a:endParaRPr lang="en-US" sz="2187" dirty="0"/>
          </a:p>
        </p:txBody>
      </p:sp>
      <p:sp>
        <p:nvSpPr>
          <p:cNvPr id="12" name="Text 9"/>
          <p:cNvSpPr/>
          <p:nvPr/>
        </p:nvSpPr>
        <p:spPr>
          <a:xfrm>
            <a:off x="8148399" y="3854053"/>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Implementing rigorous testing processes to provide safe and compatible blood transfusions.</a:t>
            </a:r>
            <a:endParaRPr lang="en-US" sz="1750" dirty="0"/>
          </a:p>
        </p:txBody>
      </p:sp>
      <p:sp>
        <p:nvSpPr>
          <p:cNvPr id="13" name="Shape 10"/>
          <p:cNvSpPr/>
          <p:nvPr/>
        </p:nvSpPr>
        <p:spPr>
          <a:xfrm>
            <a:off x="2037993" y="5316022"/>
            <a:ext cx="499943" cy="499943"/>
          </a:xfrm>
          <a:prstGeom prst="roundRect">
            <a:avLst>
              <a:gd name="adj" fmla="val 13333"/>
            </a:avLst>
          </a:prstGeom>
          <a:solidFill>
            <a:srgbClr val="1A1A21"/>
          </a:solidFill>
          <a:ln/>
        </p:spPr>
      </p:sp>
      <p:sp>
        <p:nvSpPr>
          <p:cNvPr id="14" name="Text 11"/>
          <p:cNvSpPr/>
          <p:nvPr/>
        </p:nvSpPr>
        <p:spPr>
          <a:xfrm>
            <a:off x="2184559" y="5357693"/>
            <a:ext cx="206693"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3</a:t>
            </a:r>
            <a:endParaRPr lang="en-US" sz="2624" dirty="0"/>
          </a:p>
        </p:txBody>
      </p:sp>
      <p:sp>
        <p:nvSpPr>
          <p:cNvPr id="15" name="Text 12"/>
          <p:cNvSpPr/>
          <p:nvPr/>
        </p:nvSpPr>
        <p:spPr>
          <a:xfrm>
            <a:off x="2760107" y="5392341"/>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Stringent Quality Control Measures</a:t>
            </a:r>
            <a:endParaRPr lang="en-US" sz="2187" dirty="0"/>
          </a:p>
        </p:txBody>
      </p:sp>
      <p:sp>
        <p:nvSpPr>
          <p:cNvPr id="16" name="Text 13"/>
          <p:cNvSpPr/>
          <p:nvPr/>
        </p:nvSpPr>
        <p:spPr>
          <a:xfrm>
            <a:off x="2760107" y="6219944"/>
            <a:ext cx="4444008"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Adhering to strict standards to maintain the integrity and safety of blood products.</a:t>
            </a:r>
            <a:endParaRPr lang="en-US" sz="1750" dirty="0"/>
          </a:p>
        </p:txBody>
      </p:sp>
      <p:sp>
        <p:nvSpPr>
          <p:cNvPr id="17" name="Shape 14"/>
          <p:cNvSpPr/>
          <p:nvPr/>
        </p:nvSpPr>
        <p:spPr>
          <a:xfrm>
            <a:off x="7426285" y="5316022"/>
            <a:ext cx="499943" cy="499943"/>
          </a:xfrm>
          <a:prstGeom prst="roundRect">
            <a:avLst>
              <a:gd name="adj" fmla="val 13333"/>
            </a:avLst>
          </a:prstGeom>
          <a:solidFill>
            <a:srgbClr val="1A1A21"/>
          </a:solidFill>
          <a:ln/>
        </p:spPr>
      </p:sp>
      <p:sp>
        <p:nvSpPr>
          <p:cNvPr id="18" name="Text 15"/>
          <p:cNvSpPr/>
          <p:nvPr/>
        </p:nvSpPr>
        <p:spPr>
          <a:xfrm>
            <a:off x="7567612" y="5357693"/>
            <a:ext cx="217289" cy="416481"/>
          </a:xfrm>
          <a:prstGeom prst="rect">
            <a:avLst/>
          </a:prstGeom>
          <a:noFill/>
          <a:ln/>
        </p:spPr>
        <p:txBody>
          <a:bodyPr wrap="none" rtlCol="0" anchor="t"/>
          <a:lstStyle/>
          <a:p>
            <a:pPr marL="0" indent="0" algn="ctr">
              <a:lnSpc>
                <a:spcPts val="3281"/>
              </a:lnSpc>
              <a:buNone/>
            </a:pPr>
            <a:r>
              <a:rPr lang="en-US" sz="2624" dirty="0">
                <a:solidFill>
                  <a:srgbClr val="B380FF"/>
                </a:solidFill>
                <a:latin typeface="Sora" pitchFamily="34" charset="0"/>
                <a:ea typeface="Sora" pitchFamily="34" charset="-122"/>
                <a:cs typeface="Sora" pitchFamily="34" charset="-120"/>
              </a:rPr>
              <a:t>4</a:t>
            </a:r>
            <a:endParaRPr lang="en-US" sz="2624" dirty="0"/>
          </a:p>
        </p:txBody>
      </p:sp>
      <p:sp>
        <p:nvSpPr>
          <p:cNvPr id="19" name="Text 16"/>
          <p:cNvSpPr/>
          <p:nvPr/>
        </p:nvSpPr>
        <p:spPr>
          <a:xfrm>
            <a:off x="8148399" y="5392341"/>
            <a:ext cx="4444008" cy="694373"/>
          </a:xfrm>
          <a:prstGeom prst="rect">
            <a:avLst/>
          </a:prstGeom>
          <a:noFill/>
          <a:ln/>
        </p:spPr>
        <p:txBody>
          <a:bodyPr wrap="squar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Effective Donor Recruitment Strategies</a:t>
            </a:r>
            <a:endParaRPr lang="en-US" sz="2187" dirty="0"/>
          </a:p>
        </p:txBody>
      </p:sp>
      <p:sp>
        <p:nvSpPr>
          <p:cNvPr id="20" name="Text 17"/>
          <p:cNvSpPr/>
          <p:nvPr/>
        </p:nvSpPr>
        <p:spPr>
          <a:xfrm>
            <a:off x="8148399" y="6219944"/>
            <a:ext cx="4444008"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Developing campaigns to encourage regular blood donations and expand the donor pool.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947267"/>
            <a:ext cx="10554414"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Analysis of Blood Bank Management System</a:t>
            </a:r>
            <a:endParaRPr lang="en-US" sz="4374" dirty="0"/>
          </a:p>
        </p:txBody>
      </p:sp>
      <p:sp>
        <p:nvSpPr>
          <p:cNvPr id="5" name="Text 2"/>
          <p:cNvSpPr/>
          <p:nvPr/>
        </p:nvSpPr>
        <p:spPr>
          <a:xfrm>
            <a:off x="2037993" y="3891439"/>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Effectiveness</a:t>
            </a:r>
            <a:endParaRPr lang="en-US" sz="2187" dirty="0"/>
          </a:p>
        </p:txBody>
      </p:sp>
      <p:sp>
        <p:nvSpPr>
          <p:cNvPr id="6" name="Text 3"/>
          <p:cNvSpPr/>
          <p:nvPr/>
        </p:nvSpPr>
        <p:spPr>
          <a:xfrm>
            <a:off x="2037993" y="4460796"/>
            <a:ext cx="500622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Efficient tracking of blood inventory and donations.</a:t>
            </a:r>
            <a:endParaRPr lang="en-US" sz="1750" dirty="0"/>
          </a:p>
        </p:txBody>
      </p:sp>
      <p:sp>
        <p:nvSpPr>
          <p:cNvPr id="7" name="Text 4"/>
          <p:cNvSpPr/>
          <p:nvPr/>
        </p:nvSpPr>
        <p:spPr>
          <a:xfrm>
            <a:off x="2037993" y="5371505"/>
            <a:ext cx="5006221" cy="710803"/>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Streamlined distribution process for timely transfusions.</a:t>
            </a:r>
            <a:endParaRPr lang="en-US" sz="1750" dirty="0"/>
          </a:p>
        </p:txBody>
      </p:sp>
      <p:sp>
        <p:nvSpPr>
          <p:cNvPr id="8" name="Text 5"/>
          <p:cNvSpPr/>
          <p:nvPr/>
        </p:nvSpPr>
        <p:spPr>
          <a:xfrm>
            <a:off x="7593806" y="3891439"/>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Challenges</a:t>
            </a:r>
            <a:endParaRPr lang="en-US" sz="2187" dirty="0"/>
          </a:p>
        </p:txBody>
      </p:sp>
      <p:sp>
        <p:nvSpPr>
          <p:cNvPr id="9" name="Text 6"/>
          <p:cNvSpPr/>
          <p:nvPr/>
        </p:nvSpPr>
        <p:spPr>
          <a:xfrm>
            <a:off x="7949208" y="4488537"/>
            <a:ext cx="4650819"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0D6DE"/>
                </a:solidFill>
                <a:latin typeface="Noto Sans TC" pitchFamily="34" charset="0"/>
                <a:ea typeface="Noto Sans TC" pitchFamily="34" charset="-122"/>
                <a:cs typeface="Noto Sans TC" pitchFamily="34" charset="-120"/>
              </a:rPr>
              <a:t>Ensuring proper storage and handling of blood products.</a:t>
            </a:r>
            <a:endParaRPr lang="en-US" sz="1750" dirty="0"/>
          </a:p>
        </p:txBody>
      </p:sp>
      <p:sp>
        <p:nvSpPr>
          <p:cNvPr id="10" name="Text 7"/>
          <p:cNvSpPr/>
          <p:nvPr/>
        </p:nvSpPr>
        <p:spPr>
          <a:xfrm>
            <a:off x="7949208" y="5288161"/>
            <a:ext cx="4650819"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0D6DE"/>
                </a:solidFill>
                <a:latin typeface="Noto Sans TC" pitchFamily="34" charset="0"/>
                <a:ea typeface="Noto Sans TC" pitchFamily="34" charset="-122"/>
                <a:cs typeface="Noto Sans TC" pitchFamily="34" charset="-120"/>
              </a:rPr>
              <a:t>Managing donor information and communication effectively.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037993" y="1053941"/>
            <a:ext cx="953619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Case Studies and Success Stories</a:t>
            </a:r>
            <a:endParaRPr lang="en-US" sz="4374" dirty="0"/>
          </a:p>
        </p:txBody>
      </p:sp>
      <p:pic>
        <p:nvPicPr>
          <p:cNvPr id="5" name="Image 1" descr="preencoded.png"/>
          <p:cNvPicPr>
            <a:picLocks noChangeAspect="1"/>
          </p:cNvPicPr>
          <p:nvPr/>
        </p:nvPicPr>
        <p:blipFill>
          <a:blip r:embed="rId4"/>
          <a:stretch>
            <a:fillRect/>
          </a:stretch>
        </p:blipFill>
        <p:spPr>
          <a:xfrm>
            <a:off x="2037993" y="2192655"/>
            <a:ext cx="5110520" cy="3158490"/>
          </a:xfrm>
          <a:prstGeom prst="rect">
            <a:avLst/>
          </a:prstGeom>
        </p:spPr>
      </p:pic>
      <p:sp>
        <p:nvSpPr>
          <p:cNvPr id="6" name="Text 2"/>
          <p:cNvSpPr/>
          <p:nvPr/>
        </p:nvSpPr>
        <p:spPr>
          <a:xfrm>
            <a:off x="2037993" y="5628799"/>
            <a:ext cx="3151703"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Life-Saving Donations</a:t>
            </a:r>
            <a:endParaRPr lang="en-US" sz="2187" dirty="0"/>
          </a:p>
        </p:txBody>
      </p:sp>
      <p:sp>
        <p:nvSpPr>
          <p:cNvPr id="7" name="Text 3"/>
          <p:cNvSpPr/>
          <p:nvPr/>
        </p:nvSpPr>
        <p:spPr>
          <a:xfrm>
            <a:off x="2037993" y="6109216"/>
            <a:ext cx="5110520" cy="1066205"/>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Read about individuals whose blood donations have made a significant impact on saving lives and improving health outcomes.</a:t>
            </a:r>
            <a:endParaRPr lang="en-US" sz="1750" dirty="0"/>
          </a:p>
        </p:txBody>
      </p:sp>
      <p:pic>
        <p:nvPicPr>
          <p:cNvPr id="8" name="Image 2" descr="preencoded.png"/>
          <p:cNvPicPr>
            <a:picLocks noChangeAspect="1"/>
          </p:cNvPicPr>
          <p:nvPr/>
        </p:nvPicPr>
        <p:blipFill>
          <a:blip r:embed="rId5"/>
          <a:stretch>
            <a:fillRect/>
          </a:stretch>
        </p:blipFill>
        <p:spPr>
          <a:xfrm>
            <a:off x="7481768" y="2192655"/>
            <a:ext cx="5110639" cy="3158609"/>
          </a:xfrm>
          <a:prstGeom prst="rect">
            <a:avLst/>
          </a:prstGeom>
        </p:spPr>
      </p:pic>
      <p:sp>
        <p:nvSpPr>
          <p:cNvPr id="9" name="Text 4"/>
          <p:cNvSpPr/>
          <p:nvPr/>
        </p:nvSpPr>
        <p:spPr>
          <a:xfrm>
            <a:off x="7481768" y="5628918"/>
            <a:ext cx="2777490"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Volunteer Impact</a:t>
            </a:r>
            <a:endParaRPr lang="en-US" sz="2187" dirty="0"/>
          </a:p>
        </p:txBody>
      </p:sp>
      <p:sp>
        <p:nvSpPr>
          <p:cNvPr id="10" name="Text 5"/>
          <p:cNvSpPr/>
          <p:nvPr/>
        </p:nvSpPr>
        <p:spPr>
          <a:xfrm>
            <a:off x="7481768" y="6109335"/>
            <a:ext cx="5110639" cy="1066205"/>
          </a:xfrm>
          <a:prstGeom prst="rect">
            <a:avLst/>
          </a:prstGeom>
          <a:noFill/>
          <a:ln/>
        </p:spPr>
        <p:txBody>
          <a:bodyPr wrap="square" rtlCol="0" anchor="t"/>
          <a:lstStyle/>
          <a:p>
            <a:pPr marL="0" indent="0" algn="l">
              <a:lnSpc>
                <a:spcPts val="2799"/>
              </a:lnSpc>
              <a:buNone/>
            </a:pPr>
            <a:r>
              <a:rPr lang="en-US" sz="1750" dirty="0">
                <a:solidFill>
                  <a:srgbClr val="E0D6DE"/>
                </a:solidFill>
                <a:latin typeface="Noto Sans TC" pitchFamily="34" charset="0"/>
                <a:ea typeface="Noto Sans TC" pitchFamily="34" charset="-122"/>
                <a:cs typeface="Noto Sans TC" pitchFamily="34" charset="-120"/>
              </a:rPr>
              <a:t>Discover the inspiring stories of dedicated volunteers who have played a crucial role in managing and supporting blood banks.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Future Scope for Blood Bank Management System</a:t>
            </a:r>
            <a:endParaRPr lang="en-US" sz="4374" dirty="0"/>
          </a:p>
        </p:txBody>
      </p:sp>
      <p:sp>
        <p:nvSpPr>
          <p:cNvPr id="6" name="Text 2"/>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As technology continues to advance, the future of blood bank management system holds immense potential for automation and real-time data monitoring. Implementing AI and machine learning for blood type prediction, and expanding remote blood donation centers are some exciting avenues for the future.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84878"/>
            <a:ext cx="7477601" cy="1388745"/>
          </a:xfrm>
          <a:prstGeom prst="rect">
            <a:avLst/>
          </a:prstGeom>
          <a:noFill/>
          <a:ln/>
        </p:spPr>
        <p:txBody>
          <a:bodyPr wrap="squar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Conclusion and Next Steps</a:t>
            </a:r>
            <a:endParaRPr lang="en-US" sz="4374" dirty="0"/>
          </a:p>
        </p:txBody>
      </p:sp>
      <p:sp>
        <p:nvSpPr>
          <p:cNvPr id="6" name="Text 2"/>
          <p:cNvSpPr/>
          <p:nvPr/>
        </p:nvSpPr>
        <p:spPr>
          <a:xfrm>
            <a:off x="6319599" y="3606879"/>
            <a:ext cx="7477601" cy="1421606"/>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After analyzing the benefits and features of the Blood Bank Management System, the next steps involve implementation and integration into existing healthcare systems. It's crucial to train staff and conduct regular system audits to ensure efficient blood bank operations.</a:t>
            </a:r>
            <a:endParaRPr lang="en-US" sz="1750" dirty="0"/>
          </a:p>
        </p:txBody>
      </p:sp>
      <p:sp>
        <p:nvSpPr>
          <p:cNvPr id="7" name="Text 3"/>
          <p:cNvSpPr/>
          <p:nvPr/>
        </p:nvSpPr>
        <p:spPr>
          <a:xfrm>
            <a:off x="6319599" y="5278398"/>
            <a:ext cx="7477601" cy="1066205"/>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Furthermore, developing strategic partnerships with hospitals and community organizations will enhance blood donation drives and supply chain management.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576</Words>
  <Application>Microsoft Office PowerPoint</Application>
  <PresentationFormat>Custom</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Yuva Kishore</cp:lastModifiedBy>
  <cp:revision>2</cp:revision>
  <dcterms:created xsi:type="dcterms:W3CDTF">2024-03-20T11:03:58Z</dcterms:created>
  <dcterms:modified xsi:type="dcterms:W3CDTF">2024-03-20T11:12:51Z</dcterms:modified>
</cp:coreProperties>
</file>