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72" r:id="rId6"/>
    <p:sldId id="260" r:id="rId7"/>
    <p:sldId id="261" r:id="rId8"/>
    <p:sldId id="262" r:id="rId9"/>
    <p:sldId id="273" r:id="rId10"/>
    <p:sldId id="263" r:id="rId11"/>
    <p:sldId id="264" r:id="rId12"/>
    <p:sldId id="274" r:id="rId13"/>
    <p:sldId id="265" r:id="rId14"/>
    <p:sldId id="266" r:id="rId15"/>
    <p:sldId id="276" r:id="rId16"/>
    <p:sldId id="275" r:id="rId17"/>
    <p:sldId id="267" r:id="rId18"/>
    <p:sldId id="269" r:id="rId19"/>
    <p:sldId id="268" r:id="rId20"/>
    <p:sldId id="270" r:id="rId21"/>
    <p:sldId id="271"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86"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0245656-6A07-4273-A768-2D0685011EC9}" type="datetimeFigureOut">
              <a:rPr lang="he-IL" smtClean="0"/>
              <a:t>ח'/תמוז/תשפ"א</a:t>
            </a:fld>
            <a:endParaRPr lang="he-IL"/>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he-IL"/>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1EB900E-C996-49DA-B906-03E4E2A515E3}" type="slidenum">
              <a:rPr lang="he-IL" smtClean="0"/>
              <a:t>‹#›</a:t>
            </a:fld>
            <a:endParaRPr lang="he-IL"/>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91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176902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9376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15427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1EB900E-C996-49DA-B906-03E4E2A515E3}" type="slidenum">
              <a:rPr lang="he-IL" smtClean="0"/>
              <a:t>‹#›</a:t>
            </a:fld>
            <a:endParaRPr lang="he-IL"/>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35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290851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35812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338821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37253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100669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60245656-6A07-4273-A768-2D0685011EC9}" type="datetimeFigureOut">
              <a:rPr lang="he-IL" smtClean="0"/>
              <a:t>ח'/תמוז/תשפ"א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1EB900E-C996-49DA-B906-03E4E2A515E3}" type="slidenum">
              <a:rPr lang="he-IL" smtClean="0"/>
              <a:t>‹#›</a:t>
            </a:fld>
            <a:endParaRPr lang="he-IL"/>
          </a:p>
        </p:txBody>
      </p:sp>
    </p:spTree>
    <p:extLst>
      <p:ext uri="{BB962C8B-B14F-4D97-AF65-F5344CB8AC3E}">
        <p14:creationId xmlns:p14="http://schemas.microsoft.com/office/powerpoint/2010/main" val="5625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0245656-6A07-4273-A768-2D0685011EC9}" type="datetimeFigureOut">
              <a:rPr lang="he-IL" smtClean="0"/>
              <a:t>ח'/תמוז/תשפ"א</a:t>
            </a:fld>
            <a:endParaRPr lang="he-IL"/>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he-IL"/>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1EB900E-C996-49DA-B906-03E4E2A515E3}" type="slidenum">
              <a:rPr lang="he-IL" smtClean="0"/>
              <a:t>‹#›</a:t>
            </a:fld>
            <a:endParaRPr lang="he-IL"/>
          </a:p>
        </p:txBody>
      </p:sp>
    </p:spTree>
    <p:extLst>
      <p:ext uri="{BB962C8B-B14F-4D97-AF65-F5344CB8AC3E}">
        <p14:creationId xmlns:p14="http://schemas.microsoft.com/office/powerpoint/2010/main" val="90352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smtClean="0"/>
              <a:t>Twitch Data science Project</a:t>
            </a:r>
            <a:endParaRPr lang="he-IL" dirty="0"/>
          </a:p>
        </p:txBody>
      </p:sp>
      <p:sp>
        <p:nvSpPr>
          <p:cNvPr id="3" name="כותרת משנה 2"/>
          <p:cNvSpPr>
            <a:spLocks noGrp="1"/>
          </p:cNvSpPr>
          <p:nvPr>
            <p:ph type="subTitle" idx="1"/>
          </p:nvPr>
        </p:nvSpPr>
        <p:spPr/>
        <p:txBody>
          <a:bodyPr/>
          <a:lstStyle/>
          <a:p>
            <a:r>
              <a:rPr lang="en-US" dirty="0" smtClean="0"/>
              <a:t>Name: Yuval Alter</a:t>
            </a:r>
          </a:p>
          <a:p>
            <a:r>
              <a:rPr lang="en-US" dirty="0" smtClean="0"/>
              <a:t>Id: 325772937</a:t>
            </a:r>
            <a:endParaRPr lang="he-IL" dirty="0"/>
          </a:p>
        </p:txBody>
      </p:sp>
    </p:spTree>
    <p:extLst>
      <p:ext uri="{BB962C8B-B14F-4D97-AF65-F5344CB8AC3E}">
        <p14:creationId xmlns:p14="http://schemas.microsoft.com/office/powerpoint/2010/main" val="330371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Cleaning the data</a:t>
            </a:r>
            <a:endParaRPr lang="he-IL" sz="2400" b="1" u="sng" dirty="0"/>
          </a:p>
        </p:txBody>
      </p:sp>
      <p:sp>
        <p:nvSpPr>
          <p:cNvPr id="5" name="TextBox 4"/>
          <p:cNvSpPr txBox="1"/>
          <p:nvPr/>
        </p:nvSpPr>
        <p:spPr>
          <a:xfrm>
            <a:off x="1175657" y="1239856"/>
            <a:ext cx="3420836" cy="400110"/>
          </a:xfrm>
          <a:prstGeom prst="rect">
            <a:avLst/>
          </a:prstGeom>
          <a:noFill/>
        </p:spPr>
        <p:txBody>
          <a:bodyPr wrap="square" rtlCol="1">
            <a:spAutoFit/>
          </a:bodyPr>
          <a:lstStyle/>
          <a:p>
            <a:pPr algn="l"/>
            <a:r>
              <a:rPr lang="en-US" sz="2000" u="sng" dirty="0" smtClean="0"/>
              <a:t>Dealing with missing values:</a:t>
            </a:r>
            <a:endParaRPr lang="he-IL" sz="2000" u="sng" dirty="0"/>
          </a:p>
        </p:txBody>
      </p:sp>
      <p:sp>
        <p:nvSpPr>
          <p:cNvPr id="6" name="TextBox 5"/>
          <p:cNvSpPr txBox="1"/>
          <p:nvPr/>
        </p:nvSpPr>
        <p:spPr>
          <a:xfrm>
            <a:off x="1172936" y="2331150"/>
            <a:ext cx="3252107" cy="400110"/>
          </a:xfrm>
          <a:prstGeom prst="rect">
            <a:avLst/>
          </a:prstGeom>
          <a:noFill/>
        </p:spPr>
        <p:txBody>
          <a:bodyPr wrap="square" rtlCol="1">
            <a:spAutoFit/>
          </a:bodyPr>
          <a:lstStyle/>
          <a:p>
            <a:pPr algn="l"/>
            <a:r>
              <a:rPr lang="en-US" sz="2000" u="sng" dirty="0" smtClean="0"/>
              <a:t>Dealing with corrupted rows:</a:t>
            </a:r>
            <a:endParaRPr lang="he-IL" sz="2000" u="sng" dirty="0"/>
          </a:p>
        </p:txBody>
      </p:sp>
      <p:sp>
        <p:nvSpPr>
          <p:cNvPr id="7" name="TextBox 6"/>
          <p:cNvSpPr txBox="1"/>
          <p:nvPr/>
        </p:nvSpPr>
        <p:spPr>
          <a:xfrm>
            <a:off x="1170214" y="4328679"/>
            <a:ext cx="3252107" cy="400110"/>
          </a:xfrm>
          <a:prstGeom prst="rect">
            <a:avLst/>
          </a:prstGeom>
          <a:noFill/>
        </p:spPr>
        <p:txBody>
          <a:bodyPr wrap="square" rtlCol="1">
            <a:spAutoFit/>
          </a:bodyPr>
          <a:lstStyle/>
          <a:p>
            <a:pPr algn="l"/>
            <a:r>
              <a:rPr lang="en-US" sz="2000" u="sng" dirty="0" smtClean="0"/>
              <a:t>Formatting</a:t>
            </a:r>
            <a:endParaRPr lang="he-IL" sz="2000" u="sng" dirty="0"/>
          </a:p>
        </p:txBody>
      </p:sp>
      <p:sp>
        <p:nvSpPr>
          <p:cNvPr id="8" name="TextBox 7"/>
          <p:cNvSpPr txBox="1"/>
          <p:nvPr/>
        </p:nvSpPr>
        <p:spPr>
          <a:xfrm>
            <a:off x="1200151" y="1574653"/>
            <a:ext cx="2898321" cy="646331"/>
          </a:xfrm>
          <a:prstGeom prst="rect">
            <a:avLst/>
          </a:prstGeom>
          <a:noFill/>
        </p:spPr>
        <p:txBody>
          <a:bodyPr wrap="square" rtlCol="1">
            <a:spAutoFit/>
          </a:bodyPr>
          <a:lstStyle/>
          <a:p>
            <a:pPr algn="l"/>
            <a:r>
              <a:rPr lang="en-US" dirty="0" smtClean="0"/>
              <a:t>Removing any rows with one or more missing values</a:t>
            </a:r>
            <a:endParaRPr lang="he-IL" dirty="0"/>
          </a:p>
        </p:txBody>
      </p:sp>
      <p:sp>
        <p:nvSpPr>
          <p:cNvPr id="9" name="TextBox 8"/>
          <p:cNvSpPr txBox="1"/>
          <p:nvPr/>
        </p:nvSpPr>
        <p:spPr>
          <a:xfrm>
            <a:off x="1197430" y="2616957"/>
            <a:ext cx="2898321" cy="1754326"/>
          </a:xfrm>
          <a:prstGeom prst="rect">
            <a:avLst/>
          </a:prstGeom>
          <a:noFill/>
        </p:spPr>
        <p:txBody>
          <a:bodyPr wrap="square" rtlCol="1">
            <a:spAutoFit/>
          </a:bodyPr>
          <a:lstStyle/>
          <a:p>
            <a:pPr algn="l"/>
            <a:r>
              <a:rPr lang="en-US" dirty="0" smtClean="0"/>
              <a:t>Some of the rows in the Database had corrupted values with non-English letters instead of numbers, these rows had to be removed manually</a:t>
            </a:r>
            <a:endParaRPr lang="he-IL" dirty="0"/>
          </a:p>
        </p:txBody>
      </p:sp>
      <p:sp>
        <p:nvSpPr>
          <p:cNvPr id="10" name="TextBox 9"/>
          <p:cNvSpPr txBox="1"/>
          <p:nvPr/>
        </p:nvSpPr>
        <p:spPr>
          <a:xfrm>
            <a:off x="1170215" y="4614487"/>
            <a:ext cx="2898321" cy="1754326"/>
          </a:xfrm>
          <a:prstGeom prst="rect">
            <a:avLst/>
          </a:prstGeom>
          <a:noFill/>
        </p:spPr>
        <p:txBody>
          <a:bodyPr wrap="square" rtlCol="1">
            <a:spAutoFit/>
          </a:bodyPr>
          <a:lstStyle/>
          <a:p>
            <a:pPr algn="l"/>
            <a:r>
              <a:rPr lang="en-US" dirty="0" smtClean="0"/>
              <a:t>The data that was scraped from the website was formatted as strings instead of numbers (1m instead of 1,000,000) so these values were converted to numbers</a:t>
            </a:r>
            <a:endParaRPr lang="he-IL" dirty="0"/>
          </a:p>
        </p:txBody>
      </p:sp>
      <p:pic>
        <p:nvPicPr>
          <p:cNvPr id="13" name="תמונה 12"/>
          <p:cNvPicPr>
            <a:picLocks noChangeAspect="1"/>
          </p:cNvPicPr>
          <p:nvPr/>
        </p:nvPicPr>
        <p:blipFill>
          <a:blip r:embed="rId2"/>
          <a:stretch>
            <a:fillRect/>
          </a:stretch>
        </p:blipFill>
        <p:spPr>
          <a:xfrm>
            <a:off x="4861832" y="2077505"/>
            <a:ext cx="6894740" cy="2833230"/>
          </a:xfrm>
          <a:prstGeom prst="rect">
            <a:avLst/>
          </a:prstGeom>
        </p:spPr>
      </p:pic>
    </p:spTree>
    <p:extLst>
      <p:ext uri="{BB962C8B-B14F-4D97-AF65-F5344CB8AC3E}">
        <p14:creationId xmlns:p14="http://schemas.microsoft.com/office/powerpoint/2010/main" val="157871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Cleaning the data</a:t>
            </a:r>
            <a:endParaRPr lang="he-IL" sz="2400" b="1" u="sng" dirty="0"/>
          </a:p>
        </p:txBody>
      </p:sp>
      <p:sp>
        <p:nvSpPr>
          <p:cNvPr id="5" name="TextBox 4"/>
          <p:cNvSpPr txBox="1"/>
          <p:nvPr/>
        </p:nvSpPr>
        <p:spPr>
          <a:xfrm>
            <a:off x="1175657" y="1256184"/>
            <a:ext cx="3118757" cy="400110"/>
          </a:xfrm>
          <a:prstGeom prst="rect">
            <a:avLst/>
          </a:prstGeom>
          <a:noFill/>
        </p:spPr>
        <p:txBody>
          <a:bodyPr wrap="square" rtlCol="1">
            <a:spAutoFit/>
          </a:bodyPr>
          <a:lstStyle/>
          <a:p>
            <a:pPr algn="l"/>
            <a:r>
              <a:rPr lang="en-US" sz="2000" u="sng" dirty="0" smtClean="0"/>
              <a:t>Dealing with outliers:</a:t>
            </a:r>
            <a:endParaRPr lang="he-IL" sz="2000" u="sng" dirty="0"/>
          </a:p>
        </p:txBody>
      </p:sp>
      <p:pic>
        <p:nvPicPr>
          <p:cNvPr id="6" name="תמונה 5"/>
          <p:cNvPicPr>
            <a:picLocks noChangeAspect="1"/>
          </p:cNvPicPr>
          <p:nvPr/>
        </p:nvPicPr>
        <p:blipFill>
          <a:blip r:embed="rId2"/>
          <a:stretch>
            <a:fillRect/>
          </a:stretch>
        </p:blipFill>
        <p:spPr>
          <a:xfrm>
            <a:off x="9260269" y="3763797"/>
            <a:ext cx="2506878" cy="1501549"/>
          </a:xfrm>
          <a:prstGeom prst="rect">
            <a:avLst/>
          </a:prstGeom>
        </p:spPr>
      </p:pic>
      <p:pic>
        <p:nvPicPr>
          <p:cNvPr id="7" name="תמונה 6"/>
          <p:cNvPicPr>
            <a:picLocks noChangeAspect="1"/>
          </p:cNvPicPr>
          <p:nvPr/>
        </p:nvPicPr>
        <p:blipFill>
          <a:blip r:embed="rId3"/>
          <a:stretch>
            <a:fillRect/>
          </a:stretch>
        </p:blipFill>
        <p:spPr>
          <a:xfrm>
            <a:off x="6472238" y="505070"/>
            <a:ext cx="2527216" cy="1445017"/>
          </a:xfrm>
          <a:prstGeom prst="rect">
            <a:avLst/>
          </a:prstGeom>
        </p:spPr>
      </p:pic>
      <p:pic>
        <p:nvPicPr>
          <p:cNvPr id="8" name="תמונה 7"/>
          <p:cNvPicPr>
            <a:picLocks noChangeAspect="1"/>
          </p:cNvPicPr>
          <p:nvPr/>
        </p:nvPicPr>
        <p:blipFill>
          <a:blip r:embed="rId4"/>
          <a:stretch>
            <a:fillRect/>
          </a:stretch>
        </p:blipFill>
        <p:spPr>
          <a:xfrm>
            <a:off x="6570210" y="3763797"/>
            <a:ext cx="2497663" cy="1477675"/>
          </a:xfrm>
          <a:prstGeom prst="rect">
            <a:avLst/>
          </a:prstGeom>
        </p:spPr>
      </p:pic>
      <p:pic>
        <p:nvPicPr>
          <p:cNvPr id="9" name="תמונה 8"/>
          <p:cNvPicPr>
            <a:picLocks noChangeAspect="1"/>
          </p:cNvPicPr>
          <p:nvPr/>
        </p:nvPicPr>
        <p:blipFill>
          <a:blip r:embed="rId5"/>
          <a:stretch>
            <a:fillRect/>
          </a:stretch>
        </p:blipFill>
        <p:spPr>
          <a:xfrm>
            <a:off x="9260269" y="474208"/>
            <a:ext cx="2551146" cy="1575708"/>
          </a:xfrm>
          <a:prstGeom prst="rect">
            <a:avLst/>
          </a:prstGeom>
        </p:spPr>
      </p:pic>
      <p:pic>
        <p:nvPicPr>
          <p:cNvPr id="10" name="תמונה 9"/>
          <p:cNvPicPr>
            <a:picLocks noChangeAspect="1"/>
          </p:cNvPicPr>
          <p:nvPr/>
        </p:nvPicPr>
        <p:blipFill>
          <a:blip r:embed="rId6"/>
          <a:stretch>
            <a:fillRect/>
          </a:stretch>
        </p:blipFill>
        <p:spPr>
          <a:xfrm>
            <a:off x="6501791" y="2004976"/>
            <a:ext cx="2497663" cy="1517330"/>
          </a:xfrm>
          <a:prstGeom prst="rect">
            <a:avLst/>
          </a:prstGeom>
        </p:spPr>
      </p:pic>
      <p:pic>
        <p:nvPicPr>
          <p:cNvPr id="11" name="תמונה 10"/>
          <p:cNvPicPr>
            <a:picLocks noChangeAspect="1"/>
          </p:cNvPicPr>
          <p:nvPr/>
        </p:nvPicPr>
        <p:blipFill>
          <a:blip r:embed="rId7"/>
          <a:stretch>
            <a:fillRect/>
          </a:stretch>
        </p:blipFill>
        <p:spPr>
          <a:xfrm>
            <a:off x="9299037" y="2024804"/>
            <a:ext cx="2523942" cy="1587953"/>
          </a:xfrm>
          <a:prstGeom prst="rect">
            <a:avLst/>
          </a:prstGeom>
        </p:spPr>
      </p:pic>
      <p:sp>
        <p:nvSpPr>
          <p:cNvPr id="12" name="TextBox 11"/>
          <p:cNvSpPr txBox="1"/>
          <p:nvPr/>
        </p:nvSpPr>
        <p:spPr>
          <a:xfrm>
            <a:off x="1164093" y="1662108"/>
            <a:ext cx="2898321" cy="1477328"/>
          </a:xfrm>
          <a:prstGeom prst="rect">
            <a:avLst/>
          </a:prstGeom>
          <a:noFill/>
        </p:spPr>
        <p:txBody>
          <a:bodyPr wrap="square" rtlCol="1">
            <a:spAutoFit/>
          </a:bodyPr>
          <a:lstStyle/>
          <a:p>
            <a:pPr algn="l"/>
            <a:r>
              <a:rPr lang="en-US" dirty="0" smtClean="0"/>
              <a:t>Because of the database size (10,000) the data had a lot of outliers. I used the 1.5IQR test to find and remove all of the outliers</a:t>
            </a:r>
            <a:endParaRPr lang="he-IL" dirty="0"/>
          </a:p>
        </p:txBody>
      </p:sp>
    </p:spTree>
    <p:extLst>
      <p:ext uri="{BB962C8B-B14F-4D97-AF65-F5344CB8AC3E}">
        <p14:creationId xmlns:p14="http://schemas.microsoft.com/office/powerpoint/2010/main" val="34323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1524000" y="1122363"/>
            <a:ext cx="9144000" cy="238760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smtClean="0"/>
              <a:t>Visualizing The Data</a:t>
            </a:r>
            <a:endParaRPr lang="he-IL" u="sng" dirty="0"/>
          </a:p>
        </p:txBody>
      </p:sp>
    </p:spTree>
    <p:extLst>
      <p:ext uri="{BB962C8B-B14F-4D97-AF65-F5344CB8AC3E}">
        <p14:creationId xmlns:p14="http://schemas.microsoft.com/office/powerpoint/2010/main" val="423984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Visualizing the data</a:t>
            </a:r>
            <a:endParaRPr lang="he-IL" sz="2400" b="1" u="sng" dirty="0"/>
          </a:p>
        </p:txBody>
      </p:sp>
      <p:pic>
        <p:nvPicPr>
          <p:cNvPr id="6" name="תמונה 5"/>
          <p:cNvPicPr>
            <a:picLocks noChangeAspect="1"/>
          </p:cNvPicPr>
          <p:nvPr/>
        </p:nvPicPr>
        <p:blipFill>
          <a:blip r:embed="rId2"/>
          <a:stretch>
            <a:fillRect/>
          </a:stretch>
        </p:blipFill>
        <p:spPr>
          <a:xfrm>
            <a:off x="1175657" y="1905679"/>
            <a:ext cx="9115425" cy="2066925"/>
          </a:xfrm>
          <a:prstGeom prst="rect">
            <a:avLst/>
          </a:prstGeom>
        </p:spPr>
      </p:pic>
      <p:sp>
        <p:nvSpPr>
          <p:cNvPr id="7" name="TextBox 6"/>
          <p:cNvSpPr txBox="1"/>
          <p:nvPr/>
        </p:nvSpPr>
        <p:spPr>
          <a:xfrm>
            <a:off x="1175657" y="1256184"/>
            <a:ext cx="3118757" cy="400110"/>
          </a:xfrm>
          <a:prstGeom prst="rect">
            <a:avLst/>
          </a:prstGeom>
          <a:noFill/>
        </p:spPr>
        <p:txBody>
          <a:bodyPr wrap="square" rtlCol="1">
            <a:spAutoFit/>
          </a:bodyPr>
          <a:lstStyle/>
          <a:p>
            <a:pPr algn="l"/>
            <a:r>
              <a:rPr lang="en-US" sz="2000" u="sng" dirty="0" smtClean="0"/>
              <a:t>Correlation table</a:t>
            </a:r>
            <a:endParaRPr lang="he-IL" sz="2000" u="sng" dirty="0"/>
          </a:p>
        </p:txBody>
      </p:sp>
    </p:spTree>
    <p:extLst>
      <p:ext uri="{BB962C8B-B14F-4D97-AF65-F5344CB8AC3E}">
        <p14:creationId xmlns:p14="http://schemas.microsoft.com/office/powerpoint/2010/main" val="199876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5848351" y="618254"/>
            <a:ext cx="5981700" cy="5791200"/>
          </a:xfrm>
          <a:prstGeom prst="rect">
            <a:avLst/>
          </a:prstGeom>
        </p:spPr>
      </p:pic>
      <p:sp>
        <p:nvSpPr>
          <p:cNvPr id="5" name="TextBox 4"/>
          <p:cNvSpPr txBox="1"/>
          <p:nvPr/>
        </p:nvSpPr>
        <p:spPr>
          <a:xfrm>
            <a:off x="1175657" y="887674"/>
            <a:ext cx="3004457" cy="461665"/>
          </a:xfrm>
          <a:prstGeom prst="rect">
            <a:avLst/>
          </a:prstGeom>
          <a:noFill/>
        </p:spPr>
        <p:txBody>
          <a:bodyPr wrap="square" rtlCol="1">
            <a:spAutoFit/>
          </a:bodyPr>
          <a:lstStyle/>
          <a:p>
            <a:pPr algn="l"/>
            <a:r>
              <a:rPr lang="en-US" sz="2400" b="1" u="sng" dirty="0" smtClean="0"/>
              <a:t>Visualizing the data</a:t>
            </a:r>
            <a:endParaRPr lang="he-IL" sz="2400" b="1" u="sng" dirty="0"/>
          </a:p>
        </p:txBody>
      </p:sp>
      <p:sp>
        <p:nvSpPr>
          <p:cNvPr id="6" name="TextBox 5"/>
          <p:cNvSpPr txBox="1"/>
          <p:nvPr/>
        </p:nvSpPr>
        <p:spPr>
          <a:xfrm>
            <a:off x="1175657" y="1256184"/>
            <a:ext cx="3118757" cy="400110"/>
          </a:xfrm>
          <a:prstGeom prst="rect">
            <a:avLst/>
          </a:prstGeom>
          <a:noFill/>
        </p:spPr>
        <p:txBody>
          <a:bodyPr wrap="square" rtlCol="1">
            <a:spAutoFit/>
          </a:bodyPr>
          <a:lstStyle/>
          <a:p>
            <a:pPr algn="l"/>
            <a:r>
              <a:rPr lang="en-US" sz="2000" u="sng" dirty="0" smtClean="0"/>
              <a:t>Correlation matrix</a:t>
            </a:r>
            <a:endParaRPr lang="he-IL" sz="2000" u="sng" dirty="0"/>
          </a:p>
        </p:txBody>
      </p:sp>
    </p:spTree>
    <p:extLst>
      <p:ext uri="{BB962C8B-B14F-4D97-AF65-F5344CB8AC3E}">
        <p14:creationId xmlns:p14="http://schemas.microsoft.com/office/powerpoint/2010/main" val="300397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3196318" y="441109"/>
            <a:ext cx="3181350" cy="2819400"/>
          </a:xfrm>
          <a:prstGeom prst="rect">
            <a:avLst/>
          </a:prstGeom>
        </p:spPr>
      </p:pic>
      <p:sp>
        <p:nvSpPr>
          <p:cNvPr id="5" name="TextBox 4"/>
          <p:cNvSpPr txBox="1"/>
          <p:nvPr/>
        </p:nvSpPr>
        <p:spPr>
          <a:xfrm>
            <a:off x="476250" y="751112"/>
            <a:ext cx="2628900" cy="1477328"/>
          </a:xfrm>
          <a:prstGeom prst="rect">
            <a:avLst/>
          </a:prstGeom>
          <a:noFill/>
        </p:spPr>
        <p:txBody>
          <a:bodyPr wrap="square" rtlCol="1">
            <a:spAutoFit/>
          </a:bodyPr>
          <a:lstStyle/>
          <a:p>
            <a:pPr algn="l"/>
            <a:r>
              <a:rPr lang="en-US" dirty="0" smtClean="0"/>
              <a:t>A histogram of the AVG Views feature. It shows that high viewership count is the least common in my data</a:t>
            </a:r>
            <a:endParaRPr lang="he-IL" dirty="0"/>
          </a:p>
        </p:txBody>
      </p:sp>
      <p:pic>
        <p:nvPicPr>
          <p:cNvPr id="6" name="תמונה 5"/>
          <p:cNvPicPr>
            <a:picLocks noChangeAspect="1"/>
          </p:cNvPicPr>
          <p:nvPr/>
        </p:nvPicPr>
        <p:blipFill>
          <a:blip r:embed="rId3"/>
          <a:stretch>
            <a:fillRect/>
          </a:stretch>
        </p:blipFill>
        <p:spPr>
          <a:xfrm>
            <a:off x="3105150" y="3578679"/>
            <a:ext cx="3162300" cy="2905125"/>
          </a:xfrm>
          <a:prstGeom prst="rect">
            <a:avLst/>
          </a:prstGeom>
        </p:spPr>
      </p:pic>
      <p:sp>
        <p:nvSpPr>
          <p:cNvPr id="7" name="TextBox 6"/>
          <p:cNvSpPr txBox="1"/>
          <p:nvPr/>
        </p:nvSpPr>
        <p:spPr>
          <a:xfrm>
            <a:off x="567418" y="4292577"/>
            <a:ext cx="2628900" cy="1477328"/>
          </a:xfrm>
          <a:prstGeom prst="rect">
            <a:avLst/>
          </a:prstGeom>
          <a:noFill/>
        </p:spPr>
        <p:txBody>
          <a:bodyPr wrap="square" rtlCol="1">
            <a:spAutoFit/>
          </a:bodyPr>
          <a:lstStyle/>
          <a:p>
            <a:pPr algn="l"/>
            <a:r>
              <a:rPr lang="en-US" dirty="0" smtClean="0"/>
              <a:t>A histogram of the total followers feature. It shows that most of the channels in my data are not very popular</a:t>
            </a:r>
            <a:endParaRPr lang="he-IL" dirty="0"/>
          </a:p>
        </p:txBody>
      </p:sp>
      <p:pic>
        <p:nvPicPr>
          <p:cNvPr id="8" name="תמונה 7"/>
          <p:cNvPicPr>
            <a:picLocks noChangeAspect="1"/>
          </p:cNvPicPr>
          <p:nvPr/>
        </p:nvPicPr>
        <p:blipFill>
          <a:blip r:embed="rId4"/>
          <a:stretch>
            <a:fillRect/>
          </a:stretch>
        </p:blipFill>
        <p:spPr>
          <a:xfrm>
            <a:off x="8662987" y="441109"/>
            <a:ext cx="3209925" cy="2971800"/>
          </a:xfrm>
          <a:prstGeom prst="rect">
            <a:avLst/>
          </a:prstGeom>
        </p:spPr>
      </p:pic>
      <p:sp>
        <p:nvSpPr>
          <p:cNvPr id="9" name="TextBox 8"/>
          <p:cNvSpPr txBox="1"/>
          <p:nvPr/>
        </p:nvSpPr>
        <p:spPr>
          <a:xfrm>
            <a:off x="6377668" y="560612"/>
            <a:ext cx="2628900" cy="2031325"/>
          </a:xfrm>
          <a:prstGeom prst="rect">
            <a:avLst/>
          </a:prstGeom>
          <a:noFill/>
        </p:spPr>
        <p:txBody>
          <a:bodyPr wrap="square" rtlCol="1">
            <a:spAutoFit/>
          </a:bodyPr>
          <a:lstStyle/>
          <a:p>
            <a:pPr algn="l"/>
            <a:r>
              <a:rPr lang="en-US" dirty="0" smtClean="0"/>
              <a:t>A histogram of the Total views feature. It shows that a total low viewership count is the most common in my data, this matches the AVG views histogram</a:t>
            </a:r>
            <a:endParaRPr lang="he-IL" dirty="0"/>
          </a:p>
        </p:txBody>
      </p:sp>
    </p:spTree>
    <p:extLst>
      <p:ext uri="{BB962C8B-B14F-4D97-AF65-F5344CB8AC3E}">
        <p14:creationId xmlns:p14="http://schemas.microsoft.com/office/powerpoint/2010/main" val="134644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1524000" y="1122363"/>
            <a:ext cx="9144000" cy="238760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smtClean="0"/>
              <a:t>The ML Model</a:t>
            </a:r>
            <a:endParaRPr lang="he-IL" u="sng" dirty="0"/>
          </a:p>
        </p:txBody>
      </p:sp>
    </p:spTree>
    <p:extLst>
      <p:ext uri="{BB962C8B-B14F-4D97-AF65-F5344CB8AC3E}">
        <p14:creationId xmlns:p14="http://schemas.microsoft.com/office/powerpoint/2010/main" val="146588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The ML model</a:t>
            </a:r>
            <a:endParaRPr lang="he-IL" sz="2400" b="1" u="sng" dirty="0"/>
          </a:p>
        </p:txBody>
      </p:sp>
      <p:sp>
        <p:nvSpPr>
          <p:cNvPr id="5" name="TextBox 4"/>
          <p:cNvSpPr txBox="1"/>
          <p:nvPr/>
        </p:nvSpPr>
        <p:spPr>
          <a:xfrm>
            <a:off x="1175657" y="1256184"/>
            <a:ext cx="3118757" cy="400110"/>
          </a:xfrm>
          <a:prstGeom prst="rect">
            <a:avLst/>
          </a:prstGeom>
          <a:noFill/>
        </p:spPr>
        <p:txBody>
          <a:bodyPr wrap="square" rtlCol="1">
            <a:spAutoFit/>
          </a:bodyPr>
          <a:lstStyle/>
          <a:p>
            <a:pPr algn="l"/>
            <a:r>
              <a:rPr lang="en-US" sz="2000" u="sng" dirty="0" smtClean="0"/>
              <a:t>Linear Regression</a:t>
            </a:r>
            <a:endParaRPr lang="he-IL" sz="2000" u="sng" dirty="0"/>
          </a:p>
        </p:txBody>
      </p:sp>
      <p:sp>
        <p:nvSpPr>
          <p:cNvPr id="6" name="TextBox 5"/>
          <p:cNvSpPr txBox="1"/>
          <p:nvPr/>
        </p:nvSpPr>
        <p:spPr>
          <a:xfrm>
            <a:off x="1164093" y="1662108"/>
            <a:ext cx="4012064" cy="2031325"/>
          </a:xfrm>
          <a:prstGeom prst="rect">
            <a:avLst/>
          </a:prstGeom>
          <a:noFill/>
        </p:spPr>
        <p:txBody>
          <a:bodyPr wrap="square" rtlCol="1">
            <a:spAutoFit/>
          </a:bodyPr>
          <a:lstStyle/>
          <a:p>
            <a:pPr algn="l"/>
            <a:r>
              <a:rPr lang="en-US" dirty="0" smtClean="0"/>
              <a:t>Using the sklearn library I used the linear regression model to train a model that can predict the average number of views of a twitch channel for the next 30 days using 5 features: Time streamed, Hours watched, Followers gained, Total followers, Total Views</a:t>
            </a:r>
            <a:r>
              <a:rPr lang="en-US" dirty="0"/>
              <a:t>.</a:t>
            </a:r>
            <a:r>
              <a:rPr lang="he-IL" dirty="0" smtClean="0"/>
              <a:t> </a:t>
            </a:r>
            <a:endParaRPr lang="he-IL" dirty="0"/>
          </a:p>
        </p:txBody>
      </p:sp>
      <p:pic>
        <p:nvPicPr>
          <p:cNvPr id="7" name="תמונה 6"/>
          <p:cNvPicPr>
            <a:picLocks noChangeAspect="1"/>
          </p:cNvPicPr>
          <p:nvPr/>
        </p:nvPicPr>
        <p:blipFill>
          <a:blip r:embed="rId2"/>
          <a:stretch>
            <a:fillRect/>
          </a:stretch>
        </p:blipFill>
        <p:spPr>
          <a:xfrm>
            <a:off x="6388553" y="1566487"/>
            <a:ext cx="4669071" cy="1274685"/>
          </a:xfrm>
          <a:prstGeom prst="rect">
            <a:avLst/>
          </a:prstGeom>
        </p:spPr>
      </p:pic>
    </p:spTree>
    <p:extLst>
      <p:ext uri="{BB962C8B-B14F-4D97-AF65-F5344CB8AC3E}">
        <p14:creationId xmlns:p14="http://schemas.microsoft.com/office/powerpoint/2010/main" val="323667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The ML model</a:t>
            </a:r>
            <a:endParaRPr lang="he-IL" sz="2400" b="1" u="sng" dirty="0"/>
          </a:p>
        </p:txBody>
      </p:sp>
      <p:sp>
        <p:nvSpPr>
          <p:cNvPr id="5" name="TextBox 4"/>
          <p:cNvSpPr txBox="1"/>
          <p:nvPr/>
        </p:nvSpPr>
        <p:spPr>
          <a:xfrm>
            <a:off x="1175657" y="1256184"/>
            <a:ext cx="3118757" cy="400110"/>
          </a:xfrm>
          <a:prstGeom prst="rect">
            <a:avLst/>
          </a:prstGeom>
          <a:noFill/>
        </p:spPr>
        <p:txBody>
          <a:bodyPr wrap="square" rtlCol="1">
            <a:spAutoFit/>
          </a:bodyPr>
          <a:lstStyle/>
          <a:p>
            <a:pPr algn="l"/>
            <a:r>
              <a:rPr lang="en-US" sz="2000" u="sng" dirty="0" smtClean="0"/>
              <a:t>Linear Regression result</a:t>
            </a:r>
            <a:endParaRPr lang="he-IL" sz="2000" u="sng" dirty="0"/>
          </a:p>
        </p:txBody>
      </p:sp>
      <p:sp>
        <p:nvSpPr>
          <p:cNvPr id="6" name="TextBox 5"/>
          <p:cNvSpPr txBox="1"/>
          <p:nvPr/>
        </p:nvSpPr>
        <p:spPr>
          <a:xfrm>
            <a:off x="1164093" y="1662108"/>
            <a:ext cx="4012064" cy="2031325"/>
          </a:xfrm>
          <a:prstGeom prst="rect">
            <a:avLst/>
          </a:prstGeom>
          <a:noFill/>
        </p:spPr>
        <p:txBody>
          <a:bodyPr wrap="square" rtlCol="1">
            <a:spAutoFit/>
          </a:bodyPr>
          <a:lstStyle/>
          <a:p>
            <a:pPr algn="l"/>
            <a:r>
              <a:rPr lang="en-US" dirty="0" smtClean="0"/>
              <a:t>B1=</a:t>
            </a:r>
            <a:r>
              <a:rPr lang="en-US" dirty="0"/>
              <a:t>-</a:t>
            </a:r>
            <a:r>
              <a:rPr lang="en-US" dirty="0" smtClean="0"/>
              <a:t>6.71205982e+00</a:t>
            </a:r>
          </a:p>
          <a:p>
            <a:pPr algn="l"/>
            <a:r>
              <a:rPr lang="en-US" dirty="0" smtClean="0"/>
              <a:t>B2=1.25755922e-02</a:t>
            </a:r>
          </a:p>
          <a:p>
            <a:pPr algn="l"/>
            <a:r>
              <a:rPr lang="en-US" dirty="0" smtClean="0"/>
              <a:t>B3=9.62878909e-03</a:t>
            </a:r>
          </a:p>
          <a:p>
            <a:pPr algn="l"/>
            <a:r>
              <a:rPr lang="en-US" dirty="0" smtClean="0"/>
              <a:t>B4=2.13389259e-04</a:t>
            </a:r>
          </a:p>
          <a:p>
            <a:pPr algn="l"/>
            <a:r>
              <a:rPr lang="en-US" dirty="0" smtClean="0"/>
              <a:t>B5=2.16950329e-05</a:t>
            </a:r>
          </a:p>
          <a:p>
            <a:pPr algn="l"/>
            <a:r>
              <a:rPr lang="en-US" dirty="0" smtClean="0"/>
              <a:t>Intercept =  533.01</a:t>
            </a:r>
          </a:p>
          <a:p>
            <a:pPr algn="l"/>
            <a:r>
              <a:rPr lang="en-US" dirty="0" smtClean="0"/>
              <a:t>R2 = 0.595</a:t>
            </a:r>
            <a:endParaRPr lang="he-IL" dirty="0"/>
          </a:p>
        </p:txBody>
      </p:sp>
      <p:sp>
        <p:nvSpPr>
          <p:cNvPr id="7" name="TextBox 6"/>
          <p:cNvSpPr txBox="1"/>
          <p:nvPr/>
        </p:nvSpPr>
        <p:spPr>
          <a:xfrm>
            <a:off x="6033408" y="2465614"/>
            <a:ext cx="4441371" cy="369332"/>
          </a:xfrm>
          <a:prstGeom prst="rect">
            <a:avLst/>
          </a:prstGeom>
          <a:noFill/>
        </p:spPr>
        <p:txBody>
          <a:bodyPr wrap="square" rtlCol="1">
            <a:spAutoFit/>
          </a:bodyPr>
          <a:lstStyle/>
          <a:p>
            <a:r>
              <a:rPr lang="en-US" b="1" u="sng" dirty="0" smtClean="0"/>
              <a:t>The model can explain 59.5% of the results</a:t>
            </a:r>
            <a:endParaRPr lang="he-IL" b="1" u="sng" dirty="0"/>
          </a:p>
        </p:txBody>
      </p:sp>
    </p:spTree>
    <p:extLst>
      <p:ext uri="{BB962C8B-B14F-4D97-AF65-F5344CB8AC3E}">
        <p14:creationId xmlns:p14="http://schemas.microsoft.com/office/powerpoint/2010/main" val="229283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The ML model</a:t>
            </a:r>
            <a:endParaRPr lang="he-IL" sz="2400" b="1" u="sng" dirty="0"/>
          </a:p>
        </p:txBody>
      </p:sp>
      <p:sp>
        <p:nvSpPr>
          <p:cNvPr id="5" name="TextBox 4"/>
          <p:cNvSpPr txBox="1"/>
          <p:nvPr/>
        </p:nvSpPr>
        <p:spPr>
          <a:xfrm>
            <a:off x="1175657" y="1256184"/>
            <a:ext cx="3298372" cy="400110"/>
          </a:xfrm>
          <a:prstGeom prst="rect">
            <a:avLst/>
          </a:prstGeom>
          <a:noFill/>
        </p:spPr>
        <p:txBody>
          <a:bodyPr wrap="square" rtlCol="1">
            <a:spAutoFit/>
          </a:bodyPr>
          <a:lstStyle/>
          <a:p>
            <a:pPr algn="l"/>
            <a:r>
              <a:rPr lang="en-US" sz="2000" u="sng" dirty="0" smtClean="0"/>
              <a:t>Trying to upgrade the model</a:t>
            </a:r>
            <a:endParaRPr lang="he-IL" sz="2000" u="sng" dirty="0"/>
          </a:p>
        </p:txBody>
      </p:sp>
      <p:sp>
        <p:nvSpPr>
          <p:cNvPr id="7" name="TextBox 6"/>
          <p:cNvSpPr txBox="1"/>
          <p:nvPr/>
        </p:nvSpPr>
        <p:spPr>
          <a:xfrm>
            <a:off x="1164093" y="1662108"/>
            <a:ext cx="4012064" cy="2031325"/>
          </a:xfrm>
          <a:prstGeom prst="rect">
            <a:avLst/>
          </a:prstGeom>
          <a:noFill/>
        </p:spPr>
        <p:txBody>
          <a:bodyPr wrap="square" rtlCol="1">
            <a:spAutoFit/>
          </a:bodyPr>
          <a:lstStyle/>
          <a:p>
            <a:pPr algn="l"/>
            <a:r>
              <a:rPr lang="en-US" dirty="0" smtClean="0"/>
              <a:t>If we look at the correlation table again we can see that there is a 75% correlation between the Hours watched and Time streamed and 46% correlation between the Total views and the total followers so I added their multiplication to the ML model. </a:t>
            </a:r>
            <a:endParaRPr lang="he-IL" dirty="0"/>
          </a:p>
        </p:txBody>
      </p:sp>
      <p:pic>
        <p:nvPicPr>
          <p:cNvPr id="8" name="תמונה 7"/>
          <p:cNvPicPr>
            <a:picLocks noChangeAspect="1"/>
          </p:cNvPicPr>
          <p:nvPr/>
        </p:nvPicPr>
        <p:blipFill>
          <a:blip r:embed="rId2"/>
          <a:stretch>
            <a:fillRect/>
          </a:stretch>
        </p:blipFill>
        <p:spPr>
          <a:xfrm>
            <a:off x="0" y="4188280"/>
            <a:ext cx="12192000" cy="1085849"/>
          </a:xfrm>
          <a:prstGeom prst="rect">
            <a:avLst/>
          </a:prstGeom>
        </p:spPr>
      </p:pic>
    </p:spTree>
    <p:extLst>
      <p:ext uri="{BB962C8B-B14F-4D97-AF65-F5344CB8AC3E}">
        <p14:creationId xmlns:p14="http://schemas.microsoft.com/office/powerpoint/2010/main" val="33092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7300" y="963386"/>
            <a:ext cx="4000500" cy="1569660"/>
          </a:xfrm>
          <a:prstGeom prst="rect">
            <a:avLst/>
          </a:prstGeom>
          <a:noFill/>
        </p:spPr>
        <p:txBody>
          <a:bodyPr wrap="square" rtlCol="1">
            <a:spAutoFit/>
          </a:bodyPr>
          <a:lstStyle/>
          <a:p>
            <a:pPr algn="l"/>
            <a:r>
              <a:rPr lang="en-US" sz="1600" dirty="0" smtClean="0"/>
              <a:t>Twitch.tv is a website that is owned by amazon and is used for live streaming. It was created in 2011 and is now the most popular live streaming website with more than 15 million daily users and 2 million monthly live streams.</a:t>
            </a:r>
            <a:endParaRPr lang="he-IL" sz="1600" dirty="0"/>
          </a:p>
        </p:txBody>
      </p:sp>
      <p:sp>
        <p:nvSpPr>
          <p:cNvPr id="5" name="TextBox 4"/>
          <p:cNvSpPr txBox="1"/>
          <p:nvPr/>
        </p:nvSpPr>
        <p:spPr>
          <a:xfrm>
            <a:off x="1232807" y="465365"/>
            <a:ext cx="4049486" cy="461665"/>
          </a:xfrm>
          <a:prstGeom prst="rect">
            <a:avLst/>
          </a:prstGeom>
          <a:noFill/>
        </p:spPr>
        <p:txBody>
          <a:bodyPr wrap="square" rtlCol="1">
            <a:spAutoFit/>
          </a:bodyPr>
          <a:lstStyle/>
          <a:p>
            <a:pPr algn="l"/>
            <a:r>
              <a:rPr lang="en-US" sz="2400" b="1" u="sng" dirty="0" smtClean="0"/>
              <a:t>Background</a:t>
            </a:r>
            <a:endParaRPr lang="he-IL" sz="2400" b="1" u="sng" dirty="0"/>
          </a:p>
        </p:txBody>
      </p:sp>
      <p:pic>
        <p:nvPicPr>
          <p:cNvPr id="1028" name="Picture 4" descr="קובץ:Twitch logo 2019.svg – ויקיפדיה"/>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3943" y="734280"/>
            <a:ext cx="3971018" cy="13247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witch logo PNG images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952" y="237580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92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The ML model</a:t>
            </a:r>
            <a:endParaRPr lang="he-IL" sz="2400" b="1" u="sng" dirty="0"/>
          </a:p>
        </p:txBody>
      </p:sp>
      <p:sp>
        <p:nvSpPr>
          <p:cNvPr id="5" name="TextBox 4"/>
          <p:cNvSpPr txBox="1"/>
          <p:nvPr/>
        </p:nvSpPr>
        <p:spPr>
          <a:xfrm>
            <a:off x="1175657" y="1256184"/>
            <a:ext cx="3118757" cy="400110"/>
          </a:xfrm>
          <a:prstGeom prst="rect">
            <a:avLst/>
          </a:prstGeom>
          <a:noFill/>
        </p:spPr>
        <p:txBody>
          <a:bodyPr wrap="square" rtlCol="1">
            <a:spAutoFit/>
          </a:bodyPr>
          <a:lstStyle/>
          <a:p>
            <a:pPr algn="l"/>
            <a:r>
              <a:rPr lang="en-US" sz="2000" u="sng" dirty="0" smtClean="0"/>
              <a:t>2</a:t>
            </a:r>
            <a:r>
              <a:rPr lang="en-US" sz="2000" u="sng" baseline="30000" dirty="0" smtClean="0"/>
              <a:t>nd</a:t>
            </a:r>
            <a:r>
              <a:rPr lang="en-US" sz="2000" u="sng" dirty="0" smtClean="0"/>
              <a:t> Linear Regression result</a:t>
            </a:r>
            <a:endParaRPr lang="he-IL" sz="2000" u="sng" dirty="0"/>
          </a:p>
        </p:txBody>
      </p:sp>
      <p:sp>
        <p:nvSpPr>
          <p:cNvPr id="6" name="TextBox 5"/>
          <p:cNvSpPr txBox="1"/>
          <p:nvPr/>
        </p:nvSpPr>
        <p:spPr>
          <a:xfrm>
            <a:off x="1164093" y="1662108"/>
            <a:ext cx="4012064" cy="2585323"/>
          </a:xfrm>
          <a:prstGeom prst="rect">
            <a:avLst/>
          </a:prstGeom>
          <a:noFill/>
        </p:spPr>
        <p:txBody>
          <a:bodyPr wrap="square" rtlCol="1">
            <a:spAutoFit/>
          </a:bodyPr>
          <a:lstStyle/>
          <a:p>
            <a:pPr algn="l"/>
            <a:r>
              <a:rPr lang="en-US" dirty="0" smtClean="0"/>
              <a:t>B1=</a:t>
            </a:r>
            <a:r>
              <a:rPr lang="en-US" dirty="0"/>
              <a:t>-</a:t>
            </a:r>
            <a:r>
              <a:rPr lang="en-US" dirty="0" smtClean="0"/>
              <a:t>5.32824640e+00</a:t>
            </a:r>
          </a:p>
          <a:p>
            <a:pPr algn="l"/>
            <a:r>
              <a:rPr lang="en-US" dirty="0" smtClean="0"/>
              <a:t>B2=1.56400383e-02</a:t>
            </a:r>
          </a:p>
          <a:p>
            <a:pPr algn="l"/>
            <a:r>
              <a:rPr lang="en-US" dirty="0" smtClean="0"/>
              <a:t>B3=8.03960164e-03</a:t>
            </a:r>
          </a:p>
          <a:p>
            <a:pPr algn="l"/>
            <a:r>
              <a:rPr lang="en-US" dirty="0" smtClean="0"/>
              <a:t>B4=</a:t>
            </a:r>
            <a:r>
              <a:rPr lang="en-US" dirty="0"/>
              <a:t>-</a:t>
            </a:r>
            <a:r>
              <a:rPr lang="en-US" dirty="0" smtClean="0"/>
              <a:t>1.17756257e-03</a:t>
            </a:r>
          </a:p>
          <a:p>
            <a:pPr algn="l"/>
            <a:r>
              <a:rPr lang="en-US" dirty="0" smtClean="0"/>
              <a:t>B5=1.68958345e-05</a:t>
            </a:r>
          </a:p>
          <a:p>
            <a:pPr algn="l"/>
            <a:r>
              <a:rPr lang="en-US" dirty="0" smtClean="0"/>
              <a:t>B6=</a:t>
            </a:r>
            <a:r>
              <a:rPr lang="en-US" dirty="0"/>
              <a:t>-</a:t>
            </a:r>
            <a:r>
              <a:rPr lang="en-US" dirty="0" smtClean="0"/>
              <a:t>3.03237239e-05</a:t>
            </a:r>
          </a:p>
          <a:p>
            <a:pPr algn="l"/>
            <a:r>
              <a:rPr lang="en-US" dirty="0" smtClean="0"/>
              <a:t>B7=</a:t>
            </a:r>
            <a:r>
              <a:rPr lang="en-US" dirty="0"/>
              <a:t>1.03537036e-08</a:t>
            </a:r>
            <a:endParaRPr lang="en-US" dirty="0" smtClean="0"/>
          </a:p>
          <a:p>
            <a:pPr algn="l"/>
            <a:r>
              <a:rPr lang="en-US" dirty="0" smtClean="0"/>
              <a:t>Intercept =  474.733</a:t>
            </a:r>
          </a:p>
          <a:p>
            <a:pPr algn="l"/>
            <a:r>
              <a:rPr lang="en-US" dirty="0" smtClean="0"/>
              <a:t>R2 = 0.62</a:t>
            </a:r>
            <a:endParaRPr lang="he-IL" dirty="0"/>
          </a:p>
        </p:txBody>
      </p:sp>
      <p:sp>
        <p:nvSpPr>
          <p:cNvPr id="7" name="TextBox 6"/>
          <p:cNvSpPr txBox="1"/>
          <p:nvPr/>
        </p:nvSpPr>
        <p:spPr>
          <a:xfrm>
            <a:off x="6033408" y="2465614"/>
            <a:ext cx="4441371" cy="369332"/>
          </a:xfrm>
          <a:prstGeom prst="rect">
            <a:avLst/>
          </a:prstGeom>
          <a:noFill/>
        </p:spPr>
        <p:txBody>
          <a:bodyPr wrap="square" rtlCol="1">
            <a:spAutoFit/>
          </a:bodyPr>
          <a:lstStyle/>
          <a:p>
            <a:r>
              <a:rPr lang="en-US" b="1" u="sng" dirty="0" smtClean="0"/>
              <a:t>The model can explain 62% of the results</a:t>
            </a:r>
            <a:endParaRPr lang="he-IL" b="1" u="sng" dirty="0"/>
          </a:p>
        </p:txBody>
      </p:sp>
    </p:spTree>
    <p:extLst>
      <p:ext uri="{BB962C8B-B14F-4D97-AF65-F5344CB8AC3E}">
        <p14:creationId xmlns:p14="http://schemas.microsoft.com/office/powerpoint/2010/main" val="214897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887674"/>
            <a:ext cx="3004457" cy="461665"/>
          </a:xfrm>
          <a:prstGeom prst="rect">
            <a:avLst/>
          </a:prstGeom>
          <a:noFill/>
        </p:spPr>
        <p:txBody>
          <a:bodyPr wrap="square" rtlCol="1">
            <a:spAutoFit/>
          </a:bodyPr>
          <a:lstStyle/>
          <a:p>
            <a:pPr algn="l"/>
            <a:r>
              <a:rPr lang="en-US" sz="2400" b="1" u="sng" dirty="0" smtClean="0"/>
              <a:t>Conclusions</a:t>
            </a:r>
            <a:endParaRPr lang="he-IL" sz="2400" b="1" u="sng" dirty="0"/>
          </a:p>
        </p:txBody>
      </p:sp>
      <p:sp>
        <p:nvSpPr>
          <p:cNvPr id="6" name="TextBox 5"/>
          <p:cNvSpPr txBox="1"/>
          <p:nvPr/>
        </p:nvSpPr>
        <p:spPr>
          <a:xfrm>
            <a:off x="1164093" y="1351865"/>
            <a:ext cx="4012064" cy="2862322"/>
          </a:xfrm>
          <a:prstGeom prst="rect">
            <a:avLst/>
          </a:prstGeom>
          <a:noFill/>
        </p:spPr>
        <p:txBody>
          <a:bodyPr wrap="square" rtlCol="1">
            <a:spAutoFit/>
          </a:bodyPr>
          <a:lstStyle/>
          <a:p>
            <a:pPr marL="285750" indent="-285750" algn="l">
              <a:buFontTx/>
              <a:buChar char="-"/>
            </a:pPr>
            <a:r>
              <a:rPr lang="en-US" dirty="0" smtClean="0"/>
              <a:t>- There is a high correlation between the hours watched and the AVG views which means that there are a lot of people that watch a part of a stream and not a few people that watch the entire stream.</a:t>
            </a:r>
          </a:p>
          <a:p>
            <a:pPr marL="285750" indent="-285750" algn="l">
              <a:buFontTx/>
              <a:buChar char="-"/>
            </a:pPr>
            <a:r>
              <a:rPr lang="en-US" dirty="0" smtClean="0"/>
              <a:t>- There is a correlation of about 50% between the total views and total followers, that means that about 50% of a streamer views are his followers.</a:t>
            </a:r>
            <a:endParaRPr lang="he-IL" dirty="0"/>
          </a:p>
        </p:txBody>
      </p:sp>
    </p:spTree>
    <p:extLst>
      <p:ext uri="{BB962C8B-B14F-4D97-AF65-F5344CB8AC3E}">
        <p14:creationId xmlns:p14="http://schemas.microsoft.com/office/powerpoint/2010/main" val="308967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8264" y="1175657"/>
            <a:ext cx="3747407" cy="3139321"/>
          </a:xfrm>
          <a:prstGeom prst="rect">
            <a:avLst/>
          </a:prstGeom>
          <a:noFill/>
        </p:spPr>
        <p:txBody>
          <a:bodyPr wrap="square" rtlCol="1">
            <a:spAutoFit/>
          </a:bodyPr>
          <a:lstStyle/>
          <a:p>
            <a:pPr algn="l"/>
            <a:r>
              <a:rPr lang="en-US" dirty="0" smtClean="0"/>
              <a:t>On Twitch streamers can take sponsorships from external companies, the companies pay money for exposure on a streamer stream. This project idea is to help the companies decide if they should sponsor a streamer or not by trying to predict the streamers average views for the next 30 days, the more viewers a streamer gets the more exposure the company gets.</a:t>
            </a:r>
            <a:endParaRPr lang="he-IL" dirty="0"/>
          </a:p>
        </p:txBody>
      </p:sp>
      <p:sp>
        <p:nvSpPr>
          <p:cNvPr id="5" name="TextBox 4"/>
          <p:cNvSpPr txBox="1"/>
          <p:nvPr/>
        </p:nvSpPr>
        <p:spPr>
          <a:xfrm>
            <a:off x="808264" y="713992"/>
            <a:ext cx="4653643" cy="461665"/>
          </a:xfrm>
          <a:prstGeom prst="rect">
            <a:avLst/>
          </a:prstGeom>
          <a:noFill/>
        </p:spPr>
        <p:txBody>
          <a:bodyPr wrap="square" rtlCol="1">
            <a:spAutoFit/>
          </a:bodyPr>
          <a:lstStyle/>
          <a:p>
            <a:pPr algn="l"/>
            <a:r>
              <a:rPr lang="en-US" sz="2400" b="1" u="sng" dirty="0" smtClean="0"/>
              <a:t>Why is this useful?</a:t>
            </a:r>
            <a:endParaRPr lang="he-IL" sz="2400" b="1" u="sng" dirty="0"/>
          </a:p>
        </p:txBody>
      </p:sp>
    </p:spTree>
    <p:extLst>
      <p:ext uri="{BB962C8B-B14F-4D97-AF65-F5344CB8AC3E}">
        <p14:creationId xmlns:p14="http://schemas.microsoft.com/office/powerpoint/2010/main" val="367664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אליפסה 3"/>
          <p:cNvSpPr/>
          <p:nvPr/>
        </p:nvSpPr>
        <p:spPr>
          <a:xfrm>
            <a:off x="2890158" y="2743200"/>
            <a:ext cx="465365" cy="465365"/>
          </a:xfrm>
          <a:prstGeom prst="ellipse">
            <a:avLst/>
          </a:prstGeom>
          <a:solidFill>
            <a:schemeClr val="accent4">
              <a:lumMod val="60000"/>
              <a:lumOff val="40000"/>
            </a:schemeClr>
          </a:solidFill>
        </p:spPr>
        <p:style>
          <a:lnRef idx="1">
            <a:schemeClr val="accent1"/>
          </a:lnRef>
          <a:fillRef idx="2">
            <a:schemeClr val="accent1"/>
          </a:fillRef>
          <a:effectRef idx="1">
            <a:schemeClr val="accent1"/>
          </a:effectRef>
          <a:fontRef idx="minor">
            <a:schemeClr val="dk1"/>
          </a:fontRef>
        </p:style>
        <p:txBody>
          <a:bodyPr rtlCol="1" anchor="ctr"/>
          <a:lstStyle/>
          <a:p>
            <a:pPr algn="ctr"/>
            <a:endParaRPr lang="he-IL"/>
          </a:p>
        </p:txBody>
      </p:sp>
      <p:cxnSp>
        <p:nvCxnSpPr>
          <p:cNvPr id="6" name="מחבר חץ ישר 5"/>
          <p:cNvCxnSpPr>
            <a:stCxn id="4" idx="6"/>
          </p:cNvCxnSpPr>
          <p:nvPr/>
        </p:nvCxnSpPr>
        <p:spPr>
          <a:xfrm flipV="1">
            <a:off x="3355523" y="2971800"/>
            <a:ext cx="1053193" cy="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22764" y="3282044"/>
            <a:ext cx="1200151" cy="954107"/>
          </a:xfrm>
          <a:prstGeom prst="rect">
            <a:avLst/>
          </a:prstGeom>
          <a:noFill/>
        </p:spPr>
        <p:txBody>
          <a:bodyPr wrap="square" rtlCol="1">
            <a:spAutoFit/>
          </a:bodyPr>
          <a:lstStyle/>
          <a:p>
            <a:pPr algn="l"/>
            <a:r>
              <a:rPr lang="en-US" sz="1400" dirty="0" smtClean="0"/>
              <a:t>Getting the dataset by web crawling a website</a:t>
            </a:r>
            <a:endParaRPr lang="he-IL" sz="1400" dirty="0"/>
          </a:p>
        </p:txBody>
      </p:sp>
      <p:sp>
        <p:nvSpPr>
          <p:cNvPr id="8" name="אליפסה 7"/>
          <p:cNvSpPr/>
          <p:nvPr/>
        </p:nvSpPr>
        <p:spPr>
          <a:xfrm>
            <a:off x="4422325" y="2740481"/>
            <a:ext cx="465365" cy="465365"/>
          </a:xfrm>
          <a:prstGeom prst="ellipse">
            <a:avLst/>
          </a:prstGeom>
          <a:solidFill>
            <a:schemeClr val="accent4">
              <a:lumMod val="60000"/>
              <a:lumOff val="40000"/>
            </a:schemeClr>
          </a:solidFill>
        </p:spPr>
        <p:style>
          <a:lnRef idx="1">
            <a:schemeClr val="accent1"/>
          </a:lnRef>
          <a:fillRef idx="2">
            <a:schemeClr val="accent1"/>
          </a:fillRef>
          <a:effectRef idx="1">
            <a:schemeClr val="accent1"/>
          </a:effectRef>
          <a:fontRef idx="minor">
            <a:schemeClr val="dk1"/>
          </a:fontRef>
        </p:style>
        <p:txBody>
          <a:bodyPr rtlCol="1" anchor="ctr"/>
          <a:lstStyle/>
          <a:p>
            <a:pPr algn="ctr"/>
            <a:endParaRPr lang="he-IL"/>
          </a:p>
        </p:txBody>
      </p:sp>
      <p:sp>
        <p:nvSpPr>
          <p:cNvPr id="9" name="TextBox 8"/>
          <p:cNvSpPr txBox="1"/>
          <p:nvPr/>
        </p:nvSpPr>
        <p:spPr>
          <a:xfrm>
            <a:off x="4054931" y="3257552"/>
            <a:ext cx="1200151" cy="1169551"/>
          </a:xfrm>
          <a:prstGeom prst="rect">
            <a:avLst/>
          </a:prstGeom>
          <a:noFill/>
        </p:spPr>
        <p:txBody>
          <a:bodyPr wrap="square" rtlCol="1">
            <a:spAutoFit/>
          </a:bodyPr>
          <a:lstStyle/>
          <a:p>
            <a:pPr algn="l"/>
            <a:r>
              <a:rPr lang="en-US" sz="1400" dirty="0" smtClean="0"/>
              <a:t>Formatting the data and removing broken lines and outliers</a:t>
            </a:r>
            <a:endParaRPr lang="he-IL" sz="1400" dirty="0"/>
          </a:p>
        </p:txBody>
      </p:sp>
      <p:cxnSp>
        <p:nvCxnSpPr>
          <p:cNvPr id="10" name="מחבר חץ ישר 9"/>
          <p:cNvCxnSpPr/>
          <p:nvPr/>
        </p:nvCxnSpPr>
        <p:spPr>
          <a:xfrm flipV="1">
            <a:off x="4895860" y="2969077"/>
            <a:ext cx="1053193" cy="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אליפסה 10"/>
          <p:cNvSpPr/>
          <p:nvPr/>
        </p:nvSpPr>
        <p:spPr>
          <a:xfrm>
            <a:off x="5970813" y="2745924"/>
            <a:ext cx="465365" cy="465365"/>
          </a:xfrm>
          <a:prstGeom prst="ellipse">
            <a:avLst/>
          </a:prstGeom>
          <a:solidFill>
            <a:schemeClr val="accent4">
              <a:lumMod val="60000"/>
              <a:lumOff val="40000"/>
            </a:schemeClr>
          </a:solidFill>
        </p:spPr>
        <p:style>
          <a:lnRef idx="1">
            <a:schemeClr val="accent1"/>
          </a:lnRef>
          <a:fillRef idx="2">
            <a:schemeClr val="accent1"/>
          </a:fillRef>
          <a:effectRef idx="1">
            <a:schemeClr val="accent1"/>
          </a:effectRef>
          <a:fontRef idx="minor">
            <a:schemeClr val="dk1"/>
          </a:fontRef>
        </p:style>
        <p:txBody>
          <a:bodyPr rtlCol="1" anchor="ctr"/>
          <a:lstStyle/>
          <a:p>
            <a:pPr algn="ctr"/>
            <a:endParaRPr lang="he-IL"/>
          </a:p>
        </p:txBody>
      </p:sp>
      <p:sp>
        <p:nvSpPr>
          <p:cNvPr id="12" name="TextBox 11"/>
          <p:cNvSpPr txBox="1"/>
          <p:nvPr/>
        </p:nvSpPr>
        <p:spPr>
          <a:xfrm>
            <a:off x="5603419" y="3287490"/>
            <a:ext cx="1200151" cy="523220"/>
          </a:xfrm>
          <a:prstGeom prst="rect">
            <a:avLst/>
          </a:prstGeom>
          <a:noFill/>
        </p:spPr>
        <p:txBody>
          <a:bodyPr wrap="square" rtlCol="1">
            <a:spAutoFit/>
          </a:bodyPr>
          <a:lstStyle/>
          <a:p>
            <a:pPr algn="l"/>
            <a:r>
              <a:rPr lang="en-US" sz="1400" dirty="0" smtClean="0"/>
              <a:t>Visualize the data </a:t>
            </a:r>
            <a:endParaRPr lang="he-IL" sz="1400" dirty="0"/>
          </a:p>
        </p:txBody>
      </p:sp>
      <p:cxnSp>
        <p:nvCxnSpPr>
          <p:cNvPr id="13" name="מחבר חץ ישר 12"/>
          <p:cNvCxnSpPr/>
          <p:nvPr/>
        </p:nvCxnSpPr>
        <p:spPr>
          <a:xfrm flipV="1">
            <a:off x="6436188" y="2974517"/>
            <a:ext cx="1053193" cy="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אליפסה 13"/>
          <p:cNvSpPr/>
          <p:nvPr/>
        </p:nvSpPr>
        <p:spPr>
          <a:xfrm>
            <a:off x="7502977" y="2743207"/>
            <a:ext cx="465365" cy="465365"/>
          </a:xfrm>
          <a:prstGeom prst="ellipse">
            <a:avLst/>
          </a:prstGeom>
          <a:solidFill>
            <a:schemeClr val="accent4">
              <a:lumMod val="60000"/>
              <a:lumOff val="40000"/>
            </a:schemeClr>
          </a:solidFill>
        </p:spPr>
        <p:style>
          <a:lnRef idx="1">
            <a:schemeClr val="accent1"/>
          </a:lnRef>
          <a:fillRef idx="2">
            <a:schemeClr val="accent1"/>
          </a:fillRef>
          <a:effectRef idx="1">
            <a:schemeClr val="accent1"/>
          </a:effectRef>
          <a:fontRef idx="minor">
            <a:schemeClr val="dk1"/>
          </a:fontRef>
        </p:style>
        <p:txBody>
          <a:bodyPr rtlCol="1" anchor="ctr"/>
          <a:lstStyle/>
          <a:p>
            <a:pPr algn="ctr"/>
            <a:endParaRPr lang="he-IL"/>
          </a:p>
        </p:txBody>
      </p:sp>
      <p:sp>
        <p:nvSpPr>
          <p:cNvPr id="15" name="TextBox 14"/>
          <p:cNvSpPr txBox="1"/>
          <p:nvPr/>
        </p:nvSpPr>
        <p:spPr>
          <a:xfrm>
            <a:off x="7135583" y="3260269"/>
            <a:ext cx="1298125" cy="738664"/>
          </a:xfrm>
          <a:prstGeom prst="rect">
            <a:avLst/>
          </a:prstGeom>
          <a:noFill/>
        </p:spPr>
        <p:txBody>
          <a:bodyPr wrap="square" rtlCol="1">
            <a:spAutoFit/>
          </a:bodyPr>
          <a:lstStyle/>
          <a:p>
            <a:pPr algn="l"/>
            <a:r>
              <a:rPr lang="en-US" sz="1400" dirty="0" smtClean="0"/>
              <a:t>Train the linear regression model</a:t>
            </a:r>
            <a:endParaRPr lang="he-IL" sz="1400" dirty="0"/>
          </a:p>
        </p:txBody>
      </p:sp>
      <p:cxnSp>
        <p:nvCxnSpPr>
          <p:cNvPr id="16" name="מחבר חץ ישר 15"/>
          <p:cNvCxnSpPr/>
          <p:nvPr/>
        </p:nvCxnSpPr>
        <p:spPr>
          <a:xfrm flipV="1">
            <a:off x="7984678" y="2971795"/>
            <a:ext cx="1053193" cy="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אליפסה 16"/>
          <p:cNvSpPr/>
          <p:nvPr/>
        </p:nvSpPr>
        <p:spPr>
          <a:xfrm>
            <a:off x="9059636" y="2740487"/>
            <a:ext cx="465365" cy="465365"/>
          </a:xfrm>
          <a:prstGeom prst="ellipse">
            <a:avLst/>
          </a:prstGeom>
          <a:solidFill>
            <a:schemeClr val="accent4">
              <a:lumMod val="60000"/>
              <a:lumOff val="40000"/>
            </a:schemeClr>
          </a:solidFill>
        </p:spPr>
        <p:style>
          <a:lnRef idx="1">
            <a:schemeClr val="accent1"/>
          </a:lnRef>
          <a:fillRef idx="2">
            <a:schemeClr val="accent1"/>
          </a:fillRef>
          <a:effectRef idx="1">
            <a:schemeClr val="accent1"/>
          </a:effectRef>
          <a:fontRef idx="minor">
            <a:schemeClr val="dk1"/>
          </a:fontRef>
        </p:style>
        <p:txBody>
          <a:bodyPr rtlCol="1" anchor="ctr"/>
          <a:lstStyle/>
          <a:p>
            <a:pPr algn="ctr"/>
            <a:endParaRPr lang="he-IL"/>
          </a:p>
        </p:txBody>
      </p:sp>
      <p:sp>
        <p:nvSpPr>
          <p:cNvPr id="18" name="TextBox 17"/>
          <p:cNvSpPr txBox="1"/>
          <p:nvPr/>
        </p:nvSpPr>
        <p:spPr>
          <a:xfrm>
            <a:off x="8765721" y="3290209"/>
            <a:ext cx="1298125" cy="307777"/>
          </a:xfrm>
          <a:prstGeom prst="rect">
            <a:avLst/>
          </a:prstGeom>
          <a:noFill/>
        </p:spPr>
        <p:txBody>
          <a:bodyPr wrap="square" rtlCol="1">
            <a:spAutoFit/>
          </a:bodyPr>
          <a:lstStyle/>
          <a:p>
            <a:pPr algn="l"/>
            <a:r>
              <a:rPr lang="en-US" sz="1400" dirty="0" smtClean="0"/>
              <a:t>Final model</a:t>
            </a:r>
            <a:endParaRPr lang="he-IL" sz="1400" dirty="0"/>
          </a:p>
        </p:txBody>
      </p:sp>
      <p:sp>
        <p:nvSpPr>
          <p:cNvPr id="19" name="TextBox 18"/>
          <p:cNvSpPr txBox="1"/>
          <p:nvPr/>
        </p:nvSpPr>
        <p:spPr>
          <a:xfrm>
            <a:off x="3575957" y="171450"/>
            <a:ext cx="5339443" cy="523220"/>
          </a:xfrm>
          <a:prstGeom prst="rect">
            <a:avLst/>
          </a:prstGeom>
          <a:noFill/>
        </p:spPr>
        <p:txBody>
          <a:bodyPr wrap="square" rtlCol="1">
            <a:spAutoFit/>
          </a:bodyPr>
          <a:lstStyle/>
          <a:p>
            <a:pPr algn="ctr"/>
            <a:r>
              <a:rPr lang="en-US" sz="2800" b="1" u="sng" dirty="0" smtClean="0"/>
              <a:t>Project Roadmap</a:t>
            </a:r>
            <a:endParaRPr lang="he-IL" sz="2800" b="1" u="sng" dirty="0"/>
          </a:p>
        </p:txBody>
      </p:sp>
      <p:sp>
        <p:nvSpPr>
          <p:cNvPr id="20" name="TextBox 19"/>
          <p:cNvSpPr txBox="1"/>
          <p:nvPr/>
        </p:nvSpPr>
        <p:spPr>
          <a:xfrm>
            <a:off x="2997660" y="2791212"/>
            <a:ext cx="277585" cy="369332"/>
          </a:xfrm>
          <a:prstGeom prst="rect">
            <a:avLst/>
          </a:prstGeom>
          <a:solidFill>
            <a:schemeClr val="accent4">
              <a:lumMod val="60000"/>
              <a:lumOff val="40000"/>
            </a:schemeClr>
          </a:solidFill>
        </p:spPr>
        <p:txBody>
          <a:bodyPr wrap="square" rtlCol="1">
            <a:spAutoFit/>
          </a:bodyPr>
          <a:lstStyle/>
          <a:p>
            <a:r>
              <a:rPr lang="en-US" dirty="0" smtClean="0"/>
              <a:t>1</a:t>
            </a:r>
            <a:endParaRPr lang="he-IL" dirty="0"/>
          </a:p>
        </p:txBody>
      </p:sp>
      <p:sp>
        <p:nvSpPr>
          <p:cNvPr id="21" name="TextBox 20"/>
          <p:cNvSpPr txBox="1"/>
          <p:nvPr/>
        </p:nvSpPr>
        <p:spPr>
          <a:xfrm>
            <a:off x="4533900" y="2784411"/>
            <a:ext cx="277585" cy="369332"/>
          </a:xfrm>
          <a:prstGeom prst="rect">
            <a:avLst/>
          </a:prstGeom>
          <a:solidFill>
            <a:schemeClr val="accent4">
              <a:lumMod val="60000"/>
              <a:lumOff val="40000"/>
            </a:schemeClr>
          </a:solidFill>
        </p:spPr>
        <p:txBody>
          <a:bodyPr wrap="square" rtlCol="1">
            <a:spAutoFit/>
          </a:bodyPr>
          <a:lstStyle/>
          <a:p>
            <a:r>
              <a:rPr lang="en-US" dirty="0" smtClean="0"/>
              <a:t>2</a:t>
            </a:r>
            <a:endParaRPr lang="he-IL" dirty="0"/>
          </a:p>
        </p:txBody>
      </p:sp>
      <p:sp>
        <p:nvSpPr>
          <p:cNvPr id="22" name="TextBox 21"/>
          <p:cNvSpPr txBox="1"/>
          <p:nvPr/>
        </p:nvSpPr>
        <p:spPr>
          <a:xfrm>
            <a:off x="6078313" y="2791212"/>
            <a:ext cx="277585" cy="369332"/>
          </a:xfrm>
          <a:prstGeom prst="rect">
            <a:avLst/>
          </a:prstGeom>
          <a:solidFill>
            <a:schemeClr val="accent4">
              <a:lumMod val="60000"/>
              <a:lumOff val="40000"/>
            </a:schemeClr>
          </a:solidFill>
        </p:spPr>
        <p:txBody>
          <a:bodyPr wrap="square" rtlCol="1">
            <a:spAutoFit/>
          </a:bodyPr>
          <a:lstStyle/>
          <a:p>
            <a:r>
              <a:rPr lang="en-US" dirty="0" smtClean="0"/>
              <a:t>3</a:t>
            </a:r>
            <a:endParaRPr lang="he-IL" dirty="0"/>
          </a:p>
        </p:txBody>
      </p:sp>
      <p:sp>
        <p:nvSpPr>
          <p:cNvPr id="23" name="TextBox 22"/>
          <p:cNvSpPr txBox="1"/>
          <p:nvPr/>
        </p:nvSpPr>
        <p:spPr>
          <a:xfrm>
            <a:off x="7609106" y="2781402"/>
            <a:ext cx="277585" cy="369332"/>
          </a:xfrm>
          <a:prstGeom prst="rect">
            <a:avLst/>
          </a:prstGeom>
          <a:solidFill>
            <a:schemeClr val="accent4">
              <a:lumMod val="60000"/>
              <a:lumOff val="40000"/>
            </a:schemeClr>
          </a:solidFill>
        </p:spPr>
        <p:txBody>
          <a:bodyPr wrap="square" rtlCol="1">
            <a:spAutoFit/>
          </a:bodyPr>
          <a:lstStyle/>
          <a:p>
            <a:r>
              <a:rPr lang="en-US" dirty="0" smtClean="0"/>
              <a:t>4</a:t>
            </a:r>
            <a:endParaRPr lang="he-IL" dirty="0"/>
          </a:p>
        </p:txBody>
      </p:sp>
      <p:sp>
        <p:nvSpPr>
          <p:cNvPr id="24" name="TextBox 23"/>
          <p:cNvSpPr txBox="1"/>
          <p:nvPr/>
        </p:nvSpPr>
        <p:spPr>
          <a:xfrm>
            <a:off x="9178017" y="2799376"/>
            <a:ext cx="277585" cy="369332"/>
          </a:xfrm>
          <a:prstGeom prst="rect">
            <a:avLst/>
          </a:prstGeom>
          <a:solidFill>
            <a:schemeClr val="accent4">
              <a:lumMod val="60000"/>
              <a:lumOff val="40000"/>
            </a:schemeClr>
          </a:solidFill>
        </p:spPr>
        <p:txBody>
          <a:bodyPr wrap="square" rtlCol="1">
            <a:spAutoFit/>
          </a:bodyPr>
          <a:lstStyle/>
          <a:p>
            <a:r>
              <a:rPr lang="en-US" dirty="0" smtClean="0"/>
              <a:t>5</a:t>
            </a:r>
            <a:endParaRPr lang="he-IL" dirty="0"/>
          </a:p>
        </p:txBody>
      </p:sp>
    </p:spTree>
    <p:extLst>
      <p:ext uri="{BB962C8B-B14F-4D97-AF65-F5344CB8AC3E}">
        <p14:creationId xmlns:p14="http://schemas.microsoft.com/office/powerpoint/2010/main" val="6507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1524000" y="1122363"/>
            <a:ext cx="9144000" cy="238760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smtClean="0"/>
              <a:t>Getting The Data</a:t>
            </a:r>
            <a:endParaRPr lang="he-IL" u="sng" dirty="0"/>
          </a:p>
        </p:txBody>
      </p:sp>
    </p:spTree>
    <p:extLst>
      <p:ext uri="{BB962C8B-B14F-4D97-AF65-F5344CB8AC3E}">
        <p14:creationId xmlns:p14="http://schemas.microsoft.com/office/powerpoint/2010/main" val="416810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1314450"/>
            <a:ext cx="3233057" cy="2308324"/>
          </a:xfrm>
          <a:prstGeom prst="rect">
            <a:avLst/>
          </a:prstGeom>
          <a:noFill/>
        </p:spPr>
        <p:txBody>
          <a:bodyPr wrap="square" rtlCol="1">
            <a:spAutoFit/>
          </a:bodyPr>
          <a:lstStyle/>
          <a:p>
            <a:pPr algn="l"/>
            <a:r>
              <a:rPr lang="en-US" dirty="0" smtClean="0"/>
              <a:t>To get the data I’m going to use the website Twitchtracker.com that provides data on tens of thousands of streamers. To do that I’ll use a crawling algorithm I wrote to parse trough 10,000 samples of data and extract them into a csv file</a:t>
            </a:r>
            <a:endParaRPr lang="he-IL" dirty="0"/>
          </a:p>
        </p:txBody>
      </p:sp>
      <p:pic>
        <p:nvPicPr>
          <p:cNvPr id="5" name="תמונה 4"/>
          <p:cNvPicPr>
            <a:picLocks noChangeAspect="1"/>
          </p:cNvPicPr>
          <p:nvPr/>
        </p:nvPicPr>
        <p:blipFill>
          <a:blip r:embed="rId2"/>
          <a:stretch>
            <a:fillRect/>
          </a:stretch>
        </p:blipFill>
        <p:spPr>
          <a:xfrm>
            <a:off x="4990889" y="1118507"/>
            <a:ext cx="6831840" cy="4286250"/>
          </a:xfrm>
          <a:prstGeom prst="rect">
            <a:avLst/>
          </a:prstGeom>
        </p:spPr>
      </p:pic>
      <p:sp>
        <p:nvSpPr>
          <p:cNvPr id="6" name="TextBox 5"/>
          <p:cNvSpPr txBox="1"/>
          <p:nvPr/>
        </p:nvSpPr>
        <p:spPr>
          <a:xfrm>
            <a:off x="1175657" y="887674"/>
            <a:ext cx="3004457" cy="461665"/>
          </a:xfrm>
          <a:prstGeom prst="rect">
            <a:avLst/>
          </a:prstGeom>
          <a:noFill/>
        </p:spPr>
        <p:txBody>
          <a:bodyPr wrap="square" rtlCol="1">
            <a:spAutoFit/>
          </a:bodyPr>
          <a:lstStyle/>
          <a:p>
            <a:pPr algn="l"/>
            <a:r>
              <a:rPr lang="en-US" sz="2400" b="1" u="sng" dirty="0" smtClean="0"/>
              <a:t>Getting the data</a:t>
            </a:r>
            <a:endParaRPr lang="he-IL" sz="2400" b="1" u="sng" dirty="0"/>
          </a:p>
        </p:txBody>
      </p:sp>
    </p:spTree>
    <p:extLst>
      <p:ext uri="{BB962C8B-B14F-4D97-AF65-F5344CB8AC3E}">
        <p14:creationId xmlns:p14="http://schemas.microsoft.com/office/powerpoint/2010/main" val="100391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8" y="1551214"/>
            <a:ext cx="3608614" cy="4247317"/>
          </a:xfrm>
          <a:prstGeom prst="rect">
            <a:avLst/>
          </a:prstGeom>
          <a:noFill/>
        </p:spPr>
        <p:txBody>
          <a:bodyPr wrap="square" rtlCol="1">
            <a:spAutoFit/>
          </a:bodyPr>
          <a:lstStyle/>
          <a:p>
            <a:pPr algn="l"/>
            <a:r>
              <a:rPr lang="en-US" dirty="0" smtClean="0"/>
              <a:t>While trying to get the data I ran into a problem, the website I was using was loading it’s tables after  the pages were loaded so beautifulSoup couldn't find the lines I was looking for. To solve this problem I hade to move to using Selenium for web scraping because it use’s the computer browser (in my case Google chrome) to scrape the website, the only downside of this solution was that it was really slow and I had to go over at least 200 pages of data so it took multiple hours</a:t>
            </a:r>
            <a:endParaRPr lang="he-IL" dirty="0"/>
          </a:p>
        </p:txBody>
      </p:sp>
      <p:sp>
        <p:nvSpPr>
          <p:cNvPr id="5" name="TextBox 4"/>
          <p:cNvSpPr txBox="1"/>
          <p:nvPr/>
        </p:nvSpPr>
        <p:spPr>
          <a:xfrm>
            <a:off x="1175657" y="887674"/>
            <a:ext cx="3004457" cy="461665"/>
          </a:xfrm>
          <a:prstGeom prst="rect">
            <a:avLst/>
          </a:prstGeom>
          <a:noFill/>
        </p:spPr>
        <p:txBody>
          <a:bodyPr wrap="square" rtlCol="1">
            <a:spAutoFit/>
          </a:bodyPr>
          <a:lstStyle/>
          <a:p>
            <a:pPr algn="l"/>
            <a:r>
              <a:rPr lang="en-US" sz="2400" b="1" u="sng" dirty="0" smtClean="0"/>
              <a:t>Getting the data</a:t>
            </a:r>
            <a:endParaRPr lang="he-IL" sz="2400" b="1" u="sng" dirty="0"/>
          </a:p>
        </p:txBody>
      </p:sp>
      <p:sp>
        <p:nvSpPr>
          <p:cNvPr id="6" name="TextBox 5"/>
          <p:cNvSpPr txBox="1"/>
          <p:nvPr/>
        </p:nvSpPr>
        <p:spPr>
          <a:xfrm>
            <a:off x="1175657" y="1256184"/>
            <a:ext cx="3004457" cy="400110"/>
          </a:xfrm>
          <a:prstGeom prst="rect">
            <a:avLst/>
          </a:prstGeom>
          <a:noFill/>
        </p:spPr>
        <p:txBody>
          <a:bodyPr wrap="square" rtlCol="1">
            <a:spAutoFit/>
          </a:bodyPr>
          <a:lstStyle/>
          <a:p>
            <a:pPr algn="l"/>
            <a:r>
              <a:rPr lang="en-US" sz="2000" u="sng" dirty="0" smtClean="0"/>
              <a:t>Problems</a:t>
            </a:r>
            <a:endParaRPr lang="he-IL" sz="2000" u="sng" dirty="0"/>
          </a:p>
        </p:txBody>
      </p:sp>
    </p:spTree>
    <p:extLst>
      <p:ext uri="{BB962C8B-B14F-4D97-AF65-F5344CB8AC3E}">
        <p14:creationId xmlns:p14="http://schemas.microsoft.com/office/powerpoint/2010/main" val="128670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2396218" y="2141765"/>
            <a:ext cx="7791450" cy="3276600"/>
          </a:xfrm>
          <a:prstGeom prst="rect">
            <a:avLst/>
          </a:prstGeom>
        </p:spPr>
      </p:pic>
      <p:sp>
        <p:nvSpPr>
          <p:cNvPr id="6" name="TextBox 5"/>
          <p:cNvSpPr txBox="1"/>
          <p:nvPr/>
        </p:nvSpPr>
        <p:spPr>
          <a:xfrm>
            <a:off x="1175657" y="887674"/>
            <a:ext cx="3004457" cy="461665"/>
          </a:xfrm>
          <a:prstGeom prst="rect">
            <a:avLst/>
          </a:prstGeom>
          <a:noFill/>
        </p:spPr>
        <p:txBody>
          <a:bodyPr wrap="square" rtlCol="1">
            <a:spAutoFit/>
          </a:bodyPr>
          <a:lstStyle/>
          <a:p>
            <a:pPr algn="l"/>
            <a:r>
              <a:rPr lang="en-US" sz="2400" b="1" u="sng" dirty="0" smtClean="0"/>
              <a:t>Getting the data</a:t>
            </a:r>
            <a:endParaRPr lang="he-IL" sz="2400" b="1" u="sng" dirty="0"/>
          </a:p>
        </p:txBody>
      </p:sp>
      <p:sp>
        <p:nvSpPr>
          <p:cNvPr id="7" name="TextBox 6"/>
          <p:cNvSpPr txBox="1"/>
          <p:nvPr/>
        </p:nvSpPr>
        <p:spPr>
          <a:xfrm>
            <a:off x="1175657" y="1256184"/>
            <a:ext cx="3004457" cy="400110"/>
          </a:xfrm>
          <a:prstGeom prst="rect">
            <a:avLst/>
          </a:prstGeom>
          <a:noFill/>
        </p:spPr>
        <p:txBody>
          <a:bodyPr wrap="square" rtlCol="1">
            <a:spAutoFit/>
          </a:bodyPr>
          <a:lstStyle/>
          <a:p>
            <a:pPr algn="l"/>
            <a:r>
              <a:rPr lang="en-US" sz="2000" u="sng" dirty="0" smtClean="0"/>
              <a:t>The Dataframe</a:t>
            </a:r>
            <a:endParaRPr lang="he-IL" sz="2000" u="sng" dirty="0"/>
          </a:p>
        </p:txBody>
      </p:sp>
    </p:spTree>
    <p:extLst>
      <p:ext uri="{BB962C8B-B14F-4D97-AF65-F5344CB8AC3E}">
        <p14:creationId xmlns:p14="http://schemas.microsoft.com/office/powerpoint/2010/main" val="35556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1524000" y="1122363"/>
            <a:ext cx="9144000" cy="238760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smtClean="0"/>
              <a:t>Cleaning The Data</a:t>
            </a:r>
            <a:endParaRPr lang="he-IL" u="sng" dirty="0"/>
          </a:p>
        </p:txBody>
      </p:sp>
    </p:spTree>
    <p:extLst>
      <p:ext uri="{BB962C8B-B14F-4D97-AF65-F5344CB8AC3E}">
        <p14:creationId xmlns:p14="http://schemas.microsoft.com/office/powerpoint/2010/main" val="3162396094"/>
      </p:ext>
    </p:extLst>
  </p:cSld>
  <p:clrMapOvr>
    <a:masterClrMapping/>
  </p:clrMapOvr>
</p:sld>
</file>

<file path=ppt/theme/theme1.xml><?xml version="1.0" encoding="utf-8"?>
<a:theme xmlns:a="http://schemas.openxmlformats.org/drawingml/2006/main" name="בסיס">
  <a:themeElements>
    <a:clrScheme name="בסיס">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בסיס">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בסיס">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TM03457444[[fn=בסיס]]</Template>
  <TotalTime>8584</TotalTime>
  <Words>767</Words>
  <Application>Microsoft Office PowerPoint</Application>
  <PresentationFormat>מסך רחב</PresentationFormat>
  <Paragraphs>77</Paragraphs>
  <Slides>21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21</vt:i4>
      </vt:variant>
    </vt:vector>
  </HeadingPairs>
  <TitlesOfParts>
    <vt:vector size="25" baseType="lpstr">
      <vt:lpstr>Arial</vt:lpstr>
      <vt:lpstr>Corbel</vt:lpstr>
      <vt:lpstr>Gisha</vt:lpstr>
      <vt:lpstr>בסיס</vt:lpstr>
      <vt:lpstr>Twitch Data science Project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Twitch Data science Project</dc:title>
  <dc:creator>ירון</dc:creator>
  <cp:lastModifiedBy>ירון</cp:lastModifiedBy>
  <cp:revision>22</cp:revision>
  <dcterms:created xsi:type="dcterms:W3CDTF">2021-06-18T14:37:45Z</dcterms:created>
  <dcterms:modified xsi:type="dcterms:W3CDTF">2021-06-24T13:42:36Z</dcterms:modified>
</cp:coreProperties>
</file>