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_rels/notesSlide8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body"/>
          </p:nvPr>
        </p:nvSpPr>
        <p:spPr>
          <a:xfrm>
            <a:off x="740160" y="4402440"/>
            <a:ext cx="6292080" cy="4741200"/>
          </a:xfrm>
          <a:prstGeom prst="rect">
            <a:avLst/>
          </a:prstGeom>
        </p:spPr>
        <p:txBody>
          <a:bodyPr lIns="0" rIns="0" tIns="0" bIns="0"/>
          <a:p>
            <a:r>
              <a:rPr lang="en-GB" sz="2770">
                <a:latin typeface="Arial"/>
              </a:rPr>
              <a:t>Click to edit the notes' format</a:t>
            </a:r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GB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dt"/>
          </p:nvPr>
        </p:nvSpPr>
        <p:spPr>
          <a:xfrm>
            <a:off x="439884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GB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1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GB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16" name="PlaceHolder 5"/>
          <p:cNvSpPr>
            <a:spLocks noGrp="1"/>
          </p:cNvSpPr>
          <p:nvPr>
            <p:ph type="sldNum"/>
          </p:nvPr>
        </p:nvSpPr>
        <p:spPr>
          <a:xfrm>
            <a:off x="439884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C77F46B-DC24-40B8-B4A8-B62F66D85867}" type="slidenum">
              <a:rPr lang="en-GB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777600" y="4776840"/>
            <a:ext cx="6216840" cy="45244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777960" y="4776840"/>
            <a:ext cx="6215040" cy="45244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777960" y="4776840"/>
            <a:ext cx="6215040" cy="45244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777960" y="4776840"/>
            <a:ext cx="6215040" cy="45244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777960" y="4776840"/>
            <a:ext cx="6215040" cy="45244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777960" y="4776840"/>
            <a:ext cx="6215040" cy="45244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777960" y="4776840"/>
            <a:ext cx="6215040" cy="45244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777960" y="4776840"/>
            <a:ext cx="6215040" cy="45244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777960" y="4776840"/>
            <a:ext cx="6215040" cy="45244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777960" y="4776840"/>
            <a:ext cx="6215040" cy="45244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777960" y="4776840"/>
            <a:ext cx="6215040" cy="45244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777960" y="4776840"/>
            <a:ext cx="6215040" cy="45244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777960" y="4776840"/>
            <a:ext cx="6215040" cy="45244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777960" y="4776840"/>
            <a:ext cx="6215040" cy="45244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777960" y="4776840"/>
            <a:ext cx="6215040" cy="45244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777960" y="4776840"/>
            <a:ext cx="6215040" cy="45244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777960" y="4776840"/>
            <a:ext cx="6215040" cy="45244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87640"/>
            <a:ext cx="810072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113720"/>
            <a:ext cx="9072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87640"/>
            <a:ext cx="810072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304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87640"/>
            <a:ext cx="810072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840" y="182376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840" y="182376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87640"/>
            <a:ext cx="810072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72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87640"/>
            <a:ext cx="810072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87640"/>
            <a:ext cx="810072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87640"/>
            <a:ext cx="810072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287640"/>
            <a:ext cx="8100720" cy="5119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87640"/>
            <a:ext cx="810072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87640"/>
            <a:ext cx="810072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72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87640"/>
            <a:ext cx="810072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304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87640"/>
            <a:ext cx="810072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113720"/>
            <a:ext cx="9072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87640"/>
            <a:ext cx="810072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113720"/>
            <a:ext cx="9072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87640"/>
            <a:ext cx="810072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304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87640"/>
            <a:ext cx="810072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840" y="182376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840" y="182376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87640"/>
            <a:ext cx="810072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72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87640"/>
            <a:ext cx="810072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87640"/>
            <a:ext cx="810072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87640"/>
            <a:ext cx="810072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87640"/>
            <a:ext cx="810072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87640"/>
            <a:ext cx="8100720" cy="5119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87640"/>
            <a:ext cx="810072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0400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87640"/>
            <a:ext cx="810072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304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87640"/>
            <a:ext cx="810072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113720"/>
            <a:ext cx="9072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87640"/>
            <a:ext cx="810072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113720"/>
            <a:ext cx="9072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87640"/>
            <a:ext cx="810072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15304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0400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87640"/>
            <a:ext cx="810072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840" y="182376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1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840" y="182376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87640"/>
            <a:ext cx="810072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87640"/>
            <a:ext cx="810072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87640"/>
            <a:ext cx="8100720" cy="5119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87640"/>
            <a:ext cx="810072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87640"/>
            <a:ext cx="810072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304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87640"/>
            <a:ext cx="810072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113720"/>
            <a:ext cx="9072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360" cy="7555320"/>
          </a:xfrm>
          <a:prstGeom prst="rect">
            <a:avLst/>
          </a:prstGeom>
          <a:ln>
            <a:noFill/>
          </a:ln>
        </p:spPr>
      </p:pic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287640"/>
            <a:ext cx="810072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5190">
                <a:latin typeface="Times New Roman"/>
              </a:rPr>
              <a:t>Click to edit the title text format</a:t>
            </a:r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4270">
                <a:latin typeface="Times New Roman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3730">
                <a:latin typeface="Times New Roman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3200">
                <a:latin typeface="Times New Roman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660">
                <a:latin typeface="Times New Roman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660">
                <a:latin typeface="Times New Roman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660">
                <a:latin typeface="Times New Roman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660">
                <a:latin typeface="Times New Roman"/>
              </a:rPr>
              <a:t>Seventh Outline Level</a:t>
            </a:r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dt"/>
          </p:nvPr>
        </p:nvSpPr>
        <p:spPr>
          <a:xfrm>
            <a:off x="504000" y="688644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GB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76" name="PlaceHolder 4"/>
          <p:cNvSpPr>
            <a:spLocks noGrp="1"/>
          </p:cNvSpPr>
          <p:nvPr>
            <p:ph type="ftr"/>
          </p:nvPr>
        </p:nvSpPr>
        <p:spPr>
          <a:xfrm>
            <a:off x="3447360" y="6886440"/>
            <a:ext cx="319536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GB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77" name="PlaceHolder 5"/>
          <p:cNvSpPr>
            <a:spLocks noGrp="1"/>
          </p:cNvSpPr>
          <p:nvPr>
            <p:ph type="sldNum"/>
          </p:nvPr>
        </p:nvSpPr>
        <p:spPr>
          <a:xfrm>
            <a:off x="7227720" y="688644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D40F18DA-85E0-4F3B-A94D-8FB987D55B71}" type="slidenum">
              <a:rPr lang="en-GB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2920" y="345960"/>
            <a:ext cx="906948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93000"/>
              </a:lnSpc>
            </a:pPr>
            <a:r>
              <a:rPr b="1" lang="en-GB" sz="4100">
                <a:latin typeface="Times New Roman"/>
              </a:rPr>
              <a:t>MNE a la Harvard using 4D data</a:t>
            </a: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7343640" y="6191280"/>
            <a:ext cx="2229120" cy="401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93000"/>
              </a:lnSpc>
            </a:pPr>
            <a:r>
              <a:rPr lang="en-GB" sz="2000">
                <a:latin typeface="Times New Roman"/>
              </a:rPr>
              <a:t>Dr. Yuval Harpaz</a:t>
            </a:r>
            <a:endParaRPr/>
          </a:p>
        </p:txBody>
      </p:sp>
      <p:pic>
        <p:nvPicPr>
          <p:cNvPr id="11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-9360" y="1778040"/>
            <a:ext cx="10077480" cy="4003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02920" y="301320"/>
            <a:ext cx="9068040" cy="125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4100">
                <a:latin typeface="Arial"/>
              </a:rPr>
              <a:t>MNE pipeline</a:t>
            </a:r>
            <a:endParaRPr/>
          </a:p>
        </p:txBody>
      </p:sp>
      <p:sp>
        <p:nvSpPr>
          <p:cNvPr id="149" name="CustomShape 2"/>
          <p:cNvSpPr/>
          <p:nvPr/>
        </p:nvSpPr>
        <p:spPr>
          <a:xfrm>
            <a:off x="502920" y="2165400"/>
            <a:ext cx="9068040" cy="467352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r>
              <a:rPr lang="en-GB" sz="2200">
                <a:latin typeface="Arial"/>
              </a:rPr>
              <a:t>calculate noise covariance, forward and inverse solution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latin typeface="Arial"/>
              </a:rPr>
              <a:t>python: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200">
                <a:latin typeface="Arial"/>
              </a:rPr>
              <a:t>Bash (terminal):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200">
                <a:latin typeface="Arial"/>
              </a:rPr>
              <a:t>Whitening – unit independent. Allows eeg + meg model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latin typeface="Arial"/>
              </a:rPr>
              <a:t>Inverse solution is depends on noise cov only</a:t>
            </a:r>
            <a:endParaRPr/>
          </a:p>
        </p:txBody>
      </p:sp>
      <p:sp>
        <p:nvSpPr>
          <p:cNvPr id="150" name="CustomShape 3"/>
          <p:cNvSpPr/>
          <p:nvPr/>
        </p:nvSpPr>
        <p:spPr>
          <a:xfrm>
            <a:off x="503280" y="4320000"/>
            <a:ext cx="8712360" cy="1295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mne_setup_source_space --ico -6 --overwrite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mne_setup_forward_model --homog --surf --ico 4 --overwrite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mne_do_forward_solution --spacing oct-6 mindist --overwrite --meas maor_raw.fif --megonly --noisecov 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mne_do_inverse_operator --fwd maor_raw-oct-6-fwd.fif --deep --loose 0.2 --meg</a:t>
            </a:r>
            <a:endParaRPr/>
          </a:p>
        </p:txBody>
      </p:sp>
      <p:sp>
        <p:nvSpPr>
          <p:cNvPr id="151" name="CustomShape 4"/>
          <p:cNvSpPr/>
          <p:nvPr/>
        </p:nvSpPr>
        <p:spPr>
          <a:xfrm>
            <a:off x="504360" y="2987640"/>
            <a:ext cx="5399280" cy="57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cov = mne.compute_covariance(epochs, tmin=None, tmax=0)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cov.save('maorf_raw-cov.fif')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02920" y="301320"/>
            <a:ext cx="9068040" cy="125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4100">
                <a:latin typeface="Arial"/>
              </a:rPr>
              <a:t>MNE pipeline</a:t>
            </a:r>
            <a:endParaRPr/>
          </a:p>
        </p:txBody>
      </p:sp>
      <p:sp>
        <p:nvSpPr>
          <p:cNvPr id="153" name="CustomShape 2"/>
          <p:cNvSpPr/>
          <p:nvPr/>
        </p:nvSpPr>
        <p:spPr>
          <a:xfrm>
            <a:off x="502920" y="2165400"/>
            <a:ext cx="9068040" cy="467352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pPr>
              <a:lnSpc>
                <a:spcPct val="100000"/>
              </a:lnSpc>
            </a:pPr>
            <a:r>
              <a:rPr lang="en-GB" sz="2200">
                <a:latin typeface="Arial"/>
              </a:rPr>
              <a:t>Get source activity (virtual sensors)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4" name="CustomShape 3"/>
          <p:cNvSpPr/>
          <p:nvPr/>
        </p:nvSpPr>
        <p:spPr>
          <a:xfrm>
            <a:off x="432360" y="2627640"/>
            <a:ext cx="6983280" cy="370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from mne.datasets import sample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from mne.minimum_norm import read_inverse_operator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from mne import read_evokeds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from mne.minimum_norm import apply_inverse, read_inverse_operator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fname_evoked='ft_WbW-ave.fif'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fname_inv = 'ohad_raw-oct-6-meg-inv.fif' 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snr = 3.0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lambda2 = 1.0 / snr ** 2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method = "dSPM"  # use dSPM method (could also be MNE or sLORETA)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# Load data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evoked = read_evokeds(fname_evoked, condition=0, baseline=(None, 0))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inverse_operator = read_inverse_operator(fname_inv)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stc = apply_inverse(evoked, inverse_operator, lambda2, method, pick_ori=None)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stc.save('mne_%s_inverse' % method)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502920" y="301320"/>
            <a:ext cx="9068040" cy="125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4100">
                <a:latin typeface="Arial"/>
              </a:rPr>
              <a:t>MNE pipeline</a:t>
            </a:r>
            <a:endParaRPr/>
          </a:p>
        </p:txBody>
      </p:sp>
      <p:sp>
        <p:nvSpPr>
          <p:cNvPr id="156" name="CustomShape 2"/>
          <p:cNvSpPr/>
          <p:nvPr/>
        </p:nvSpPr>
        <p:spPr>
          <a:xfrm>
            <a:off x="502920" y="2165400"/>
            <a:ext cx="9068040" cy="467352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pPr>
              <a:lnSpc>
                <a:spcPct val="100000"/>
              </a:lnSpc>
            </a:pPr>
            <a:r>
              <a:rPr lang="en-GB" sz="2200">
                <a:latin typeface="Arial"/>
              </a:rPr>
              <a:t>Morph – move subject data to average subject “fsaverage”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7" name="CustomShape 3"/>
          <p:cNvSpPr/>
          <p:nvPr/>
        </p:nvSpPr>
        <p:spPr>
          <a:xfrm>
            <a:off x="432360" y="2627640"/>
            <a:ext cx="6983280" cy="29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import mne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import numpy as np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from mne.datasets import sample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subject_from = 'aliceOhad'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subject_to = 'fsaverage'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fname='mne_dSPM_inverse'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stc_from = mne.read_source_estimate(fname)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vertices_to = [np.arange(10242), np.arange(10242)]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stc_to = mne.morph_data(subject_from, subject_to, stc_from, n_jobs=1, grade=vertices_to)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stc_to.save('%s_wbw-meg' % subject_to)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502920" y="301320"/>
            <a:ext cx="9068040" cy="125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4100">
                <a:latin typeface="Arial"/>
              </a:rPr>
              <a:t>MNE pipeline</a:t>
            </a:r>
            <a:endParaRPr/>
          </a:p>
        </p:txBody>
      </p:sp>
      <p:sp>
        <p:nvSpPr>
          <p:cNvPr id="159" name="CustomShape 2"/>
          <p:cNvSpPr/>
          <p:nvPr/>
        </p:nvSpPr>
        <p:spPr>
          <a:xfrm>
            <a:off x="502920" y="2165400"/>
            <a:ext cx="9068040" cy="467352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pPr>
              <a:lnSpc>
                <a:spcPct val="100000"/>
              </a:lnSpc>
            </a:pPr>
            <a:r>
              <a:rPr lang="en-GB" sz="2200">
                <a:latin typeface="Arial"/>
              </a:rPr>
              <a:t>Use PySurfer to view the results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0" name="CustomShape 3"/>
          <p:cNvSpPr/>
          <p:nvPr/>
        </p:nvSpPr>
        <p:spPr>
          <a:xfrm>
            <a:off x="432360" y="2627640"/>
            <a:ext cx="6983280" cy="406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ff"/>
                </a:solidFill>
                <a:latin typeface="Arial"/>
              </a:rPr>
              <a:t># for the figure to open well run this script</a:t>
            </a: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ff"/>
                </a:solidFill>
                <a:latin typeface="Arial"/>
              </a:rPr>
              <a:t># in ipython, call it like this:  </a:t>
            </a:r>
            <a:r>
              <a:rPr lang="en-GB" sz="1000">
                <a:solidFill>
                  <a:srgbClr val="ff3333"/>
                </a:solidFill>
                <a:latin typeface="Arial"/>
              </a:rPr>
              <a:t> ipython --gui=wx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ff"/>
                </a:solidFill>
                <a:latin typeface="Arial"/>
              </a:rPr>
              <a:t>#taken from http://pysurfer.github.io/auto_examples/plot_meg_inverse_solution.html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</a:rPr>
              <a:t>import numpy as np</a:t>
            </a: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</a:rPr>
              <a:t>from surfer import Brain, TimeViewer</a:t>
            </a: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</a:rPr>
              <a:t>from surfer.io import read_stc</a:t>
            </a: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</a:rPr>
              <a:t>brain = Brain('fsaverage', 'both', 'pial', views='caudal')</a:t>
            </a: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</a:rPr>
              <a:t>stc = read_stc('fsaverage_wbw-meg-lh.stc')</a:t>
            </a: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</a:rPr>
              <a:t>data = stc['data']</a:t>
            </a: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</a:rPr>
              <a:t>vertices = stc['vertices']</a:t>
            </a: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</a:rPr>
              <a:t>time = 1e3 * np.linspace(stc['tmin'], stc['tmin'] + data.shape[1] * stc['tstep'], data.shape[1])</a:t>
            </a: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</a:rPr>
              <a:t>colormap = 'hot'</a:t>
            </a: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</a:rPr>
              <a:t>time_label = 'time=%0.2f ms'</a:t>
            </a: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</a:rPr>
              <a:t>brain.add_data(data, colormap=colormap, vertices=vertices, smoothing_steps=10,</a:t>
            </a: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</a:rPr>
              <a:t>               </a:t>
            </a:r>
            <a:r>
              <a:rPr lang="en-GB" sz="1000">
                <a:solidFill>
                  <a:srgbClr val="000000"/>
                </a:solidFill>
                <a:latin typeface="Arial"/>
              </a:rPr>
              <a:t>time=time, time_label=time_label, hemi='lh')</a:t>
            </a: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</a:rPr>
              <a:t>stc = read_stc('fsaverage_wbw-meg-rh.stc')</a:t>
            </a: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</a:rPr>
              <a:t>data = stc['data']</a:t>
            </a: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</a:rPr>
              <a:t>vertices = stc['vertices']</a:t>
            </a: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</a:rPr>
              <a:t>brain.add_data(data, colormap=colormap, vertices=vertices, smoothing_steps=10,</a:t>
            </a: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</a:rPr>
              <a:t>               </a:t>
            </a:r>
            <a:r>
              <a:rPr lang="en-GB" sz="1000">
                <a:solidFill>
                  <a:srgbClr val="000000"/>
                </a:solidFill>
                <a:latin typeface="Arial"/>
              </a:rPr>
              <a:t>time=time, time_label=time_label, hemi='rh')</a:t>
            </a: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ff"/>
                </a:solidFill>
                <a:latin typeface="Arial"/>
              </a:rPr>
              <a:t>#brain.set_data_time_index(2)</a:t>
            </a: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ff"/>
                </a:solidFill>
                <a:latin typeface="Arial"/>
              </a:rPr>
              <a:t>#brain.scale_data_colormap(fmin=13, fmid=18, fmax=22, transparent=True)</a:t>
            </a: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</a:rPr>
              <a:t>viewer = TimeViewer(brain)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502920" y="301320"/>
            <a:ext cx="9068040" cy="125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4100">
                <a:latin typeface="Arial"/>
              </a:rPr>
              <a:t>MNE pipeline</a:t>
            </a:r>
            <a:endParaRPr/>
          </a:p>
        </p:txBody>
      </p:sp>
      <p:sp>
        <p:nvSpPr>
          <p:cNvPr id="162" name="CustomShape 2"/>
          <p:cNvSpPr/>
          <p:nvPr/>
        </p:nvSpPr>
        <p:spPr>
          <a:xfrm>
            <a:off x="502920" y="2165400"/>
            <a:ext cx="9068040" cy="467352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pPr>
              <a:lnSpc>
                <a:spcPct val="100000"/>
              </a:lnSpc>
            </a:pPr>
            <a:r>
              <a:rPr lang="en-GB" sz="2200">
                <a:latin typeface="Arial"/>
              </a:rPr>
              <a:t>See activity by the millisecond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6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46840" y="2664000"/>
            <a:ext cx="4420800" cy="406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02920" y="301320"/>
            <a:ext cx="9068040" cy="125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4100">
                <a:latin typeface="Arial"/>
              </a:rPr>
              <a:t>mne_analyze</a:t>
            </a:r>
            <a:endParaRPr/>
          </a:p>
        </p:txBody>
      </p:sp>
      <p:sp>
        <p:nvSpPr>
          <p:cNvPr id="165" name="CustomShape 2"/>
          <p:cNvSpPr/>
          <p:nvPr/>
        </p:nvSpPr>
        <p:spPr>
          <a:xfrm>
            <a:off x="506520" y="1875960"/>
            <a:ext cx="9067680" cy="172116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pPr>
              <a:lnSpc>
                <a:spcPct val="100000"/>
              </a:lnSpc>
            </a:pPr>
            <a:r>
              <a:rPr lang="en-GB" sz="2600">
                <a:latin typeface="Arial"/>
              </a:rPr>
              <a:t>You can use mne_analyze command line tool. We used it for corregistration, now for visualizing sources</a:t>
            </a:r>
            <a:endParaRPr/>
          </a:p>
        </p:txBody>
      </p:sp>
      <p:pic>
        <p:nvPicPr>
          <p:cNvPr id="16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6640" y="3059640"/>
            <a:ext cx="10077480" cy="4546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502920" y="301320"/>
            <a:ext cx="9068040" cy="125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4100">
                <a:latin typeface="Arial"/>
              </a:rPr>
              <a:t>mne_analyze</a:t>
            </a:r>
            <a:endParaRPr/>
          </a:p>
        </p:txBody>
      </p:sp>
      <p:sp>
        <p:nvSpPr>
          <p:cNvPr id="168" name="CustomShape 2"/>
          <p:cNvSpPr/>
          <p:nvPr/>
        </p:nvSpPr>
        <p:spPr>
          <a:xfrm>
            <a:off x="506520" y="1800000"/>
            <a:ext cx="9067680" cy="438156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pPr>
              <a:lnSpc>
                <a:spcPct val="100000"/>
              </a:lnSpc>
            </a:pPr>
            <a:r>
              <a:rPr lang="en-GB" sz="3200">
                <a:latin typeface="Arial"/>
              </a:rPr>
              <a:t>SLORETA, inflated brain, all sorts</a:t>
            </a:r>
            <a:endParaRPr/>
          </a:p>
        </p:txBody>
      </p:sp>
      <p:pic>
        <p:nvPicPr>
          <p:cNvPr id="16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-9360" y="2284560"/>
            <a:ext cx="10077480" cy="4521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502920" y="301320"/>
            <a:ext cx="9068040" cy="125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4100">
                <a:latin typeface="Arial"/>
              </a:rPr>
              <a:t>Did I thank Denis?</a:t>
            </a:r>
            <a:endParaRPr/>
          </a:p>
        </p:txBody>
      </p:sp>
      <p:sp>
        <p:nvSpPr>
          <p:cNvPr id="171" name="CustomShape 2"/>
          <p:cNvSpPr/>
          <p:nvPr/>
        </p:nvSpPr>
        <p:spPr>
          <a:xfrm>
            <a:off x="502920" y="2165040"/>
            <a:ext cx="9068040" cy="438156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pPr>
              <a:lnSpc>
                <a:spcPct val="100000"/>
              </a:lnSpc>
            </a:pPr>
            <a:r>
              <a:rPr lang="en-GB" sz="3200">
                <a:latin typeface="Arial"/>
              </a:rPr>
              <a:t>Not enough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3200">
                <a:latin typeface="Arial"/>
              </a:rPr>
              <a:t>Thank you Denis.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2920" y="301320"/>
            <a:ext cx="9068040" cy="125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4100">
                <a:latin typeface="Arial"/>
              </a:rPr>
              <a:t>FreeSurfer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502920" y="2165040"/>
            <a:ext cx="9068040" cy="438156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pPr>
              <a:lnSpc>
                <a:spcPct val="100000"/>
              </a:lnSpc>
            </a:pPr>
            <a:r>
              <a:rPr lang="en-GB" sz="2600">
                <a:latin typeface="Arial"/>
              </a:rPr>
              <a:t>MNE requires cortex surface (individual MRI).</a:t>
            </a:r>
            <a:endParaRPr/>
          </a:p>
          <a:p>
            <a:pPr>
              <a:lnSpc>
                <a:spcPct val="100000"/>
              </a:lnSpc>
            </a:pPr>
            <a:r>
              <a:rPr lang="en-GB" sz="2600">
                <a:latin typeface="Arial"/>
              </a:rPr>
              <a:t>You do it with FreeSurfer, it may take 12h.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600">
                <a:latin typeface="Arial"/>
              </a:rPr>
              <a:t>Using current Ubuntu version (LTS) 14.04 and a freesurfer 5.1 I had to fix library issue but it should be fine with v 5.3.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2920" y="301320"/>
            <a:ext cx="9068040" cy="125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4100">
                <a:latin typeface="Arial"/>
              </a:rPr>
              <a:t>FreeSurfer</a:t>
            </a:r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502920" y="2165040"/>
            <a:ext cx="9068040" cy="438156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pPr>
              <a:lnSpc>
                <a:spcPct val="100000"/>
              </a:lnSpc>
            </a:pPr>
            <a:r>
              <a:rPr lang="en-GB" sz="2600">
                <a:latin typeface="Arial"/>
              </a:rPr>
              <a:t>After instalation of freesurfer run: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600">
                <a:latin typeface="Arial"/>
              </a:rPr>
              <a:t>To view results use tkmedit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600">
                <a:latin typeface="Arial"/>
              </a:rPr>
              <a:t>May require manual</a:t>
            </a:r>
            <a:endParaRPr/>
          </a:p>
          <a:p>
            <a:pPr>
              <a:lnSpc>
                <a:spcPct val="100000"/>
              </a:lnSpc>
            </a:pPr>
            <a:r>
              <a:rPr lang="en-GB" sz="2600">
                <a:latin typeface="Arial"/>
              </a:rPr>
              <a:t>labour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4" name="CustomShape 3"/>
          <p:cNvSpPr/>
          <p:nvPr/>
        </p:nvSpPr>
        <p:spPr>
          <a:xfrm>
            <a:off x="503280" y="2678400"/>
            <a:ext cx="5399280" cy="344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recon-all -all -s Maor -i 20110815151552288.dicom</a:t>
            </a:r>
            <a:endParaRPr/>
          </a:p>
        </p:txBody>
      </p:sp>
      <p:pic>
        <p:nvPicPr>
          <p:cNvPr id="12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311880" y="2927520"/>
            <a:ext cx="3551400" cy="3551040"/>
          </a:xfrm>
          <a:prstGeom prst="rect">
            <a:avLst/>
          </a:prstGeom>
          <a:ln>
            <a:noFill/>
          </a:ln>
        </p:spPr>
      </p:pic>
      <p:sp>
        <p:nvSpPr>
          <p:cNvPr id="126" name="CustomShape 4"/>
          <p:cNvSpPr/>
          <p:nvPr/>
        </p:nvSpPr>
        <p:spPr>
          <a:xfrm>
            <a:off x="503280" y="3398400"/>
            <a:ext cx="5399280" cy="344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tkmedit Maor brainmask.mgz -aux T1.mgz -surfs -aseg</a:t>
            </a:r>
            <a:endParaRPr/>
          </a:p>
        </p:txBody>
      </p:sp>
      <p:pic>
        <p:nvPicPr>
          <p:cNvPr id="12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527280" y="5111640"/>
            <a:ext cx="2518200" cy="1695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02920" y="301320"/>
            <a:ext cx="9068040" cy="125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GB" sz="4100">
                <a:latin typeface="Arial"/>
              </a:rPr>
              <a:t>MNE commands make BEM model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GB" sz="2000">
                <a:latin typeface="Arial"/>
              </a:rPr>
              <a:t>and stuff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503280" y="3419640"/>
            <a:ext cx="5399280" cy="898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export SUBJECT=Maor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mne_watershed_bem --atlas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mne_setup_mri --overwrite</a:t>
            </a:r>
            <a:endParaRPr/>
          </a:p>
        </p:txBody>
      </p:sp>
      <p:sp>
        <p:nvSpPr>
          <p:cNvPr id="130" name="CustomShape 3"/>
          <p:cNvSpPr/>
          <p:nvPr/>
        </p:nvSpPr>
        <p:spPr>
          <a:xfrm>
            <a:off x="503280" y="2165400"/>
            <a:ext cx="9068040" cy="438156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pPr>
              <a:lnSpc>
                <a:spcPct val="100000"/>
              </a:lnSpc>
            </a:pPr>
            <a:r>
              <a:rPr lang="en-GB" sz="2600">
                <a:latin typeface="Arial"/>
              </a:rPr>
              <a:t>You need to install MNE, including MNE python for following procedures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600">
                <a:latin typeface="Arial"/>
              </a:rPr>
              <a:t>There is a naming issue, so after watershed make a link so you have a *.surf file</a:t>
            </a:r>
            <a:endParaRPr/>
          </a:p>
        </p:txBody>
      </p:sp>
      <p:sp>
        <p:nvSpPr>
          <p:cNvPr id="131" name="CustomShape 4"/>
          <p:cNvSpPr/>
          <p:nvPr/>
        </p:nvSpPr>
        <p:spPr>
          <a:xfrm>
            <a:off x="432000" y="5544000"/>
            <a:ext cx="92937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GB" sz="1200">
                <a:latin typeface="Arial"/>
              </a:rPr>
              <a:t>ln -s /usr/local/freesurfer/subjects/Maor/bem/watershed/Maor_inner_skull_surface /usr/local/freesurfer/subjects/Maor/bem/Maor-inner_skull.surf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02920" y="301320"/>
            <a:ext cx="9068040" cy="125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GB" sz="4100">
                <a:latin typeface="Arial"/>
              </a:rPr>
              <a:t>Make MNE read 4D data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GB" sz="3200">
                <a:latin typeface="Arial"/>
              </a:rPr>
              <a:t>export to .fif</a:t>
            </a:r>
            <a:endParaRPr/>
          </a:p>
        </p:txBody>
      </p:sp>
      <p:sp>
        <p:nvSpPr>
          <p:cNvPr id="133" name="CustomShape 2"/>
          <p:cNvSpPr/>
          <p:nvPr/>
        </p:nvSpPr>
        <p:spPr>
          <a:xfrm>
            <a:off x="502920" y="2165040"/>
            <a:ext cx="9068040" cy="528156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pPr>
              <a:lnSpc>
                <a:spcPct val="100000"/>
              </a:lnSpc>
            </a:pPr>
            <a:r>
              <a:rPr lang="en-GB" sz="3200">
                <a:latin typeface="Arial"/>
              </a:rPr>
              <a:t>You need bti2fiff.py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latin typeface="Arial"/>
              </a:rPr>
              <a:t>I have it there: ~/mne-python/mne/commands/mne_bti2fiff.py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000">
                <a:latin typeface="Arial"/>
              </a:rPr>
              <a:t>This converts the 4D-neuroimaging data to a *.fif (neuromag) data file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latin typeface="Arial"/>
              </a:rPr>
              <a:t>in a terminal run: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3200">
                <a:latin typeface="Arial"/>
              </a:rPr>
              <a:t>Thank you Denis Engemann for this function</a:t>
            </a:r>
            <a:endParaRPr/>
          </a:p>
          <a:p>
            <a:pPr>
              <a:lnSpc>
                <a:spcPct val="100000"/>
              </a:lnSpc>
            </a:pPr>
            <a:r>
              <a:rPr lang="en-GB" sz="3200">
                <a:latin typeface="Arial"/>
              </a:rPr>
              <a:t>You can look at the bash script </a:t>
            </a:r>
            <a:r>
              <a:rPr lang="en-GB" sz="3200">
                <a:solidFill>
                  <a:srgbClr val="000000"/>
                </a:solidFill>
                <a:latin typeface="Arial"/>
              </a:rPr>
              <a:t>4Dtofiff </a:t>
            </a:r>
            <a:r>
              <a:rPr lang="en-GB" sz="3200">
                <a:solidFill>
                  <a:srgbClr val="ffffff"/>
                </a:solidFill>
                <a:latin typeface="Arial"/>
              </a:rPr>
              <a:t>for easy convert the data</a:t>
            </a:r>
            <a:endParaRPr/>
          </a:p>
        </p:txBody>
      </p:sp>
      <p:sp>
        <p:nvSpPr>
          <p:cNvPr id="134" name="CustomShape 3"/>
          <p:cNvSpPr/>
          <p:nvPr/>
        </p:nvSpPr>
        <p:spPr>
          <a:xfrm>
            <a:off x="575280" y="4298040"/>
            <a:ext cx="5399280" cy="344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mne_bti2fiff.py -p c,rfhp0.1Hz -o maor_raw.fif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02920" y="301320"/>
            <a:ext cx="9068040" cy="125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GB" sz="4100">
                <a:latin typeface="Arial"/>
              </a:rPr>
              <a:t>Running python scripts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36" name="CustomShape 2"/>
          <p:cNvSpPr/>
          <p:nvPr/>
        </p:nvSpPr>
        <p:spPr>
          <a:xfrm>
            <a:off x="503280" y="3419640"/>
            <a:ext cx="5399280" cy="898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sudo apt-get pyhton3-numpy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sudo apt-get pyhton3-matplotlib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sudo apt-get pyhton3-scipy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7" name="CustomShape 3"/>
          <p:cNvSpPr/>
          <p:nvPr/>
        </p:nvSpPr>
        <p:spPr>
          <a:xfrm>
            <a:off x="503280" y="2165400"/>
            <a:ext cx="9068040" cy="438156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r>
              <a:rPr lang="en-GB" sz="2600">
                <a:latin typeface="Arial"/>
              </a:rPr>
              <a:t>I had issues running py scripts</a:t>
            </a:r>
            <a:endParaRPr/>
          </a:p>
          <a:p>
            <a:pPr>
              <a:lnSpc>
                <a:spcPct val="100000"/>
              </a:lnSpc>
            </a:pPr>
            <a:r>
              <a:rPr lang="en-GB" sz="2600">
                <a:latin typeface="Arial"/>
              </a:rPr>
              <a:t>my current work setup is using python3 on ubuntu.</a:t>
            </a:r>
            <a:endParaRPr/>
          </a:p>
          <a:p>
            <a:pPr>
              <a:lnSpc>
                <a:spcPct val="100000"/>
              </a:lnSpc>
            </a:pPr>
            <a:r>
              <a:rPr lang="en-GB" sz="2600">
                <a:latin typeface="Arial"/>
              </a:rPr>
              <a:t>I had to install on python3 the following: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600">
                <a:latin typeface="Arial"/>
              </a:rPr>
              <a:t>To run a script:</a:t>
            </a:r>
            <a:endParaRPr/>
          </a:p>
        </p:txBody>
      </p:sp>
      <p:sp>
        <p:nvSpPr>
          <p:cNvPr id="138" name="CustomShape 4"/>
          <p:cNvSpPr/>
          <p:nvPr/>
        </p:nvSpPr>
        <p:spPr>
          <a:xfrm>
            <a:off x="504000" y="5004720"/>
            <a:ext cx="5399280" cy="898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python3 ~/MNE4D/pyScripts/average2048.py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502920" y="301320"/>
            <a:ext cx="9068040" cy="125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4100">
                <a:latin typeface="Arial"/>
              </a:rPr>
              <a:t>Coregistration of MRI to headshape</a:t>
            </a:r>
            <a:endParaRPr/>
          </a:p>
        </p:txBody>
      </p:sp>
      <p:sp>
        <p:nvSpPr>
          <p:cNvPr id="140" name="CustomShape 2"/>
          <p:cNvSpPr/>
          <p:nvPr/>
        </p:nvSpPr>
        <p:spPr>
          <a:xfrm>
            <a:off x="502920" y="2165040"/>
            <a:ext cx="9068040" cy="438156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r>
              <a:rPr lang="en-GB" sz="3200">
                <a:latin typeface="Arial"/>
              </a:rPr>
              <a:t>in a terminal: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000">
                <a:latin typeface="Arial"/>
              </a:rPr>
              <a:t>Load the digitization points from the *raw.fif file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latin typeface="Arial"/>
              </a:rPr>
              <a:t>Load the surface (I use pial, doesn't mater which one)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000">
                <a:latin typeface="Arial"/>
              </a:rPr>
              <a:t>In View tab you open viewer and MRI viewer.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latin typeface="Arial"/>
              </a:rPr>
              <a:t>For both you should look for options – 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latin typeface="Arial"/>
              </a:rPr>
              <a:t>show digitizer data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latin typeface="Arial"/>
              </a:rPr>
              <a:t>Choose    Adjust – Coordinate Alignment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000">
                <a:latin typeface="Arial"/>
              </a:rPr>
              <a:t>You have to mark fiducials on the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latin typeface="Arial"/>
              </a:rPr>
              <a:t>scalp (white), then nudge or use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latin typeface="Arial"/>
              </a:rPr>
              <a:t>automatic alignment. Here the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latin typeface="Arial"/>
              </a:rPr>
              <a:t>nose is off by a few degrees. When done 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latin typeface="Arial"/>
              </a:rPr>
              <a:t>save transformation matrix using the button 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latin typeface="Arial"/>
              </a:rPr>
              <a:t>Save default (Maor_raw-trans.fif)</a:t>
            </a:r>
            <a:endParaRPr/>
          </a:p>
        </p:txBody>
      </p:sp>
      <p:sp>
        <p:nvSpPr>
          <p:cNvPr id="141" name="CustomShape 3"/>
          <p:cNvSpPr/>
          <p:nvPr/>
        </p:nvSpPr>
        <p:spPr>
          <a:xfrm>
            <a:off x="503640" y="2700000"/>
            <a:ext cx="5398920" cy="50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Export SUBJECT=Maor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mne_analyze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4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896000" y="4325760"/>
            <a:ext cx="4998960" cy="2511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502920" y="301320"/>
            <a:ext cx="9068040" cy="125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4100">
                <a:latin typeface="Arial"/>
              </a:rPr>
              <a:t>MNE pipeline</a:t>
            </a:r>
            <a:endParaRPr/>
          </a:p>
        </p:txBody>
      </p:sp>
      <p:sp>
        <p:nvSpPr>
          <p:cNvPr id="144" name="CustomShape 2"/>
          <p:cNvSpPr/>
          <p:nvPr/>
        </p:nvSpPr>
        <p:spPr>
          <a:xfrm>
            <a:off x="502920" y="2165040"/>
            <a:ext cx="9068040" cy="438156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r>
              <a:rPr lang="en-GB" sz="2000">
                <a:latin typeface="Arial"/>
              </a:rPr>
              <a:t>Use MNE website for many examples</a:t>
            </a:r>
            <a:endParaRPr/>
          </a:p>
          <a:p>
            <a:r>
              <a:rPr lang="en-GB" sz="2000">
                <a:latin typeface="Arial"/>
              </a:rPr>
              <a:t>Here is an example missing a line for filtering</a:t>
            </a:r>
            <a:endParaRPr/>
          </a:p>
          <a:p>
            <a:r>
              <a:rPr lang="en-GB" sz="2000">
                <a:latin typeface="Arial"/>
              </a:rPr>
              <a:t>See more examples at MNE4D/pyScripts</a:t>
            </a:r>
            <a:endParaRPr/>
          </a:p>
          <a:p>
            <a:endParaRPr/>
          </a:p>
          <a:p>
            <a:r>
              <a:rPr lang="en-GB" sz="1000">
                <a:latin typeface="Arial"/>
              </a:rPr>
              <a:t>import os</a:t>
            </a:r>
            <a:endParaRPr/>
          </a:p>
          <a:p>
            <a:r>
              <a:rPr lang="en-GB" sz="1000">
                <a:latin typeface="Arial"/>
              </a:rPr>
              <a:t>_, folder = os.path.split(os.getcwd())</a:t>
            </a:r>
            <a:endParaRPr/>
          </a:p>
          <a:p>
            <a:endParaRPr/>
          </a:p>
          <a:p>
            <a:r>
              <a:rPr lang="en-GB" sz="1000">
                <a:latin typeface="Arial"/>
              </a:rPr>
              <a:t>import mne</a:t>
            </a:r>
            <a:endParaRPr/>
          </a:p>
          <a:p>
            <a:r>
              <a:rPr lang="en-GB" sz="1000">
                <a:latin typeface="Arial"/>
              </a:rPr>
              <a:t>raw=mne.io.Raw('MNE/'+folder+'_raw.fif');</a:t>
            </a:r>
            <a:endParaRPr/>
          </a:p>
          <a:p>
            <a:r>
              <a:rPr lang="en-GB" sz="1000">
                <a:latin typeface="Arial"/>
              </a:rPr>
              <a:t>events = mne.find_events(raw, stim_channel='STI 014')</a:t>
            </a:r>
            <a:endParaRPr/>
          </a:p>
          <a:p>
            <a:r>
              <a:rPr lang="en-GB" sz="1000">
                <a:latin typeface="Arial"/>
              </a:rPr>
              <a:t>event_id = 2048  # the event number in events</a:t>
            </a:r>
            <a:endParaRPr/>
          </a:p>
          <a:p>
            <a:r>
              <a:rPr lang="en-GB" sz="1000">
                <a:latin typeface="Arial"/>
              </a:rPr>
              <a:t>tmin = -0.5  # start of each epoch (200ms before the trigger)</a:t>
            </a:r>
            <a:endParaRPr/>
          </a:p>
          <a:p>
            <a:r>
              <a:rPr lang="en-GB" sz="1000">
                <a:latin typeface="Arial"/>
              </a:rPr>
              <a:t>tmax = 0.8  # end of each epoch (500ms after the trigget)</a:t>
            </a:r>
            <a:endParaRPr/>
          </a:p>
          <a:p>
            <a:r>
              <a:rPr lang="en-GB" sz="1000">
                <a:latin typeface="Arial"/>
              </a:rPr>
              <a:t>picks = mne.pick_types(raw.info, meg=True, eeg=False, eog=False)</a:t>
            </a:r>
            <a:endParaRPr/>
          </a:p>
          <a:p>
            <a:r>
              <a:rPr lang="en-GB" sz="1000">
                <a:latin typeface="Arial"/>
              </a:rPr>
              <a:t>baseline = (None, 0)</a:t>
            </a:r>
            <a:endParaRPr/>
          </a:p>
          <a:p>
            <a:r>
              <a:rPr lang="en-GB" sz="1000">
                <a:latin typeface="Arial"/>
              </a:rPr>
              <a:t>#reject = dict(mag=4e-12)</a:t>
            </a:r>
            <a:endParaRPr/>
          </a:p>
          <a:p>
            <a:r>
              <a:rPr lang="en-GB" sz="1000">
                <a:latin typeface="Arial"/>
              </a:rPr>
              <a:t>epochs = mne.Epochs(raw, events, event_id, tmin, tmax, proj=True,picks=picks, baseline=baseline, preload=True)</a:t>
            </a:r>
            <a:endParaRPr/>
          </a:p>
          <a:p>
            <a:r>
              <a:rPr lang="en-GB" sz="1000">
                <a:latin typeface="Arial"/>
              </a:rPr>
              <a:t>epochs_data = epochs.get_data()</a:t>
            </a:r>
            <a:endParaRPr/>
          </a:p>
          <a:p>
            <a:r>
              <a:rPr lang="en-GB" sz="1000">
                <a:latin typeface="Arial"/>
              </a:rPr>
              <a:t>evoked = epochs.average()</a:t>
            </a:r>
            <a:endParaRPr/>
          </a:p>
          <a:p>
            <a:r>
              <a:rPr lang="en-GB" sz="1000">
                <a:latin typeface="Arial"/>
              </a:rPr>
              <a:t># plot</a:t>
            </a:r>
            <a:endParaRPr/>
          </a:p>
          <a:p>
            <a:r>
              <a:rPr lang="en-GB" sz="1000">
                <a:latin typeface="Arial"/>
              </a:rPr>
              <a:t>from mne.viz import plot_evoked</a:t>
            </a:r>
            <a:endParaRPr/>
          </a:p>
          <a:p>
            <a:r>
              <a:rPr lang="en-GB" sz="1000">
                <a:latin typeface="Arial"/>
              </a:rPr>
              <a:t>plot_evoked(evoked)</a:t>
            </a:r>
            <a:endParaRPr/>
          </a:p>
          <a:p>
            <a:r>
              <a:rPr lang="en-GB" sz="1000">
                <a:latin typeface="Arial"/>
              </a:rPr>
              <a:t># save</a:t>
            </a:r>
            <a:endParaRPr/>
          </a:p>
          <a:p>
            <a:r>
              <a:rPr lang="en-GB" sz="1000">
                <a:latin typeface="Arial"/>
              </a:rPr>
              <a:t>evoked.save('MNE/'+folder+'_wbw-ave.fif')</a:t>
            </a:r>
            <a:endParaRPr/>
          </a:p>
          <a:p>
            <a:endParaRPr/>
          </a:p>
        </p:txBody>
      </p:sp>
      <p:pic>
        <p:nvPicPr>
          <p:cNvPr id="14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336000" y="1728000"/>
            <a:ext cx="3556440" cy="280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502920" y="301320"/>
            <a:ext cx="9068040" cy="125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4100">
                <a:latin typeface="Arial"/>
              </a:rPr>
              <a:t>MNE pipeline</a:t>
            </a:r>
            <a:endParaRPr/>
          </a:p>
        </p:txBody>
      </p:sp>
      <p:sp>
        <p:nvSpPr>
          <p:cNvPr id="147" name="CustomShape 2"/>
          <p:cNvSpPr/>
          <p:nvPr/>
        </p:nvSpPr>
        <p:spPr>
          <a:xfrm>
            <a:off x="502920" y="2165040"/>
            <a:ext cx="9068040" cy="438156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r>
              <a:rPr lang="en-GB" sz="2000">
                <a:latin typeface="Arial"/>
              </a:rPr>
              <a:t>Note that the events are read from the trigger channel STI 014</a:t>
            </a:r>
            <a:endParaRPr/>
          </a:p>
          <a:p>
            <a:r>
              <a:rPr lang="en-GB" sz="2000">
                <a:latin typeface="Arial"/>
              </a:rPr>
              <a:t>You can make an event file and use mne.read_events to read it</a:t>
            </a:r>
            <a:endParaRPr/>
          </a:p>
          <a:p>
            <a:r>
              <a:rPr lang="en-GB" sz="2000">
                <a:latin typeface="Arial"/>
              </a:rPr>
              <a:t>First column is the sample of each event, second column is from which trigger value the event goes up (zero) and the 3</a:t>
            </a:r>
            <a:r>
              <a:rPr lang="en-GB" sz="2000" baseline="101000">
                <a:latin typeface="Arial"/>
              </a:rPr>
              <a:t>rd</a:t>
            </a:r>
            <a:r>
              <a:rPr lang="en-GB" sz="2000">
                <a:latin typeface="Arial"/>
              </a:rPr>
              <a:t> column is to which trigger value it rises (say 100 for one condition and 102 for another)</a:t>
            </a:r>
            <a:endParaRPr/>
          </a:p>
          <a:p>
            <a:r>
              <a:rPr lang="en-GB" sz="2000">
                <a:latin typeface="Arial"/>
              </a:rPr>
              <a:t>In matlab you can do something like:</a:t>
            </a:r>
            <a:endParaRPr/>
          </a:p>
          <a:p>
            <a:r>
              <a:rPr lang="en-GB" sz="2000">
                <a:latin typeface="Arial"/>
              </a:rPr>
              <a:t>evt=[2512 0 100; 3721 0 102; 5010 0 100];</a:t>
            </a:r>
            <a:endParaRPr/>
          </a:p>
          <a:p>
            <a:r>
              <a:rPr lang="en-GB" sz="2000">
                <a:latin typeface="Arial"/>
              </a:rPr>
              <a:t>mne_write_events('sub1-eve.fif',evt);</a:t>
            </a:r>
            <a:endParaRPr/>
          </a:p>
          <a:p>
            <a:r>
              <a:rPr lang="en-GB" sz="2000">
                <a:latin typeface="Arial"/>
              </a:rPr>
              <a:t>The function is in fieldtrip toolbox.</a:t>
            </a:r>
            <a:endParaRPr/>
          </a:p>
          <a:p>
            <a:endParaRPr/>
          </a:p>
          <a:p>
            <a:r>
              <a:rPr lang="en-GB" sz="2000">
                <a:latin typeface="Arial"/>
              </a:rPr>
              <a:t>Alternatively you can save the three columns as a text file called sub1-eve.txt</a:t>
            </a:r>
            <a:endParaRPr/>
          </a:p>
          <a:p>
            <a:endParaRPr/>
          </a:p>
          <a:p>
            <a:r>
              <a:rPr lang="en-GB" sz="2000">
                <a:latin typeface="Arial"/>
              </a:rPr>
              <a:t>Note that sample number 1 in matlab is sample number 0 in python!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