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80" r:id="rId7"/>
    <p:sldId id="281" r:id="rId8"/>
    <p:sldId id="282" r:id="rId9"/>
    <p:sldId id="283" r:id="rId10"/>
    <p:sldId id="284"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0080625" cy="5670550"/>
  <p:notesSz cx="7772400" cy="100584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8" d="100"/>
          <a:sy n="148" d="100"/>
        </p:scale>
        <p:origin x="-102" y="-204"/>
      </p:cViewPr>
      <p:guideLst>
        <p:guide orient="horz" pos="178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lstStyle/>
          <a:p>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lstStyle/>
          <a:p>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lstStyle/>
          <a:p>
            <a:endParaRPr/>
          </a:p>
        </p:txBody>
      </p:sp>
      <p:sp>
        <p:nvSpPr>
          <p:cNvPr id="30" name="PlaceHolder 4"/>
          <p:cNvSpPr>
            <a:spLocks noGrp="1"/>
          </p:cNvSpPr>
          <p:nvPr>
            <p:ph type="body"/>
          </p:nvPr>
        </p:nvSpPr>
        <p:spPr>
          <a:xfrm>
            <a:off x="5152680" y="3044520"/>
            <a:ext cx="4426920" cy="1568520"/>
          </a:xfrm>
          <a:prstGeom prst="rect">
            <a:avLst/>
          </a:prstGeom>
        </p:spPr>
        <p:txBody>
          <a:bodyPr lIns="0" tIns="0" rIns="0" bIns="0"/>
          <a:lstStyle/>
          <a:p>
            <a:endParaRPr/>
          </a:p>
        </p:txBody>
      </p:sp>
      <p:sp>
        <p:nvSpPr>
          <p:cNvPr id="31" name="PlaceHolder 5"/>
          <p:cNvSpPr>
            <a:spLocks noGrp="1"/>
          </p:cNvSpPr>
          <p:nvPr>
            <p:ph type="body"/>
          </p:nvPr>
        </p:nvSpPr>
        <p:spPr>
          <a:xfrm>
            <a:off x="504000" y="3044520"/>
            <a:ext cx="4426920" cy="15685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504000" y="1326600"/>
            <a:ext cx="9072000" cy="3288600"/>
          </a:xfrm>
          <a:prstGeom prst="rect">
            <a:avLst/>
          </a:prstGeom>
        </p:spPr>
        <p:txBody>
          <a:bodyPr lIns="0" tIns="0" rIns="0" bIns="0"/>
          <a:lstStyle/>
          <a:p>
            <a:endParaRPr/>
          </a:p>
        </p:txBody>
      </p:sp>
      <p:sp>
        <p:nvSpPr>
          <p:cNvPr id="34" name="PlaceHolder 3"/>
          <p:cNvSpPr>
            <a:spLocks noGrp="1"/>
          </p:cNvSpPr>
          <p:nvPr>
            <p:ph type="body"/>
          </p:nvPr>
        </p:nvSpPr>
        <p:spPr>
          <a:xfrm>
            <a:off x="504000" y="1326600"/>
            <a:ext cx="9072000" cy="3288600"/>
          </a:xfrm>
          <a:prstGeom prst="rect">
            <a:avLst/>
          </a:prstGeom>
        </p:spPr>
        <p:txBody>
          <a:bodyPr lIns="0" tIns="0" rIns="0" bIns="0"/>
          <a:lstStyle/>
          <a:p>
            <a:endParaRPr/>
          </a:p>
        </p:txBody>
      </p:sp>
      <p:pic>
        <p:nvPicPr>
          <p:cNvPr id="35" name="Picture 34"/>
          <p:cNvPicPr/>
          <p:nvPr/>
        </p:nvPicPr>
        <p:blipFill>
          <a:blip r:embed="rId2"/>
          <a:stretch>
            <a:fillRect/>
          </a:stretch>
        </p:blipFill>
        <p:spPr>
          <a:xfrm>
            <a:off x="2979000" y="1326240"/>
            <a:ext cx="4121640" cy="3288600"/>
          </a:xfrm>
          <a:prstGeom prst="rect">
            <a:avLst/>
          </a:prstGeom>
          <a:ln>
            <a:noFill/>
          </a:ln>
        </p:spPr>
      </p:pic>
      <p:pic>
        <p:nvPicPr>
          <p:cNvPr id="36" name="Picture 35"/>
          <p:cNvPicPr/>
          <p:nvPr/>
        </p:nvPicPr>
        <p:blipFill>
          <a:blip r:embed="rId2"/>
          <a:stretch>
            <a:fillRect/>
          </a:stretch>
        </p:blipFill>
        <p:spPr>
          <a:xfrm>
            <a:off x="2979000" y="1326240"/>
            <a:ext cx="4121640" cy="32886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41" name="PlaceHolder 2"/>
          <p:cNvSpPr>
            <a:spLocks noGrp="1"/>
          </p:cNvSpPr>
          <p:nvPr>
            <p:ph type="subTitle"/>
          </p:nvPr>
        </p:nvSpPr>
        <p:spPr>
          <a:xfrm>
            <a:off x="504000" y="1326600"/>
            <a:ext cx="9072000" cy="32889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lstStyle/>
          <a:p>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04000" y="1326600"/>
            <a:ext cx="4426920" cy="1568520"/>
          </a:xfrm>
          <a:prstGeom prst="rect">
            <a:avLst/>
          </a:prstGeom>
        </p:spPr>
        <p:txBody>
          <a:bodyPr lIns="0" tIns="0" rIns="0" bIns="0"/>
          <a:lstStyle/>
          <a:p>
            <a:endParaRPr/>
          </a:p>
        </p:txBody>
      </p:sp>
      <p:sp>
        <p:nvSpPr>
          <p:cNvPr id="51" name="PlaceHolder 3"/>
          <p:cNvSpPr>
            <a:spLocks noGrp="1"/>
          </p:cNvSpPr>
          <p:nvPr>
            <p:ph type="body"/>
          </p:nvPr>
        </p:nvSpPr>
        <p:spPr>
          <a:xfrm>
            <a:off x="504000" y="3044520"/>
            <a:ext cx="4426920" cy="1568520"/>
          </a:xfrm>
          <a:prstGeom prst="rect">
            <a:avLst/>
          </a:prstGeom>
        </p:spPr>
        <p:txBody>
          <a:bodyPr lIns="0" tIns="0" rIns="0" bIns="0"/>
          <a:lstStyle/>
          <a:p>
            <a:endParaRPr/>
          </a:p>
        </p:txBody>
      </p:sp>
      <p:sp>
        <p:nvSpPr>
          <p:cNvPr id="52" name="PlaceHolder 4"/>
          <p:cNvSpPr>
            <a:spLocks noGrp="1"/>
          </p:cNvSpPr>
          <p:nvPr>
            <p:ph type="body"/>
          </p:nvPr>
        </p:nvSpPr>
        <p:spPr>
          <a:xfrm>
            <a:off x="5152680" y="1326600"/>
            <a:ext cx="4426920" cy="32886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504000" y="1326600"/>
            <a:ext cx="9072000" cy="32889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04000" y="1326600"/>
            <a:ext cx="4426920" cy="3288600"/>
          </a:xfrm>
          <a:prstGeom prst="rect">
            <a:avLst/>
          </a:prstGeom>
        </p:spPr>
        <p:txBody>
          <a:bodyPr lIns="0" tIns="0" rIns="0" bIns="0"/>
          <a:lstStyle/>
          <a:p>
            <a:endParaRPr/>
          </a:p>
        </p:txBody>
      </p:sp>
      <p:sp>
        <p:nvSpPr>
          <p:cNvPr id="55" name="PlaceHolder 3"/>
          <p:cNvSpPr>
            <a:spLocks noGrp="1"/>
          </p:cNvSpPr>
          <p:nvPr>
            <p:ph type="body"/>
          </p:nvPr>
        </p:nvSpPr>
        <p:spPr>
          <a:xfrm>
            <a:off x="5152680" y="1326600"/>
            <a:ext cx="4426920" cy="1568520"/>
          </a:xfrm>
          <a:prstGeom prst="rect">
            <a:avLst/>
          </a:prstGeom>
        </p:spPr>
        <p:txBody>
          <a:bodyPr lIns="0" tIns="0" rIns="0" bIns="0"/>
          <a:lstStyle/>
          <a:p>
            <a:endParaRPr/>
          </a:p>
        </p:txBody>
      </p:sp>
      <p:sp>
        <p:nvSpPr>
          <p:cNvPr id="56" name="PlaceHolder 4"/>
          <p:cNvSpPr>
            <a:spLocks noGrp="1"/>
          </p:cNvSpPr>
          <p:nvPr>
            <p:ph type="body"/>
          </p:nvPr>
        </p:nvSpPr>
        <p:spPr>
          <a:xfrm>
            <a:off x="5152680" y="3044520"/>
            <a:ext cx="4426920" cy="15685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lstStyle/>
          <a:p>
            <a:endParaRPr/>
          </a:p>
        </p:txBody>
      </p:sp>
      <p:sp>
        <p:nvSpPr>
          <p:cNvPr id="59" name="PlaceHolder 3"/>
          <p:cNvSpPr>
            <a:spLocks noGrp="1"/>
          </p:cNvSpPr>
          <p:nvPr>
            <p:ph type="body"/>
          </p:nvPr>
        </p:nvSpPr>
        <p:spPr>
          <a:xfrm>
            <a:off x="5152680" y="1326600"/>
            <a:ext cx="4426920" cy="1568520"/>
          </a:xfrm>
          <a:prstGeom prst="rect">
            <a:avLst/>
          </a:prstGeom>
        </p:spPr>
        <p:txBody>
          <a:bodyPr lIns="0" tIns="0" rIns="0" bIns="0"/>
          <a:lstStyle/>
          <a:p>
            <a:endParaRPr/>
          </a:p>
        </p:txBody>
      </p:sp>
      <p:sp>
        <p:nvSpPr>
          <p:cNvPr id="60" name="PlaceHolder 4"/>
          <p:cNvSpPr>
            <a:spLocks noGrp="1"/>
          </p:cNvSpPr>
          <p:nvPr>
            <p:ph type="body"/>
          </p:nvPr>
        </p:nvSpPr>
        <p:spPr>
          <a:xfrm>
            <a:off x="504000" y="3044520"/>
            <a:ext cx="9072000" cy="15685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04000" y="1326600"/>
            <a:ext cx="9072000" cy="1568520"/>
          </a:xfrm>
          <a:prstGeom prst="rect">
            <a:avLst/>
          </a:prstGeom>
        </p:spPr>
        <p:txBody>
          <a:bodyPr lIns="0" tIns="0" rIns="0" bIns="0"/>
          <a:lstStyle/>
          <a:p>
            <a:endParaRPr/>
          </a:p>
        </p:txBody>
      </p:sp>
      <p:sp>
        <p:nvSpPr>
          <p:cNvPr id="63" name="PlaceHolder 3"/>
          <p:cNvSpPr>
            <a:spLocks noGrp="1"/>
          </p:cNvSpPr>
          <p:nvPr>
            <p:ph type="body"/>
          </p:nvPr>
        </p:nvSpPr>
        <p:spPr>
          <a:xfrm>
            <a:off x="504000" y="3044520"/>
            <a:ext cx="9072000" cy="15685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lstStyle/>
          <a:p>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lstStyle/>
          <a:p>
            <a:endParaRPr/>
          </a:p>
        </p:txBody>
      </p:sp>
      <p:sp>
        <p:nvSpPr>
          <p:cNvPr id="67" name="PlaceHolder 4"/>
          <p:cNvSpPr>
            <a:spLocks noGrp="1"/>
          </p:cNvSpPr>
          <p:nvPr>
            <p:ph type="body"/>
          </p:nvPr>
        </p:nvSpPr>
        <p:spPr>
          <a:xfrm>
            <a:off x="5152680" y="3044520"/>
            <a:ext cx="4426920" cy="1568520"/>
          </a:xfrm>
          <a:prstGeom prst="rect">
            <a:avLst/>
          </a:prstGeom>
        </p:spPr>
        <p:txBody>
          <a:bodyPr lIns="0" tIns="0" rIns="0" bIns="0"/>
          <a:lstStyle/>
          <a:p>
            <a:endParaRPr/>
          </a:p>
        </p:txBody>
      </p:sp>
      <p:sp>
        <p:nvSpPr>
          <p:cNvPr id="68" name="PlaceHolder 5"/>
          <p:cNvSpPr>
            <a:spLocks noGrp="1"/>
          </p:cNvSpPr>
          <p:nvPr>
            <p:ph type="body"/>
          </p:nvPr>
        </p:nvSpPr>
        <p:spPr>
          <a:xfrm>
            <a:off x="504000" y="3044520"/>
            <a:ext cx="4426920" cy="15685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04000" y="1326600"/>
            <a:ext cx="9072000" cy="3288600"/>
          </a:xfrm>
          <a:prstGeom prst="rect">
            <a:avLst/>
          </a:prstGeom>
        </p:spPr>
        <p:txBody>
          <a:bodyPr lIns="0" tIns="0" rIns="0" bIns="0"/>
          <a:lstStyle/>
          <a:p>
            <a:endParaRPr/>
          </a:p>
        </p:txBody>
      </p:sp>
      <p:sp>
        <p:nvSpPr>
          <p:cNvPr id="71" name="PlaceHolder 3"/>
          <p:cNvSpPr>
            <a:spLocks noGrp="1"/>
          </p:cNvSpPr>
          <p:nvPr>
            <p:ph type="body"/>
          </p:nvPr>
        </p:nvSpPr>
        <p:spPr>
          <a:xfrm>
            <a:off x="504000" y="1326600"/>
            <a:ext cx="9072000" cy="3288600"/>
          </a:xfrm>
          <a:prstGeom prst="rect">
            <a:avLst/>
          </a:prstGeom>
        </p:spPr>
        <p:txBody>
          <a:bodyPr lIns="0" tIns="0" rIns="0" bIns="0"/>
          <a:lstStyle/>
          <a:p>
            <a:endParaRPr/>
          </a:p>
        </p:txBody>
      </p:sp>
      <p:pic>
        <p:nvPicPr>
          <p:cNvPr id="72" name="Picture 71"/>
          <p:cNvPicPr/>
          <p:nvPr/>
        </p:nvPicPr>
        <p:blipFill>
          <a:blip r:embed="rId2"/>
          <a:stretch>
            <a:fillRect/>
          </a:stretch>
        </p:blipFill>
        <p:spPr>
          <a:xfrm>
            <a:off x="2979000" y="1326240"/>
            <a:ext cx="4121640" cy="3288600"/>
          </a:xfrm>
          <a:prstGeom prst="rect">
            <a:avLst/>
          </a:prstGeom>
          <a:ln>
            <a:noFill/>
          </a:ln>
        </p:spPr>
      </p:pic>
      <p:pic>
        <p:nvPicPr>
          <p:cNvPr id="73" name="Picture 72"/>
          <p:cNvPicPr/>
          <p:nvPr/>
        </p:nvPicPr>
        <p:blipFill>
          <a:blip r:embed="rId2"/>
          <a:stretch>
            <a:fillRect/>
          </a:stretch>
        </p:blipFill>
        <p:spPr>
          <a:xfrm>
            <a:off x="2979000" y="1326240"/>
            <a:ext cx="4121640" cy="32886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lstStyle/>
          <a:p>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lstStyle/>
          <a:p>
            <a:endParaRPr/>
          </a:p>
        </p:txBody>
      </p:sp>
      <p:sp>
        <p:nvSpPr>
          <p:cNvPr id="14" name="PlaceHolder 3"/>
          <p:cNvSpPr>
            <a:spLocks noGrp="1"/>
          </p:cNvSpPr>
          <p:nvPr>
            <p:ph type="body"/>
          </p:nvPr>
        </p:nvSpPr>
        <p:spPr>
          <a:xfrm>
            <a:off x="504000" y="3044520"/>
            <a:ext cx="4426920" cy="1568520"/>
          </a:xfrm>
          <a:prstGeom prst="rect">
            <a:avLst/>
          </a:prstGeom>
        </p:spPr>
        <p:txBody>
          <a:bodyPr lIns="0" tIns="0" rIns="0" bIns="0"/>
          <a:lstStyle/>
          <a:p>
            <a:endParaRPr/>
          </a:p>
        </p:txBody>
      </p:sp>
      <p:sp>
        <p:nvSpPr>
          <p:cNvPr id="15" name="PlaceHolder 4"/>
          <p:cNvSpPr>
            <a:spLocks noGrp="1"/>
          </p:cNvSpPr>
          <p:nvPr>
            <p:ph type="body"/>
          </p:nvPr>
        </p:nvSpPr>
        <p:spPr>
          <a:xfrm>
            <a:off x="5152680" y="1326600"/>
            <a:ext cx="4426920" cy="32886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lstStyle/>
          <a:p>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lstStyle/>
          <a:p>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80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lstStyle/>
          <a:p>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lstStyle/>
          <a:p>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0" y="0"/>
            <a:ext cx="10079280" cy="5669280"/>
          </a:xfrm>
          <a:prstGeom prst="rect">
            <a:avLst/>
          </a:prstGeom>
          <a:ln>
            <a:noFill/>
          </a:ln>
        </p:spPr>
      </p:pic>
      <p:sp>
        <p:nvSpPr>
          <p:cNvPr id="4" name="PlaceHolder 1"/>
          <p:cNvSpPr>
            <a:spLocks noGrp="1"/>
          </p:cNvSpPr>
          <p:nvPr>
            <p:ph type="title"/>
          </p:nvPr>
        </p:nvSpPr>
        <p:spPr>
          <a:xfrm>
            <a:off x="2376000" y="216000"/>
            <a:ext cx="5327280" cy="720000"/>
          </a:xfrm>
          <a:prstGeom prst="rect">
            <a:avLst/>
          </a:prstGeom>
        </p:spPr>
        <p:txBody>
          <a:bodyPr lIns="0" tIns="0" rIns="0" bIns="0" anchor="ctr"/>
          <a:lstStyle/>
          <a:p>
            <a:r>
              <a:rPr lang="en-GB">
                <a:latin typeface="Arial"/>
              </a:rPr>
              <a:t>Click to edit the title text format</a:t>
            </a:r>
            <a:endParaRPr/>
          </a:p>
        </p:txBody>
      </p:sp>
      <p:sp>
        <p:nvSpPr>
          <p:cNvPr id="2" name="PlaceHolder 2"/>
          <p:cNvSpPr>
            <a:spLocks noGrp="1"/>
          </p:cNvSpPr>
          <p:nvPr>
            <p:ph type="body"/>
          </p:nvPr>
        </p:nvSpPr>
        <p:spPr>
          <a:xfrm>
            <a:off x="504000" y="1368000"/>
            <a:ext cx="9071280" cy="4384080"/>
          </a:xfrm>
          <a:prstGeom prst="rect">
            <a:avLst/>
          </a:prstGeom>
        </p:spPr>
        <p:txBody>
          <a:bodyPr lIns="0" tIns="0" rIns="0" bIns="0"/>
          <a:lstStyle/>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 name="Picture 36"/>
          <p:cNvPicPr/>
          <p:nvPr/>
        </p:nvPicPr>
        <p:blipFill>
          <a:blip r:embed="rId14"/>
          <a:stretch>
            <a:fillRect/>
          </a:stretch>
        </p:blipFill>
        <p:spPr>
          <a:xfrm>
            <a:off x="0" y="0"/>
            <a:ext cx="10079280" cy="5669280"/>
          </a:xfrm>
          <a:prstGeom prst="rect">
            <a:avLst/>
          </a:prstGeom>
          <a:ln>
            <a:noFill/>
          </a:ln>
        </p:spPr>
      </p:pic>
      <p:sp>
        <p:nvSpPr>
          <p:cNvPr id="38"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GB" sz="4400">
                <a:latin typeface="Arial"/>
              </a:rPr>
              <a:t>Click to edit the title text format</a:t>
            </a:r>
            <a:endParaRPr/>
          </a:p>
        </p:txBody>
      </p:sp>
      <p:sp>
        <p:nvSpPr>
          <p:cNvPr id="39" name="PlaceHolder 2"/>
          <p:cNvSpPr>
            <a:spLocks noGrp="1"/>
          </p:cNvSpPr>
          <p:nvPr>
            <p:ph type="body"/>
          </p:nvPr>
        </p:nvSpPr>
        <p:spPr>
          <a:xfrm>
            <a:off x="504000" y="1326600"/>
            <a:ext cx="9072000" cy="328860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376000" y="216000"/>
            <a:ext cx="5327280" cy="719280"/>
          </a:xfrm>
          <a:prstGeom prst="rect">
            <a:avLst/>
          </a:prstGeom>
          <a:noFill/>
          <a:ln>
            <a:noFill/>
          </a:ln>
        </p:spPr>
        <p:txBody>
          <a:bodyPr lIns="0" tIns="0" rIns="0" bIns="0" anchor="ctr"/>
          <a:lstStyle/>
          <a:p>
            <a:pPr algn="ctr">
              <a:lnSpc>
                <a:spcPct val="100000"/>
              </a:lnSpc>
            </a:pPr>
            <a:r>
              <a:rPr lang="en-GB" sz="2000">
                <a:latin typeface="Arial"/>
              </a:rPr>
              <a:t>correctHB and correctLF functions</a:t>
            </a:r>
            <a:endParaRPr/>
          </a:p>
        </p:txBody>
      </p:sp>
      <p:sp>
        <p:nvSpPr>
          <p:cNvPr id="75" name="CustomShape 2"/>
          <p:cNvSpPr/>
          <p:nvPr/>
        </p:nvSpPr>
        <p:spPr>
          <a:xfrm>
            <a:off x="504000" y="1368000"/>
            <a:ext cx="9071280" cy="4384080"/>
          </a:xfrm>
          <a:prstGeom prst="rect">
            <a:avLst/>
          </a:prstGeom>
          <a:noFill/>
          <a:ln>
            <a:noFill/>
          </a:ln>
        </p:spPr>
        <p:txBody>
          <a:bodyPr lIns="0" tIns="0" rIns="0" bIns="0" anchor="ctr"/>
          <a:lstStyle/>
          <a:p>
            <a:pPr algn="ctr">
              <a:lnSpc>
                <a:spcPct val="100000"/>
              </a:lnSpc>
            </a:pPr>
            <a:r>
              <a:rPr lang="en-GB" sz="3200">
                <a:latin typeface="Arial"/>
              </a:rPr>
              <a:t>Monitoring automatic cleaning and adjusting parameters</a:t>
            </a:r>
            <a:endParaRPr/>
          </a:p>
          <a:p>
            <a:pPr algn="ctr">
              <a:lnSpc>
                <a:spcPct val="100000"/>
              </a:lnSpc>
            </a:pPr>
            <a:endParaRPr/>
          </a:p>
          <a:p>
            <a:pPr algn="ctr">
              <a:lnSpc>
                <a:spcPct val="100000"/>
              </a:lnSpc>
            </a:pPr>
            <a:r>
              <a:rPr lang="en-GB" sz="3200">
                <a:latin typeface="Arial"/>
              </a:rPr>
              <a:t>Examples are given for dealing with unusual cases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376000" y="216000"/>
            <a:ext cx="5327280" cy="719640"/>
          </a:xfrm>
          <a:prstGeom prst="rect">
            <a:avLst/>
          </a:prstGeom>
          <a:noFill/>
          <a:ln>
            <a:noFill/>
          </a:ln>
        </p:spPr>
        <p:txBody>
          <a:bodyPr lIns="0" tIns="0" rIns="0" bIns="0" anchor="ctr"/>
          <a:lstStyle/>
          <a:p>
            <a:pPr algn="ctr" rtl="0">
              <a:lnSpc>
                <a:spcPct val="100000"/>
              </a:lnSpc>
            </a:pPr>
            <a:r>
              <a:rPr lang="en-GB" sz="2600">
                <a:latin typeface="Arial"/>
              </a:rPr>
              <a:t>Cleaning Line Frequency</a:t>
            </a:r>
            <a:endParaRPr/>
          </a:p>
        </p:txBody>
      </p:sp>
      <p:sp>
        <p:nvSpPr>
          <p:cNvPr id="85" name="CustomShape 2"/>
          <p:cNvSpPr/>
          <p:nvPr/>
        </p:nvSpPr>
        <p:spPr>
          <a:xfrm>
            <a:off x="504000" y="1296000"/>
            <a:ext cx="7776000" cy="1152000"/>
          </a:xfrm>
          <a:prstGeom prst="rect">
            <a:avLst/>
          </a:prstGeom>
          <a:noFill/>
          <a:ln>
            <a:noFill/>
          </a:ln>
        </p:spPr>
        <p:txBody>
          <a:bodyPr lIns="0" tIns="0" rIns="0" bIns="0"/>
          <a:lstStyle/>
          <a:p>
            <a:pPr algn="l" rtl="0"/>
            <a:r>
              <a:rPr lang="en-GB" sz="1600" dirty="0">
                <a:latin typeface="Arial"/>
              </a:rPr>
              <a:t>The 50Hz waveform may change shape over time, the template has to change adaptively. The default is to average </a:t>
            </a:r>
            <a:r>
              <a:rPr lang="en-GB" sz="1600" dirty="0" err="1">
                <a:latin typeface="Arial"/>
              </a:rPr>
              <a:t>Ncycles</a:t>
            </a:r>
            <a:r>
              <a:rPr lang="en-GB" sz="1600" dirty="0">
                <a:latin typeface="Arial"/>
              </a:rPr>
              <a:t>  = 400. Averaging less </a:t>
            </a:r>
            <a:r>
              <a:rPr lang="en-GB" sz="1600" dirty="0" err="1">
                <a:latin typeface="Arial"/>
              </a:rPr>
              <a:t>Ncycles</a:t>
            </a:r>
            <a:r>
              <a:rPr lang="en-GB" sz="1600" dirty="0">
                <a:latin typeface="Arial"/>
              </a:rPr>
              <a:t> may reduce random noise but also brain 50Hz (notch). Averaging more </a:t>
            </a:r>
            <a:r>
              <a:rPr lang="en-GB" sz="1600" dirty="0" err="1">
                <a:latin typeface="Arial"/>
              </a:rPr>
              <a:t>Ncycles</a:t>
            </a:r>
            <a:r>
              <a:rPr lang="en-GB" sz="1600" dirty="0">
                <a:latin typeface="Arial"/>
              </a:rPr>
              <a:t> may clean less effectively.</a:t>
            </a:r>
            <a:endParaRPr dirty="0"/>
          </a:p>
          <a:p>
            <a:pPr algn="l" rtl="0"/>
            <a:endParaRPr dirty="0"/>
          </a:p>
        </p:txBody>
      </p:sp>
      <p:pic>
        <p:nvPicPr>
          <p:cNvPr id="86" name="Picture 5"/>
          <p:cNvPicPr/>
          <p:nvPr/>
        </p:nvPicPr>
        <p:blipFill>
          <a:blip r:embed="rId2"/>
          <a:srcRect t="49564"/>
          <a:stretch>
            <a:fillRect/>
          </a:stretch>
        </p:blipFill>
        <p:spPr>
          <a:xfrm>
            <a:off x="418320" y="2314800"/>
            <a:ext cx="2245680" cy="1789200"/>
          </a:xfrm>
          <a:prstGeom prst="rect">
            <a:avLst/>
          </a:prstGeom>
          <a:ln>
            <a:noFill/>
          </a:ln>
        </p:spPr>
      </p:pic>
      <p:sp>
        <p:nvSpPr>
          <p:cNvPr id="87" name="CustomShape 3"/>
          <p:cNvSpPr/>
          <p:nvPr/>
        </p:nvSpPr>
        <p:spPr>
          <a:xfrm>
            <a:off x="490680" y="4115520"/>
            <a:ext cx="7776000" cy="348480"/>
          </a:xfrm>
          <a:prstGeom prst="rect">
            <a:avLst/>
          </a:prstGeom>
          <a:noFill/>
          <a:ln>
            <a:noFill/>
          </a:ln>
        </p:spPr>
        <p:txBody>
          <a:bodyPr lIns="0" tIns="0" rIns="0" bIns="0"/>
          <a:lstStyle/>
          <a:p>
            <a:pPr algn="l" rtl="0"/>
            <a:r>
              <a:rPr lang="en-GB" sz="1600" dirty="0">
                <a:latin typeface="Arial"/>
              </a:rPr>
              <a:t>Empty room, BIU data            13 subjects, Erlangen data       Seizure (BIU)</a:t>
            </a:r>
            <a:endParaRPr dirty="0"/>
          </a:p>
        </p:txBody>
      </p:sp>
      <p:pic>
        <p:nvPicPr>
          <p:cNvPr id="88" name="Picture 87"/>
          <p:cNvPicPr/>
          <p:nvPr/>
        </p:nvPicPr>
        <p:blipFill>
          <a:blip r:embed="rId3"/>
          <a:stretch>
            <a:fillRect/>
          </a:stretch>
        </p:blipFill>
        <p:spPr>
          <a:xfrm>
            <a:off x="3168000" y="2232000"/>
            <a:ext cx="2360160" cy="1896120"/>
          </a:xfrm>
          <a:prstGeom prst="rect">
            <a:avLst/>
          </a:prstGeom>
          <a:ln>
            <a:noFill/>
          </a:ln>
        </p:spPr>
      </p:pic>
      <p:pic>
        <p:nvPicPr>
          <p:cNvPr id="89" name="Picture 88"/>
          <p:cNvPicPr/>
          <p:nvPr/>
        </p:nvPicPr>
        <p:blipFill>
          <a:blip r:embed="rId4"/>
          <a:stretch>
            <a:fillRect/>
          </a:stretch>
        </p:blipFill>
        <p:spPr>
          <a:xfrm>
            <a:off x="5976000" y="2232000"/>
            <a:ext cx="3328560" cy="1629360"/>
          </a:xfrm>
          <a:prstGeom prst="rect">
            <a:avLst/>
          </a:prstGeom>
          <a:ln>
            <a:noFill/>
          </a:ln>
        </p:spPr>
      </p:pic>
      <p:pic>
        <p:nvPicPr>
          <p:cNvPr id="90" name="Picture 89"/>
          <p:cNvPicPr/>
          <p:nvPr/>
        </p:nvPicPr>
        <p:blipFill>
          <a:blip r:embed="rId5"/>
          <a:stretch>
            <a:fillRect/>
          </a:stretch>
        </p:blipFill>
        <p:spPr>
          <a:xfrm>
            <a:off x="7488000" y="3861360"/>
            <a:ext cx="1800000" cy="1754640"/>
          </a:xfrm>
          <a:prstGeom prst="rect">
            <a:avLst/>
          </a:prstGeom>
          <a:ln>
            <a:noFill/>
          </a:ln>
        </p:spPr>
      </p:pic>
      <p:sp>
        <p:nvSpPr>
          <p:cNvPr id="91" name="CustomShape 4"/>
          <p:cNvSpPr/>
          <p:nvPr/>
        </p:nvSpPr>
        <p:spPr>
          <a:xfrm>
            <a:off x="5904000" y="4343760"/>
            <a:ext cx="2655720" cy="348480"/>
          </a:xfrm>
          <a:prstGeom prst="rect">
            <a:avLst/>
          </a:prstGeom>
          <a:noFill/>
          <a:ln>
            <a:noFill/>
          </a:ln>
        </p:spPr>
        <p:txBody>
          <a:bodyPr lIns="0" tIns="0" rIns="0" bIns="0"/>
          <a:lstStyle/>
          <a:p>
            <a:pPr algn="l" rtl="0"/>
            <a:r>
              <a:rPr lang="en-GB" sz="1600">
                <a:latin typeface="Arial"/>
              </a:rPr>
              <a:t>Ncycles=500</a:t>
            </a:r>
            <a:endParaRPr/>
          </a:p>
        </p:txBody>
      </p:sp>
      <p:sp>
        <p:nvSpPr>
          <p:cNvPr id="92" name="CustomShape 5"/>
          <p:cNvSpPr/>
          <p:nvPr/>
        </p:nvSpPr>
        <p:spPr>
          <a:xfrm>
            <a:off x="584280" y="4608000"/>
            <a:ext cx="2655720" cy="720000"/>
          </a:xfrm>
          <a:prstGeom prst="rect">
            <a:avLst/>
          </a:prstGeom>
          <a:noFill/>
          <a:ln>
            <a:noFill/>
          </a:ln>
        </p:spPr>
        <p:txBody>
          <a:bodyPr lIns="0" tIns="0" rIns="0" bIns="0"/>
          <a:lstStyle/>
          <a:p>
            <a:pPr algn="l" rtl="0"/>
            <a:r>
              <a:rPr lang="en-GB" sz="1600">
                <a:latin typeface="Arial"/>
              </a:rPr>
              <a:t>cfg=[];</a:t>
            </a:r>
            <a:endParaRPr/>
          </a:p>
          <a:p>
            <a:pPr algn="l" rtl="0"/>
            <a:r>
              <a:rPr lang="en-GB" sz="1600">
                <a:latin typeface="Arial"/>
              </a:rPr>
              <a:t>cfg.Ncycles=1000;</a:t>
            </a:r>
            <a:endParaRPr/>
          </a:p>
          <a:p>
            <a:pPr algn="l" rtl="0"/>
            <a:r>
              <a:rPr lang="en-GB" sz="1600">
                <a:latin typeface="Arial"/>
              </a:rPr>
              <a:t>clean=correctLF([],[],[],cfg);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376000" y="216000"/>
            <a:ext cx="5327280" cy="719640"/>
          </a:xfrm>
          <a:prstGeom prst="rect">
            <a:avLst/>
          </a:prstGeom>
          <a:noFill/>
          <a:ln>
            <a:noFill/>
          </a:ln>
        </p:spPr>
        <p:txBody>
          <a:bodyPr lIns="0" tIns="0" rIns="0" bIns="0" anchor="ctr"/>
          <a:lstStyle/>
          <a:p>
            <a:pPr algn="ctr" rtl="0">
              <a:lnSpc>
                <a:spcPct val="100000"/>
              </a:lnSpc>
            </a:pPr>
            <a:r>
              <a:rPr lang="en-GB" sz="2600">
                <a:latin typeface="Arial"/>
              </a:rPr>
              <a:t>Viewing the cleaned data</a:t>
            </a:r>
            <a:endParaRPr/>
          </a:p>
        </p:txBody>
      </p:sp>
      <p:pic>
        <p:nvPicPr>
          <p:cNvPr id="94" name="Picture 93"/>
          <p:cNvPicPr/>
          <p:nvPr/>
        </p:nvPicPr>
        <p:blipFill>
          <a:blip r:embed="rId2"/>
          <a:stretch>
            <a:fillRect/>
          </a:stretch>
        </p:blipFill>
        <p:spPr>
          <a:xfrm>
            <a:off x="7272000" y="1368000"/>
            <a:ext cx="2591640" cy="4175640"/>
          </a:xfrm>
          <a:prstGeom prst="rect">
            <a:avLst/>
          </a:prstGeom>
          <a:ln>
            <a:noFill/>
          </a:ln>
        </p:spPr>
      </p:pic>
      <p:sp>
        <p:nvSpPr>
          <p:cNvPr id="95" name="CustomShape 2"/>
          <p:cNvSpPr/>
          <p:nvPr/>
        </p:nvSpPr>
        <p:spPr>
          <a:xfrm>
            <a:off x="840600" y="1794239"/>
            <a:ext cx="5903640" cy="2409187"/>
          </a:xfrm>
          <a:prstGeom prst="rect">
            <a:avLst/>
          </a:prstGeom>
          <a:noFill/>
          <a:ln>
            <a:noFill/>
          </a:ln>
        </p:spPr>
        <p:txBody>
          <a:bodyPr lIns="90000" tIns="45000" rIns="90000" bIns="45000"/>
          <a:lstStyle/>
          <a:p>
            <a:pPr algn="l" rtl="0"/>
            <a:r>
              <a:rPr lang="en-GB" dirty="0">
                <a:latin typeface="Arial"/>
              </a:rPr>
              <a:t>After cleaning the data you see the averaged HB before and after cleaning (averaging all heartbeats and then all the MEG channels). You also see the mean MEG channel before and after cleaning, and the </a:t>
            </a:r>
            <a:r>
              <a:rPr lang="en-GB" dirty="0" err="1">
                <a:latin typeface="Arial"/>
              </a:rPr>
              <a:t>artifact</a:t>
            </a:r>
            <a:r>
              <a:rPr lang="en-GB" dirty="0">
                <a:latin typeface="Arial"/>
              </a:rPr>
              <a:t> estimate (MCG). There, </a:t>
            </a:r>
            <a:r>
              <a:rPr lang="en-GB" dirty="0">
                <a:solidFill>
                  <a:srgbClr val="FF0000"/>
                </a:solidFill>
                <a:latin typeface="Arial"/>
              </a:rPr>
              <a:t>Red </a:t>
            </a:r>
            <a:r>
              <a:rPr lang="en-GB" dirty="0">
                <a:latin typeface="Arial"/>
              </a:rPr>
              <a:t>– Black = </a:t>
            </a:r>
            <a:r>
              <a:rPr lang="en-GB" dirty="0">
                <a:solidFill>
                  <a:srgbClr val="23FF23"/>
                </a:solidFill>
                <a:latin typeface="Arial"/>
              </a:rPr>
              <a:t>Green. </a:t>
            </a:r>
            <a:endParaRPr dirty="0"/>
          </a:p>
          <a:p>
            <a:pPr algn="l" rtl="0"/>
            <a:endParaRPr dirty="0"/>
          </a:p>
          <a:p>
            <a:pPr algn="l" rtl="0"/>
            <a:r>
              <a:rPr lang="en-GB" dirty="0">
                <a:latin typeface="Arial"/>
              </a:rPr>
              <a:t>You must zoom in to see single heartbeats to see that they are chained together well</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Viewing the cleaned data</a:t>
            </a:r>
            <a:endParaRPr/>
          </a:p>
        </p:txBody>
      </p:sp>
      <p:pic>
        <p:nvPicPr>
          <p:cNvPr id="97" name="Picture 96"/>
          <p:cNvPicPr/>
          <p:nvPr/>
        </p:nvPicPr>
        <p:blipFill>
          <a:blip r:embed="rId2"/>
          <a:stretch>
            <a:fillRect/>
          </a:stretch>
        </p:blipFill>
        <p:spPr>
          <a:xfrm>
            <a:off x="1941480" y="1368000"/>
            <a:ext cx="5762160" cy="3102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Before cleaning</a:t>
            </a:r>
            <a:endParaRPr/>
          </a:p>
        </p:txBody>
      </p:sp>
      <p:pic>
        <p:nvPicPr>
          <p:cNvPr id="99" name="Picture 98"/>
          <p:cNvPicPr/>
          <p:nvPr/>
        </p:nvPicPr>
        <p:blipFill>
          <a:blip r:embed="rId2"/>
          <a:stretch>
            <a:fillRect/>
          </a:stretch>
        </p:blipFill>
        <p:spPr>
          <a:xfrm>
            <a:off x="1378440" y="1281960"/>
            <a:ext cx="7369200" cy="4189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After cleaning</a:t>
            </a:r>
            <a:endParaRPr/>
          </a:p>
        </p:txBody>
      </p:sp>
      <p:pic>
        <p:nvPicPr>
          <p:cNvPr id="101" name="Picture 100"/>
          <p:cNvPicPr/>
          <p:nvPr/>
        </p:nvPicPr>
        <p:blipFill>
          <a:blip r:embed="rId2"/>
          <a:stretch>
            <a:fillRect/>
          </a:stretch>
        </p:blipFill>
        <p:spPr>
          <a:xfrm>
            <a:off x="1378440" y="1296000"/>
            <a:ext cx="7369200" cy="417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2376000" y="216000"/>
            <a:ext cx="5327280" cy="719280"/>
          </a:xfrm>
          <a:prstGeom prst="rect">
            <a:avLst/>
          </a:prstGeom>
          <a:noFill/>
          <a:ln>
            <a:noFill/>
          </a:ln>
        </p:spPr>
        <p:txBody>
          <a:bodyPr lIns="0" tIns="0" rIns="0" bIns="0" anchor="ctr"/>
          <a:lstStyle/>
          <a:p>
            <a:pPr algn="ctr" rtl="0">
              <a:lnSpc>
                <a:spcPct val="100000"/>
              </a:lnSpc>
            </a:pPr>
            <a:r>
              <a:rPr lang="en-GB" sz="3300">
                <a:latin typeface="Arial"/>
              </a:rPr>
              <a:t>The period is too long</a:t>
            </a:r>
            <a:endParaRPr/>
          </a:p>
        </p:txBody>
      </p:sp>
      <p:sp>
        <p:nvSpPr>
          <p:cNvPr id="103" name="CustomShape 2"/>
          <p:cNvSpPr/>
          <p:nvPr/>
        </p:nvSpPr>
        <p:spPr>
          <a:xfrm>
            <a:off x="504000" y="1368000"/>
            <a:ext cx="9071280" cy="4203579"/>
          </a:xfrm>
          <a:prstGeom prst="rect">
            <a:avLst/>
          </a:prstGeom>
          <a:noFill/>
          <a:ln>
            <a:noFill/>
          </a:ln>
        </p:spPr>
        <p:txBody>
          <a:bodyPr lIns="0" tIns="0" rIns="0" bIns="0"/>
          <a:lstStyle/>
          <a:p>
            <a:pPr algn="l" rtl="0"/>
            <a:r>
              <a:rPr lang="en-GB" sz="2400" dirty="0">
                <a:latin typeface="Arial"/>
              </a:rPr>
              <a:t>You suspect it because you got a warning of 'too long period'</a:t>
            </a:r>
            <a:endParaRPr dirty="0"/>
          </a:p>
          <a:p>
            <a:pPr algn="l" rtl="0"/>
            <a:endParaRPr dirty="0"/>
          </a:p>
          <a:p>
            <a:pPr algn="l" rtl="0"/>
            <a:endParaRPr dirty="0"/>
          </a:p>
          <a:p>
            <a:pPr algn="l" rtl="0">
              <a:lnSpc>
                <a:spcPct val="100000"/>
              </a:lnSpc>
            </a:pPr>
            <a:r>
              <a:rPr lang="en-US" dirty="0" smtClean="0"/>
              <a:t/>
            </a:r>
            <a:br>
              <a:rPr lang="en-US" dirty="0" smtClean="0"/>
            </a:br>
            <a:endParaRPr dirty="0"/>
          </a:p>
          <a:p>
            <a:pPr algn="l" rtl="0">
              <a:lnSpc>
                <a:spcPct val="100000"/>
              </a:lnSpc>
              <a:buSzPct val="45000"/>
            </a:pPr>
            <a:r>
              <a:rPr lang="en-GB" sz="2400" dirty="0">
                <a:latin typeface="Arial"/>
              </a:rPr>
              <a:t>The heartbeat was skipped many times</a:t>
            </a:r>
            <a:endParaRPr dirty="0"/>
          </a:p>
          <a:p>
            <a:pPr algn="l" rtl="0">
              <a:lnSpc>
                <a:spcPct val="100000"/>
              </a:lnSpc>
              <a:buSzPct val="45000"/>
            </a:pPr>
            <a:r>
              <a:rPr lang="en-GB" sz="2400" dirty="0">
                <a:latin typeface="Arial"/>
              </a:rPr>
              <a:t>The </a:t>
            </a:r>
            <a:r>
              <a:rPr lang="en-GB" sz="2400" dirty="0" err="1" smtClean="0">
                <a:latin typeface="Arial"/>
              </a:rPr>
              <a:t>templateHB</a:t>
            </a:r>
            <a:r>
              <a:rPr lang="en-GB" sz="2400" dirty="0" smtClean="0">
                <a:latin typeface="Arial"/>
              </a:rPr>
              <a:t> </a:t>
            </a:r>
            <a:r>
              <a:rPr lang="en-GB" sz="2400" dirty="0">
                <a:latin typeface="Arial"/>
              </a:rPr>
              <a:t>is too long</a:t>
            </a:r>
            <a:endParaRPr dirty="0"/>
          </a:p>
        </p:txBody>
      </p:sp>
      <p:pic>
        <p:nvPicPr>
          <p:cNvPr id="104" name="Picture 103"/>
          <p:cNvPicPr/>
          <p:nvPr/>
        </p:nvPicPr>
        <p:blipFill>
          <a:blip r:embed="rId2"/>
          <a:stretch>
            <a:fillRect/>
          </a:stretch>
        </p:blipFill>
        <p:spPr>
          <a:xfrm>
            <a:off x="2041920" y="1800000"/>
            <a:ext cx="5589360" cy="884520"/>
          </a:xfrm>
          <a:prstGeom prst="rect">
            <a:avLst/>
          </a:prstGeom>
          <a:ln>
            <a:noFill/>
          </a:ln>
        </p:spPr>
      </p:pic>
      <p:pic>
        <p:nvPicPr>
          <p:cNvPr id="105" name="Picture 104"/>
          <p:cNvPicPr/>
          <p:nvPr/>
        </p:nvPicPr>
        <p:blipFill>
          <a:blip r:embed="rId3"/>
          <a:stretch>
            <a:fillRect/>
          </a:stretch>
        </p:blipFill>
        <p:spPr>
          <a:xfrm>
            <a:off x="5688000" y="3276000"/>
            <a:ext cx="4123080" cy="2159280"/>
          </a:xfrm>
          <a:prstGeom prst="rect">
            <a:avLst/>
          </a:prstGeom>
          <a:ln>
            <a:noFill/>
          </a:ln>
        </p:spPr>
      </p:pic>
      <p:pic>
        <p:nvPicPr>
          <p:cNvPr id="106" name="Picture 105"/>
          <p:cNvPicPr/>
          <p:nvPr/>
        </p:nvPicPr>
        <p:blipFill>
          <a:blip r:embed="rId4"/>
          <a:stretch>
            <a:fillRect/>
          </a:stretch>
        </p:blipFill>
        <p:spPr>
          <a:xfrm>
            <a:off x="2325600" y="3960000"/>
            <a:ext cx="1921680" cy="1511280"/>
          </a:xfrm>
          <a:prstGeom prst="rect">
            <a:avLst/>
          </a:prstGeom>
          <a:ln>
            <a:noFill/>
          </a:ln>
        </p:spPr>
      </p:pic>
      <p:sp>
        <p:nvSpPr>
          <p:cNvPr id="107" name="CustomShape 3"/>
          <p:cNvSpPr/>
          <p:nvPr/>
        </p:nvSpPr>
        <p:spPr>
          <a:xfrm>
            <a:off x="518760" y="1006200"/>
            <a:ext cx="4592520" cy="433080"/>
          </a:xfrm>
          <a:prstGeom prst="rect">
            <a:avLst/>
          </a:prstGeom>
          <a:noFill/>
          <a:ln>
            <a:noFill/>
          </a:ln>
        </p:spPr>
        <p:txBody>
          <a:bodyPr lIns="0" tIns="0" rIns="0" bIns="0"/>
          <a:lstStyle/>
          <a:p>
            <a:pPr algn="l" rtl="0">
              <a:lnSpc>
                <a:spcPct val="100000"/>
              </a:lnSpc>
              <a:buSzPct val="45000"/>
            </a:pPr>
            <a:r>
              <a:rPr lang="en-GB" sz="2400" dirty="0">
                <a:latin typeface="Arial"/>
              </a:rPr>
              <a:t>[clean,~,</a:t>
            </a:r>
            <a:r>
              <a:rPr lang="en-GB" sz="2400" dirty="0" err="1">
                <a:latin typeface="Arial"/>
              </a:rPr>
              <a:t>templateHB</a:t>
            </a:r>
            <a:r>
              <a:rPr lang="en-GB" sz="2400" dirty="0">
                <a:latin typeface="Arial"/>
              </a:rPr>
              <a:t>]=</a:t>
            </a:r>
            <a:r>
              <a:rPr lang="en-GB" sz="2400" dirty="0" err="1">
                <a:latin typeface="Arial"/>
              </a:rPr>
              <a:t>correctHB</a:t>
            </a:r>
            <a:r>
              <a:rPr lang="en-GB" sz="240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376000" y="216000"/>
            <a:ext cx="5327280" cy="719280"/>
          </a:xfrm>
          <a:prstGeom prst="rect">
            <a:avLst/>
          </a:prstGeom>
          <a:noFill/>
          <a:ln>
            <a:noFill/>
          </a:ln>
        </p:spPr>
        <p:txBody>
          <a:bodyPr lIns="0" tIns="0" rIns="0" bIns="0" anchor="ctr"/>
          <a:lstStyle/>
          <a:p>
            <a:pPr algn="ctr" rtl="0">
              <a:lnSpc>
                <a:spcPct val="100000"/>
              </a:lnSpc>
            </a:pPr>
            <a:r>
              <a:rPr lang="en-GB" sz="3300">
                <a:latin typeface="Arial"/>
              </a:rPr>
              <a:t>The period is too long</a:t>
            </a:r>
            <a:endParaRPr/>
          </a:p>
        </p:txBody>
      </p:sp>
      <p:sp>
        <p:nvSpPr>
          <p:cNvPr id="109" name="CustomShape 2"/>
          <p:cNvSpPr/>
          <p:nvPr/>
        </p:nvSpPr>
        <p:spPr>
          <a:xfrm>
            <a:off x="504000" y="1368000"/>
            <a:ext cx="9071280" cy="4384080"/>
          </a:xfrm>
          <a:prstGeom prst="rect">
            <a:avLst/>
          </a:prstGeom>
          <a:noFill/>
          <a:ln>
            <a:noFill/>
          </a:ln>
        </p:spPr>
        <p:txBody>
          <a:bodyPr lIns="0" tIns="0" rIns="0" bIns="0"/>
          <a:lstStyle/>
          <a:p>
            <a:pPr algn="l" rtl="0"/>
            <a:r>
              <a:rPr lang="en-GB" sz="2400" dirty="0">
                <a:latin typeface="Arial"/>
              </a:rPr>
              <a:t>What can be done?</a:t>
            </a:r>
            <a:endParaRPr dirty="0"/>
          </a:p>
          <a:p>
            <a:pPr algn="l" rtl="0"/>
            <a:r>
              <a:rPr lang="en-GB" sz="2400" dirty="0" err="1">
                <a:latin typeface="Arial"/>
              </a:rPr>
              <a:t>cfg</a:t>
            </a:r>
            <a:r>
              <a:rPr lang="en-GB" sz="2400" dirty="0">
                <a:latin typeface="Arial"/>
              </a:rPr>
              <a:t>=[];</a:t>
            </a:r>
            <a:endParaRPr dirty="0"/>
          </a:p>
          <a:p>
            <a:pPr algn="l" rtl="0"/>
            <a:r>
              <a:rPr lang="en-GB" sz="2400" dirty="0" err="1">
                <a:latin typeface="Arial"/>
              </a:rPr>
              <a:t>cfg.maxPeriod</a:t>
            </a:r>
            <a:r>
              <a:rPr lang="en-GB" sz="2400" dirty="0">
                <a:latin typeface="Arial"/>
              </a:rPr>
              <a:t>=1;</a:t>
            </a:r>
            <a:endParaRPr dirty="0"/>
          </a:p>
          <a:p>
            <a:pPr algn="l" rtl="0">
              <a:lnSpc>
                <a:spcPct val="100000"/>
              </a:lnSpc>
              <a:buSzPct val="45000"/>
            </a:pPr>
            <a:r>
              <a:rPr lang="en-GB" sz="2400" dirty="0">
                <a:latin typeface="Arial"/>
              </a:rPr>
              <a:t>[clean,~,</a:t>
            </a:r>
            <a:r>
              <a:rPr lang="en-GB" sz="2400" dirty="0" err="1">
                <a:latin typeface="Arial"/>
              </a:rPr>
              <a:t>templateHB</a:t>
            </a:r>
            <a:r>
              <a:rPr lang="en-GB" sz="2400" dirty="0">
                <a:latin typeface="Arial"/>
              </a:rPr>
              <a:t>]=</a:t>
            </a:r>
            <a:r>
              <a:rPr lang="en-GB" sz="2400" dirty="0" err="1">
                <a:latin typeface="Arial"/>
              </a:rPr>
              <a:t>correctHB</a:t>
            </a:r>
            <a:r>
              <a:rPr lang="en-GB" sz="2400" dirty="0">
                <a:latin typeface="Arial"/>
              </a:rPr>
              <a:t>([],[],[],[],</a:t>
            </a:r>
            <a:r>
              <a:rPr lang="en-GB" sz="2400" dirty="0" err="1">
                <a:latin typeface="Arial"/>
              </a:rPr>
              <a:t>cfg</a:t>
            </a:r>
            <a:r>
              <a:rPr lang="en-GB" sz="2400" dirty="0">
                <a:latin typeface="Arial"/>
              </a:rPr>
              <a:t>);</a:t>
            </a:r>
            <a:endParaRPr dirty="0"/>
          </a:p>
        </p:txBody>
      </p:sp>
      <p:pic>
        <p:nvPicPr>
          <p:cNvPr id="110" name="Picture 109"/>
          <p:cNvPicPr/>
          <p:nvPr/>
        </p:nvPicPr>
        <p:blipFill>
          <a:blip r:embed="rId2"/>
          <a:stretch>
            <a:fillRect/>
          </a:stretch>
        </p:blipFill>
        <p:spPr>
          <a:xfrm>
            <a:off x="5688000" y="3312000"/>
            <a:ext cx="4175280" cy="2159280"/>
          </a:xfrm>
          <a:prstGeom prst="rect">
            <a:avLst/>
          </a:prstGeom>
          <a:ln>
            <a:noFill/>
          </a:ln>
        </p:spPr>
      </p:pic>
      <p:pic>
        <p:nvPicPr>
          <p:cNvPr id="111" name="Picture 110"/>
          <p:cNvPicPr/>
          <p:nvPr/>
        </p:nvPicPr>
        <p:blipFill>
          <a:blip r:embed="rId3"/>
          <a:stretch>
            <a:fillRect/>
          </a:stretch>
        </p:blipFill>
        <p:spPr>
          <a:xfrm>
            <a:off x="2325600" y="3960000"/>
            <a:ext cx="1921680" cy="149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2376000" y="216000"/>
            <a:ext cx="5327280" cy="719280"/>
          </a:xfrm>
          <a:prstGeom prst="rect">
            <a:avLst/>
          </a:prstGeom>
          <a:noFill/>
          <a:ln>
            <a:noFill/>
          </a:ln>
        </p:spPr>
        <p:txBody>
          <a:bodyPr lIns="0" tIns="0" rIns="0" bIns="0" anchor="ctr"/>
          <a:lstStyle/>
          <a:p>
            <a:pPr algn="ctr">
              <a:lnSpc>
                <a:spcPct val="100000"/>
              </a:lnSpc>
            </a:pPr>
            <a:r>
              <a:rPr lang="en-GB" sz="3300">
                <a:latin typeface="Arial"/>
              </a:rPr>
              <a:t>The template is too long</a:t>
            </a:r>
            <a:endParaRPr/>
          </a:p>
        </p:txBody>
      </p:sp>
      <p:sp>
        <p:nvSpPr>
          <p:cNvPr id="113" name="CustomShape 2"/>
          <p:cNvSpPr/>
          <p:nvPr/>
        </p:nvSpPr>
        <p:spPr>
          <a:xfrm>
            <a:off x="504000" y="1368000"/>
            <a:ext cx="9071280" cy="4384080"/>
          </a:xfrm>
          <a:prstGeom prst="rect">
            <a:avLst/>
          </a:prstGeom>
          <a:noFill/>
          <a:ln>
            <a:noFill/>
          </a:ln>
        </p:spPr>
        <p:txBody>
          <a:bodyPr lIns="0" tIns="0" rIns="0" bIns="0"/>
          <a:lstStyle/>
          <a:p>
            <a:pPr algn="l" rtl="0"/>
            <a:r>
              <a:rPr lang="en-GB" sz="2400" dirty="0">
                <a:latin typeface="Arial"/>
              </a:rPr>
              <a:t>Here the template has a bump in the end</a:t>
            </a:r>
            <a:endParaRPr dirty="0"/>
          </a:p>
          <a:p>
            <a:pPr algn="l" rtl="0"/>
            <a:r>
              <a:rPr lang="en-GB" sz="2400" dirty="0">
                <a:latin typeface="Arial"/>
              </a:rPr>
              <a:t>What can be done?</a:t>
            </a:r>
            <a:endParaRPr dirty="0"/>
          </a:p>
          <a:p>
            <a:pPr algn="l" rtl="0"/>
            <a:r>
              <a:rPr lang="en-GB" sz="2400" dirty="0" err="1">
                <a:latin typeface="Arial"/>
              </a:rPr>
              <a:t>cfg</a:t>
            </a:r>
            <a:r>
              <a:rPr lang="en-GB" sz="2400" dirty="0">
                <a:latin typeface="Arial"/>
              </a:rPr>
              <a:t>=[];</a:t>
            </a:r>
            <a:endParaRPr dirty="0"/>
          </a:p>
          <a:p>
            <a:pPr algn="l" rtl="0">
              <a:lnSpc>
                <a:spcPct val="100000"/>
              </a:lnSpc>
              <a:buSzPct val="45000"/>
            </a:pPr>
            <a:r>
              <a:rPr lang="en-GB" sz="2400" dirty="0" err="1">
                <a:latin typeface="Arial"/>
              </a:rPr>
              <a:t>cfg.afterHBs</a:t>
            </a:r>
            <a:r>
              <a:rPr lang="en-GB" sz="2400" dirty="0">
                <a:latin typeface="Arial"/>
              </a:rPr>
              <a:t>=0.45;</a:t>
            </a:r>
            <a:endParaRPr dirty="0"/>
          </a:p>
        </p:txBody>
      </p:sp>
      <p:pic>
        <p:nvPicPr>
          <p:cNvPr id="114" name="Picture 113"/>
          <p:cNvPicPr/>
          <p:nvPr/>
        </p:nvPicPr>
        <p:blipFill>
          <a:blip r:embed="rId2"/>
          <a:stretch>
            <a:fillRect/>
          </a:stretch>
        </p:blipFill>
        <p:spPr>
          <a:xfrm>
            <a:off x="6264000" y="1807560"/>
            <a:ext cx="3566880" cy="1719720"/>
          </a:xfrm>
          <a:prstGeom prst="rect">
            <a:avLst/>
          </a:prstGeom>
          <a:ln>
            <a:noFill/>
          </a:ln>
        </p:spPr>
      </p:pic>
      <p:pic>
        <p:nvPicPr>
          <p:cNvPr id="115" name="Picture 114"/>
          <p:cNvPicPr/>
          <p:nvPr/>
        </p:nvPicPr>
        <p:blipFill>
          <a:blip r:embed="rId3"/>
          <a:stretch>
            <a:fillRect/>
          </a:stretch>
        </p:blipFill>
        <p:spPr>
          <a:xfrm>
            <a:off x="6264000" y="3708000"/>
            <a:ext cx="3540600" cy="1727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376000" y="216000"/>
            <a:ext cx="5327280" cy="719280"/>
          </a:xfrm>
          <a:prstGeom prst="rect">
            <a:avLst/>
          </a:prstGeom>
          <a:noFill/>
          <a:ln>
            <a:noFill/>
          </a:ln>
        </p:spPr>
        <p:txBody>
          <a:bodyPr lIns="0" tIns="0" rIns="0" bIns="0" anchor="ctr"/>
          <a:lstStyle/>
          <a:p>
            <a:pPr algn="ctr">
              <a:lnSpc>
                <a:spcPct val="100000"/>
              </a:lnSpc>
            </a:pPr>
            <a:r>
              <a:rPr lang="en-GB" sz="2400" dirty="0">
                <a:latin typeface="Arial"/>
              </a:rPr>
              <a:t>The </a:t>
            </a:r>
            <a:r>
              <a:rPr lang="en-GB" sz="2400" dirty="0" smtClean="0">
                <a:latin typeface="Arial"/>
              </a:rPr>
              <a:t>templates </a:t>
            </a:r>
            <a:r>
              <a:rPr lang="en-GB" sz="2400" dirty="0">
                <a:latin typeface="Arial"/>
              </a:rPr>
              <a:t>chains strangely</a:t>
            </a:r>
            <a:endParaRPr dirty="0"/>
          </a:p>
        </p:txBody>
      </p:sp>
      <p:sp>
        <p:nvSpPr>
          <p:cNvPr id="117" name="CustomShape 2"/>
          <p:cNvSpPr/>
          <p:nvPr/>
        </p:nvSpPr>
        <p:spPr>
          <a:xfrm>
            <a:off x="504000" y="1368000"/>
            <a:ext cx="9071280" cy="4384080"/>
          </a:xfrm>
          <a:prstGeom prst="rect">
            <a:avLst/>
          </a:prstGeom>
          <a:noFill/>
          <a:ln>
            <a:noFill/>
          </a:ln>
        </p:spPr>
        <p:txBody>
          <a:bodyPr lIns="0" tIns="0" rIns="0" bIns="0"/>
          <a:lstStyle/>
          <a:p>
            <a:pPr algn="l" rtl="0"/>
            <a:r>
              <a:rPr lang="en-GB" sz="2400" dirty="0" smtClean="0">
                <a:latin typeface="Arial"/>
              </a:rPr>
              <a:t>What </a:t>
            </a:r>
            <a:r>
              <a:rPr lang="en-GB" sz="2400" dirty="0">
                <a:latin typeface="Arial"/>
              </a:rPr>
              <a:t>can be done?</a:t>
            </a:r>
            <a:endParaRPr dirty="0"/>
          </a:p>
          <a:p>
            <a:pPr algn="l" rtl="0"/>
            <a:r>
              <a:rPr lang="en-GB" sz="2400" dirty="0" err="1">
                <a:latin typeface="Arial"/>
              </a:rPr>
              <a:t>cfg</a:t>
            </a:r>
            <a:r>
              <a:rPr lang="en-GB" sz="2400" dirty="0">
                <a:latin typeface="Arial"/>
              </a:rPr>
              <a:t>=[];</a:t>
            </a:r>
            <a:endParaRPr dirty="0"/>
          </a:p>
          <a:p>
            <a:pPr algn="l" rtl="0">
              <a:lnSpc>
                <a:spcPct val="100000"/>
              </a:lnSpc>
              <a:buSzPct val="45000"/>
            </a:pPr>
            <a:r>
              <a:rPr lang="en-GB" sz="2400" dirty="0" err="1">
                <a:latin typeface="Arial"/>
              </a:rPr>
              <a:t>cfg.repressTime</a:t>
            </a:r>
            <a:r>
              <a:rPr lang="en-GB" sz="2400" dirty="0">
                <a:latin typeface="Arial"/>
              </a:rPr>
              <a:t>=100;</a:t>
            </a:r>
            <a:endParaRPr dirty="0"/>
          </a:p>
        </p:txBody>
      </p:sp>
      <p:pic>
        <p:nvPicPr>
          <p:cNvPr id="118" name="Picture 117"/>
          <p:cNvPicPr/>
          <p:nvPr/>
        </p:nvPicPr>
        <p:blipFill>
          <a:blip r:embed="rId2"/>
          <a:stretch>
            <a:fillRect/>
          </a:stretch>
        </p:blipFill>
        <p:spPr>
          <a:xfrm>
            <a:off x="6505920" y="1602360"/>
            <a:ext cx="2565360" cy="3796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2376000" y="216000"/>
            <a:ext cx="5327280" cy="719280"/>
          </a:xfrm>
          <a:prstGeom prst="rect">
            <a:avLst/>
          </a:prstGeom>
          <a:noFill/>
          <a:ln>
            <a:noFill/>
          </a:ln>
        </p:spPr>
        <p:txBody>
          <a:bodyPr lIns="0" tIns="0" rIns="0" bIns="0" anchor="ctr"/>
          <a:lstStyle/>
          <a:p>
            <a:pPr algn="ctr">
              <a:lnSpc>
                <a:spcPct val="100000"/>
              </a:lnSpc>
            </a:pPr>
            <a:r>
              <a:rPr lang="en-GB" sz="2400">
                <a:latin typeface="Arial"/>
              </a:rPr>
              <a:t>The template chains strangely</a:t>
            </a:r>
            <a:endParaRPr/>
          </a:p>
        </p:txBody>
      </p:sp>
      <p:sp>
        <p:nvSpPr>
          <p:cNvPr id="120" name="CustomShape 2"/>
          <p:cNvSpPr/>
          <p:nvPr/>
        </p:nvSpPr>
        <p:spPr>
          <a:xfrm>
            <a:off x="504000" y="1368000"/>
            <a:ext cx="9071280" cy="4384080"/>
          </a:xfrm>
          <a:prstGeom prst="rect">
            <a:avLst/>
          </a:prstGeom>
          <a:noFill/>
          <a:ln>
            <a:noFill/>
          </a:ln>
        </p:spPr>
        <p:txBody>
          <a:bodyPr lIns="0" tIns="0" rIns="0" bIns="0"/>
          <a:lstStyle/>
          <a:p>
            <a:pPr algn="l" rtl="0"/>
            <a:r>
              <a:rPr lang="en-GB" sz="2400" dirty="0">
                <a:latin typeface="Arial"/>
              </a:rPr>
              <a:t>Another example (HB shakes bed / sensor)</a:t>
            </a:r>
            <a:endParaRPr dirty="0"/>
          </a:p>
          <a:p>
            <a:r>
              <a:rPr lang="en-GB" sz="2400" dirty="0" err="1">
                <a:latin typeface="Arial"/>
              </a:rPr>
              <a:t>cfg</a:t>
            </a:r>
            <a:r>
              <a:rPr lang="en-GB" sz="2400" dirty="0">
                <a:latin typeface="Arial"/>
              </a:rPr>
              <a:t>=[];</a:t>
            </a:r>
            <a:endParaRPr dirty="0"/>
          </a:p>
          <a:p>
            <a:pPr>
              <a:lnSpc>
                <a:spcPct val="100000"/>
              </a:lnSpc>
            </a:pPr>
            <a:r>
              <a:rPr lang="en-GB" sz="2400" dirty="0" err="1">
                <a:latin typeface="Arial"/>
              </a:rPr>
              <a:t>cfg.repressTime</a:t>
            </a:r>
            <a:r>
              <a:rPr lang="en-GB" sz="2400" dirty="0">
                <a:latin typeface="Arial"/>
              </a:rPr>
              <a:t>=100;</a:t>
            </a:r>
            <a:endParaRPr dirty="0"/>
          </a:p>
        </p:txBody>
      </p:sp>
      <p:pic>
        <p:nvPicPr>
          <p:cNvPr id="121" name="Picture 120"/>
          <p:cNvPicPr/>
          <p:nvPr/>
        </p:nvPicPr>
        <p:blipFill>
          <a:blip r:embed="rId2"/>
          <a:stretch>
            <a:fillRect/>
          </a:stretch>
        </p:blipFill>
        <p:spPr>
          <a:xfrm>
            <a:off x="5047920" y="1774800"/>
            <a:ext cx="4350600" cy="3727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2376000" y="216000"/>
            <a:ext cx="5327280" cy="719280"/>
          </a:xfrm>
          <a:prstGeom prst="rect">
            <a:avLst/>
          </a:prstGeom>
          <a:noFill/>
          <a:ln>
            <a:noFill/>
          </a:ln>
        </p:spPr>
        <p:txBody>
          <a:bodyPr lIns="0" tIns="0" rIns="0" bIns="0" anchor="ctr"/>
          <a:lstStyle/>
          <a:p>
            <a:pPr algn="ctr" rtl="0">
              <a:lnSpc>
                <a:spcPct val="100000"/>
              </a:lnSpc>
            </a:pPr>
            <a:r>
              <a:rPr lang="en-GB" sz="3300">
                <a:latin typeface="Arial"/>
              </a:rPr>
              <a:t>Prepare for cleaning</a:t>
            </a:r>
            <a:endParaRPr/>
          </a:p>
        </p:txBody>
      </p:sp>
      <p:sp>
        <p:nvSpPr>
          <p:cNvPr id="77" name="CustomShape 2"/>
          <p:cNvSpPr/>
          <p:nvPr/>
        </p:nvSpPr>
        <p:spPr>
          <a:xfrm>
            <a:off x="503808" y="1368000"/>
            <a:ext cx="9071472" cy="3915547"/>
          </a:xfrm>
          <a:prstGeom prst="rect">
            <a:avLst/>
          </a:prstGeom>
          <a:noFill/>
          <a:ln>
            <a:noFill/>
          </a:ln>
        </p:spPr>
        <p:txBody>
          <a:bodyPr lIns="0" tIns="0" rIns="0" bIns="0"/>
          <a:lstStyle/>
          <a:p>
            <a:pPr algn="l" rtl="0"/>
            <a:r>
              <a:rPr lang="en-GB" sz="2400" dirty="0">
                <a:latin typeface="Arial"/>
              </a:rPr>
              <a:t>Download </a:t>
            </a:r>
            <a:r>
              <a:rPr lang="en-GB" sz="2400" dirty="0" err="1">
                <a:latin typeface="Arial"/>
              </a:rPr>
              <a:t>cleanMEG_BIU</a:t>
            </a:r>
            <a:r>
              <a:rPr lang="en-GB" sz="2400" dirty="0">
                <a:latin typeface="Arial"/>
              </a:rPr>
              <a:t> from</a:t>
            </a:r>
            <a:endParaRPr dirty="0"/>
          </a:p>
          <a:p>
            <a:pPr algn="l" rtl="0">
              <a:lnSpc>
                <a:spcPct val="100000"/>
              </a:lnSpc>
              <a:buSzPct val="45000"/>
            </a:pPr>
            <a:r>
              <a:rPr lang="en-GB" sz="1600" dirty="0">
                <a:latin typeface="Arial"/>
              </a:rPr>
              <a:t>http://yuval-harpaz.github.io/cleanMEG_BIU/</a:t>
            </a:r>
            <a:endParaRPr dirty="0"/>
          </a:p>
          <a:p>
            <a:pPr algn="l" rtl="0">
              <a:lnSpc>
                <a:spcPct val="100000"/>
              </a:lnSpc>
              <a:buSzPct val="45000"/>
            </a:pPr>
            <a:r>
              <a:rPr lang="en-GB" sz="1600" dirty="0">
                <a:latin typeface="Arial"/>
              </a:rPr>
              <a:t>Set path, add </a:t>
            </a:r>
            <a:r>
              <a:rPr lang="en-GB" sz="1600" dirty="0" err="1">
                <a:latin typeface="Arial"/>
              </a:rPr>
              <a:t>cleanMEG_BIU</a:t>
            </a:r>
            <a:r>
              <a:rPr lang="en-GB" sz="1600" dirty="0">
                <a:latin typeface="Arial"/>
              </a:rPr>
              <a:t>/</a:t>
            </a:r>
            <a:r>
              <a:rPr lang="en-GB" sz="1600" dirty="0" err="1">
                <a:latin typeface="Arial"/>
              </a:rPr>
              <a:t>cleanMEG</a:t>
            </a:r>
            <a:r>
              <a:rPr lang="en-GB" sz="1600" dirty="0">
                <a:latin typeface="Arial"/>
              </a:rPr>
              <a:t> with subfolders</a:t>
            </a:r>
            <a:endParaRPr dirty="0"/>
          </a:p>
          <a:p>
            <a:pPr algn="l" rtl="0">
              <a:lnSpc>
                <a:spcPct val="100000"/>
              </a:lnSpc>
              <a:buSzPct val="45000"/>
            </a:pPr>
            <a:r>
              <a:rPr lang="en-GB" sz="1600" dirty="0">
                <a:latin typeface="Arial"/>
              </a:rPr>
              <a:t>To clean whole 4D datasets, in </a:t>
            </a:r>
            <a:r>
              <a:rPr lang="en-GB" sz="1600" dirty="0" err="1">
                <a:latin typeface="Arial"/>
              </a:rPr>
              <a:t>Matlab</a:t>
            </a:r>
            <a:r>
              <a:rPr lang="en-GB" sz="1600" dirty="0">
                <a:latin typeface="Arial"/>
              </a:rPr>
              <a:t> cd to where it is, and</a:t>
            </a:r>
            <a:r>
              <a:rPr lang="en-GB" sz="1600" dirty="0" smtClean="0">
                <a:latin typeface="Arial"/>
              </a:rPr>
              <a:t>:</a:t>
            </a:r>
            <a:br>
              <a:rPr lang="en-GB" sz="1600" dirty="0" smtClean="0">
                <a:latin typeface="Arial"/>
              </a:rPr>
            </a:br>
            <a:endParaRPr dirty="0"/>
          </a:p>
          <a:p>
            <a:pPr algn="l" rtl="0">
              <a:lnSpc>
                <a:spcPct val="100000"/>
              </a:lnSpc>
              <a:buSzPct val="45000"/>
            </a:pPr>
            <a:r>
              <a:rPr lang="en-GB" sz="1600" dirty="0">
                <a:latin typeface="Arial"/>
              </a:rPr>
              <a:t>clean=</a:t>
            </a:r>
            <a:r>
              <a:rPr lang="en-GB" sz="1600" dirty="0" err="1">
                <a:latin typeface="Arial"/>
              </a:rPr>
              <a:t>correctLF</a:t>
            </a:r>
            <a:r>
              <a:rPr lang="en-GB" sz="1600" dirty="0">
                <a:latin typeface="Arial"/>
              </a:rPr>
              <a:t>; or clean=</a:t>
            </a:r>
            <a:r>
              <a:rPr lang="en-GB" sz="1600" dirty="0" err="1">
                <a:latin typeface="Arial"/>
              </a:rPr>
              <a:t>correctHB</a:t>
            </a:r>
            <a:r>
              <a:rPr lang="en-GB" sz="1600" dirty="0">
                <a:latin typeface="Arial"/>
              </a:rPr>
              <a:t>;</a:t>
            </a:r>
            <a:endParaRPr dirty="0"/>
          </a:p>
          <a:p>
            <a:pPr algn="l" rtl="0">
              <a:lnSpc>
                <a:spcPct val="100000"/>
              </a:lnSpc>
              <a:buSzPct val="45000"/>
            </a:pPr>
            <a:r>
              <a:rPr lang="en-GB" sz="1600" dirty="0">
                <a:latin typeface="Arial"/>
              </a:rPr>
              <a:t>you can then rewrite a 4D file by:</a:t>
            </a:r>
            <a:endParaRPr dirty="0"/>
          </a:p>
          <a:p>
            <a:pPr algn="l" rtl="0">
              <a:lnSpc>
                <a:spcPct val="100000"/>
              </a:lnSpc>
              <a:buSzPct val="45000"/>
            </a:pPr>
            <a:r>
              <a:rPr lang="en-GB" sz="1600" dirty="0" err="1">
                <a:latin typeface="Arial"/>
              </a:rPr>
              <a:t>rewrite_pdf</a:t>
            </a:r>
            <a:r>
              <a:rPr lang="en-GB" sz="1600" dirty="0">
                <a:latin typeface="Arial"/>
              </a:rPr>
              <a:t>(clean); </a:t>
            </a:r>
            <a:r>
              <a:rPr lang="en-GB" sz="1600" dirty="0">
                <a:solidFill>
                  <a:srgbClr val="3DEB3D"/>
                </a:solidFill>
                <a:latin typeface="Arial"/>
              </a:rPr>
              <a:t>% you can specify a file-name</a:t>
            </a:r>
            <a:endParaRPr dirty="0"/>
          </a:p>
          <a:p>
            <a:pPr algn="l" rtl="0">
              <a:lnSpc>
                <a:spcPct val="100000"/>
              </a:lnSpc>
            </a:pPr>
            <a:endParaRPr dirty="0"/>
          </a:p>
          <a:p>
            <a:pPr algn="l" rtl="0">
              <a:lnSpc>
                <a:spcPct val="100000"/>
              </a:lnSpc>
              <a:buSzPct val="45000"/>
            </a:pPr>
            <a:r>
              <a:rPr lang="en-GB" sz="1600" dirty="0">
                <a:latin typeface="Arial"/>
              </a:rPr>
              <a:t>Other input options:</a:t>
            </a:r>
            <a:endParaRPr dirty="0"/>
          </a:p>
          <a:p>
            <a:pPr lvl="1" algn="l" rtl="0">
              <a:lnSpc>
                <a:spcPct val="100000"/>
              </a:lnSpc>
              <a:buSzPct val="45000"/>
            </a:pPr>
            <a:r>
              <a:rPr lang="en-GB" sz="1600" dirty="0" err="1">
                <a:latin typeface="Arial"/>
              </a:rPr>
              <a:t>CorrectHB</a:t>
            </a:r>
            <a:r>
              <a:rPr lang="en-GB" sz="1600" dirty="0">
                <a:latin typeface="Arial"/>
              </a:rPr>
              <a:t>(</a:t>
            </a:r>
            <a:r>
              <a:rPr lang="en-GB" sz="1600" dirty="0">
                <a:solidFill>
                  <a:srgbClr val="9999FF"/>
                </a:solidFill>
                <a:latin typeface="Arial"/>
              </a:rPr>
              <a:t>'c1,rfhp0.1Hz'</a:t>
            </a:r>
            <a:r>
              <a:rPr lang="en-GB" sz="1600" dirty="0">
                <a:latin typeface="Arial"/>
              </a:rPr>
              <a:t>); </a:t>
            </a:r>
            <a:r>
              <a:rPr lang="en-GB" sz="1600" dirty="0">
                <a:solidFill>
                  <a:srgbClr val="3DEB3D"/>
                </a:solidFill>
                <a:latin typeface="Arial"/>
              </a:rPr>
              <a:t>% to specify which file to take</a:t>
            </a:r>
            <a:endParaRPr dirty="0"/>
          </a:p>
          <a:p>
            <a:pPr lvl="1" algn="l" rtl="0">
              <a:lnSpc>
                <a:spcPct val="100000"/>
              </a:lnSpc>
              <a:buSzPct val="45000"/>
            </a:pPr>
            <a:r>
              <a:rPr lang="en-GB" sz="1600" dirty="0" err="1">
                <a:latin typeface="Arial"/>
              </a:rPr>
              <a:t>correctHB</a:t>
            </a:r>
            <a:r>
              <a:rPr lang="en-GB" sz="1600" dirty="0">
                <a:latin typeface="Arial"/>
              </a:rPr>
              <a:t>(clean,678.17); </a:t>
            </a:r>
            <a:r>
              <a:rPr lang="en-GB" sz="1600" dirty="0">
                <a:solidFill>
                  <a:srgbClr val="3DEB3D"/>
                </a:solidFill>
                <a:latin typeface="Arial"/>
              </a:rPr>
              <a:t>% </a:t>
            </a:r>
            <a:r>
              <a:rPr lang="en-GB" sz="1600" dirty="0" smtClean="0">
                <a:solidFill>
                  <a:srgbClr val="3DEB3D"/>
                </a:solidFill>
                <a:latin typeface="Arial"/>
              </a:rPr>
              <a:t>not </a:t>
            </a:r>
            <a:r>
              <a:rPr lang="en-GB" sz="1600" dirty="0">
                <a:solidFill>
                  <a:srgbClr val="3DEB3D"/>
                </a:solidFill>
                <a:latin typeface="Arial"/>
              </a:rPr>
              <a:t>RAM </a:t>
            </a:r>
            <a:r>
              <a:rPr lang="en-GB" sz="1600" dirty="0" smtClean="0">
                <a:solidFill>
                  <a:srgbClr val="3DEB3D"/>
                </a:solidFill>
                <a:latin typeface="Arial"/>
              </a:rPr>
              <a:t>friendly, may be a problem with large files</a:t>
            </a:r>
            <a:endParaRPr dirty="0"/>
          </a:p>
          <a:p>
            <a:pPr lvl="1" algn="l" rtl="0">
              <a:lnSpc>
                <a:spcPct val="100000"/>
              </a:lnSpc>
              <a:buSzPct val="45000"/>
            </a:pPr>
            <a:r>
              <a:rPr lang="en-GB" sz="1600" dirty="0" err="1">
                <a:latin typeface="Arial"/>
              </a:rPr>
              <a:t>CorrectHB</a:t>
            </a:r>
            <a:r>
              <a:rPr lang="en-GB" sz="1600" dirty="0">
                <a:latin typeface="Arial"/>
              </a:rPr>
              <a:t>(</a:t>
            </a:r>
            <a:r>
              <a:rPr lang="en-GB" sz="1600" dirty="0">
                <a:solidFill>
                  <a:srgbClr val="9999FF"/>
                </a:solidFill>
                <a:latin typeface="Arial"/>
              </a:rPr>
              <a:t>'clean.mat'</a:t>
            </a:r>
            <a:r>
              <a:rPr lang="en-GB" sz="1600" dirty="0">
                <a:latin typeface="Arial"/>
              </a:rPr>
              <a:t>,678.17); </a:t>
            </a:r>
            <a:endParaRPr dirty="0"/>
          </a:p>
          <a:p>
            <a:pPr lvl="1" algn="l" rtl="0">
              <a:lnSpc>
                <a:spcPct val="100000"/>
              </a:lnSpc>
              <a:buSzPct val="45000"/>
            </a:pPr>
            <a:endParaRPr dirty="0"/>
          </a:p>
          <a:p>
            <a:pPr algn="l" rtl="0">
              <a:lnSpc>
                <a:spcPct val="100000"/>
              </a:lnSpc>
              <a:buSzPct val="45000"/>
            </a:pPr>
            <a:r>
              <a:rPr lang="en-GB" sz="1600" dirty="0">
                <a:latin typeface="Arial"/>
              </a:rPr>
              <a:t>I prefer cleaning LF before HB</a:t>
            </a:r>
            <a:endParaRPr dirty="0"/>
          </a:p>
          <a:p>
            <a:pPr algn="l" rtl="0">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376000" y="216000"/>
            <a:ext cx="5327280" cy="719280"/>
          </a:xfrm>
          <a:prstGeom prst="rect">
            <a:avLst/>
          </a:prstGeom>
          <a:noFill/>
          <a:ln>
            <a:noFill/>
          </a:ln>
        </p:spPr>
        <p:txBody>
          <a:bodyPr lIns="0" tIns="0" rIns="0" bIns="0" anchor="ctr"/>
          <a:lstStyle/>
          <a:p>
            <a:pPr algn="ctr" rtl="0">
              <a:lnSpc>
                <a:spcPct val="100000"/>
              </a:lnSpc>
            </a:pPr>
            <a:r>
              <a:rPr lang="en-GB" sz="3300">
                <a:latin typeface="Arial"/>
              </a:rPr>
              <a:t>No detectable artifact</a:t>
            </a:r>
            <a:endParaRPr/>
          </a:p>
        </p:txBody>
      </p:sp>
      <p:sp>
        <p:nvSpPr>
          <p:cNvPr id="123" name="CustomShape 2"/>
          <p:cNvSpPr/>
          <p:nvPr/>
        </p:nvSpPr>
        <p:spPr>
          <a:xfrm>
            <a:off x="504000" y="1368000"/>
            <a:ext cx="9071280" cy="4384080"/>
          </a:xfrm>
          <a:prstGeom prst="rect">
            <a:avLst/>
          </a:prstGeom>
          <a:noFill/>
          <a:ln>
            <a:noFill/>
          </a:ln>
        </p:spPr>
        <p:txBody>
          <a:bodyPr lIns="0" tIns="0" rIns="0" bIns="0"/>
          <a:lstStyle/>
          <a:p>
            <a:pPr algn="l" rtl="0">
              <a:lnSpc>
                <a:spcPct val="100000"/>
              </a:lnSpc>
              <a:buSzPct val="45000"/>
            </a:pPr>
            <a:r>
              <a:rPr lang="en-GB" sz="2400" dirty="0">
                <a:latin typeface="Arial"/>
              </a:rPr>
              <a:t>Sanity check failed</a:t>
            </a:r>
            <a:endParaRPr dirty="0"/>
          </a:p>
          <a:p>
            <a:pPr algn="l" rtl="0">
              <a:lnSpc>
                <a:spcPct val="100000"/>
              </a:lnSpc>
              <a:buSzPct val="45000"/>
            </a:pPr>
            <a:r>
              <a:rPr lang="en-GB" sz="2400" dirty="0">
                <a:latin typeface="Arial"/>
              </a:rPr>
              <a:t>The averaged HB looks like alpha</a:t>
            </a:r>
            <a:endParaRPr dirty="0"/>
          </a:p>
          <a:p>
            <a:pPr algn="l" rtl="0">
              <a:lnSpc>
                <a:spcPct val="100000"/>
              </a:lnSpc>
              <a:buSzPct val="45000"/>
            </a:pPr>
            <a:r>
              <a:rPr lang="en-GB" sz="2400" dirty="0">
                <a:latin typeface="Arial"/>
              </a:rPr>
              <a:t>Hard to see HB in raw data</a:t>
            </a:r>
            <a:endParaRPr dirty="0"/>
          </a:p>
          <a:p>
            <a:pPr algn="l" rtl="0">
              <a:lnSpc>
                <a:spcPct val="100000"/>
              </a:lnSpc>
            </a:pPr>
            <a:endParaRPr dirty="0"/>
          </a:p>
          <a:p>
            <a:pPr algn="l" rtl="0">
              <a:lnSpc>
                <a:spcPct val="100000"/>
              </a:lnSpc>
            </a:pPr>
            <a:endParaRPr dirty="0"/>
          </a:p>
          <a:p>
            <a:pPr algn="l" rtl="0">
              <a:lnSpc>
                <a:spcPct val="100000"/>
              </a:lnSpc>
              <a:buSzPct val="45000"/>
            </a:pPr>
            <a:r>
              <a:rPr lang="en-GB" sz="2400" dirty="0">
                <a:latin typeface="Arial"/>
              </a:rPr>
              <a:t>Don't clean HB</a:t>
            </a:r>
            <a:endParaRPr dirty="0"/>
          </a:p>
          <a:p>
            <a:pPr algn="l" rtl="0">
              <a:lnSpc>
                <a:spcPct val="100000"/>
              </a:lnSpc>
            </a:pPr>
            <a:endParaRPr dirty="0"/>
          </a:p>
        </p:txBody>
      </p:sp>
      <p:pic>
        <p:nvPicPr>
          <p:cNvPr id="124" name="Picture 123"/>
          <p:cNvPicPr/>
          <p:nvPr/>
        </p:nvPicPr>
        <p:blipFill>
          <a:blip r:embed="rId2"/>
          <a:stretch>
            <a:fillRect/>
          </a:stretch>
        </p:blipFill>
        <p:spPr>
          <a:xfrm>
            <a:off x="4464000" y="1296000"/>
            <a:ext cx="4347720" cy="431280"/>
          </a:xfrm>
          <a:prstGeom prst="rect">
            <a:avLst/>
          </a:prstGeom>
          <a:ln>
            <a:noFill/>
          </a:ln>
        </p:spPr>
      </p:pic>
      <p:pic>
        <p:nvPicPr>
          <p:cNvPr id="125" name="Picture 124"/>
          <p:cNvPicPr/>
          <p:nvPr/>
        </p:nvPicPr>
        <p:blipFill>
          <a:blip r:embed="rId3"/>
          <a:stretch>
            <a:fillRect/>
          </a:stretch>
        </p:blipFill>
        <p:spPr>
          <a:xfrm>
            <a:off x="6696000" y="1872000"/>
            <a:ext cx="2929680" cy="2205360"/>
          </a:xfrm>
          <a:prstGeom prst="rect">
            <a:avLst/>
          </a:prstGeom>
          <a:ln>
            <a:noFill/>
          </a:ln>
        </p:spPr>
      </p:pic>
      <p:pic>
        <p:nvPicPr>
          <p:cNvPr id="126" name="Picture 125"/>
          <p:cNvPicPr/>
          <p:nvPr/>
        </p:nvPicPr>
        <p:blipFill>
          <a:blip r:embed="rId4"/>
          <a:stretch>
            <a:fillRect/>
          </a:stretch>
        </p:blipFill>
        <p:spPr>
          <a:xfrm>
            <a:off x="3312000" y="3528000"/>
            <a:ext cx="4229640" cy="1926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28" name="CustomShape 2"/>
          <p:cNvSpPr/>
          <p:nvPr/>
        </p:nvSpPr>
        <p:spPr>
          <a:xfrm>
            <a:off x="840600" y="1794600"/>
            <a:ext cx="5903640" cy="1625760"/>
          </a:xfrm>
          <a:prstGeom prst="rect">
            <a:avLst/>
          </a:prstGeom>
          <a:noFill/>
          <a:ln>
            <a:noFill/>
          </a:ln>
        </p:spPr>
        <p:txBody>
          <a:bodyPr lIns="90000" tIns="45000" rIns="90000" bIns="45000"/>
          <a:lstStyle/>
          <a:p>
            <a:pPr algn="l" rtl="0"/>
            <a:r>
              <a:rPr lang="en-GB" dirty="0">
                <a:latin typeface="Arial"/>
              </a:rPr>
              <a:t>When the cleaning fails you can ask for more figures for better understanding of the failure. </a:t>
            </a:r>
            <a:endParaRPr dirty="0"/>
          </a:p>
          <a:p>
            <a:endParaRPr dirty="0"/>
          </a:p>
          <a:p>
            <a:r>
              <a:rPr lang="en-GB" dirty="0">
                <a:latin typeface="Arial"/>
              </a:rPr>
              <a:t>We will use it here to explain the cleaning process</a:t>
            </a:r>
            <a:endParaRPr dirty="0"/>
          </a:p>
          <a:p>
            <a:endParaRPr dirty="0"/>
          </a:p>
          <a:p>
            <a:pPr algn="l" rtl="0"/>
            <a:r>
              <a:rPr lang="en-GB" dirty="0">
                <a:latin typeface="Arial"/>
              </a:rPr>
              <a:t>clean=</a:t>
            </a:r>
            <a:r>
              <a:rPr lang="en-GB" dirty="0" err="1">
                <a:latin typeface="Arial"/>
              </a:rPr>
              <a:t>correctHB</a:t>
            </a:r>
            <a:r>
              <a:rPr lang="en-GB" dirty="0">
                <a:latin typeface="Arial"/>
              </a:rPr>
              <a:t>([],[],1);</a:t>
            </a:r>
            <a:endParaRPr dirty="0"/>
          </a:p>
        </p:txBody>
      </p:sp>
      <p:pic>
        <p:nvPicPr>
          <p:cNvPr id="129" name="Picture 128"/>
          <p:cNvPicPr/>
          <p:nvPr/>
        </p:nvPicPr>
        <p:blipFill>
          <a:blip r:embed="rId2"/>
          <a:stretch>
            <a:fillRect/>
          </a:stretch>
        </p:blipFill>
        <p:spPr>
          <a:xfrm>
            <a:off x="4968000" y="2952000"/>
            <a:ext cx="4247640" cy="2472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31" name="CustomShape 2"/>
          <p:cNvSpPr/>
          <p:nvPr/>
        </p:nvSpPr>
        <p:spPr>
          <a:xfrm>
            <a:off x="1224000" y="1525680"/>
            <a:ext cx="6695640" cy="1281960"/>
          </a:xfrm>
          <a:prstGeom prst="rect">
            <a:avLst/>
          </a:prstGeom>
          <a:noFill/>
          <a:ln>
            <a:noFill/>
          </a:ln>
        </p:spPr>
        <p:txBody>
          <a:bodyPr lIns="90000" tIns="45000" rIns="90000" bIns="45000"/>
          <a:lstStyle/>
          <a:p>
            <a:r>
              <a:rPr lang="en-GB">
                <a:latin typeface="Arial"/>
              </a:rPr>
              <a:t>Peak detection on the mean MEG channel, 7-90Hz bp-filtered</a:t>
            </a:r>
            <a:endParaRPr/>
          </a:p>
          <a:p>
            <a:r>
              <a:rPr lang="en-GB" sz="1400">
                <a:latin typeface="Arial"/>
              </a:rPr>
              <a:t>(zero padding for sliding window)</a:t>
            </a:r>
            <a:endParaRPr/>
          </a:p>
        </p:txBody>
      </p:sp>
      <p:pic>
        <p:nvPicPr>
          <p:cNvPr id="132" name="Picture 131"/>
          <p:cNvPicPr/>
          <p:nvPr/>
        </p:nvPicPr>
        <p:blipFill>
          <a:blip r:embed="rId2"/>
          <a:stretch>
            <a:fillRect/>
          </a:stretch>
        </p:blipFill>
        <p:spPr>
          <a:xfrm>
            <a:off x="693360" y="2162520"/>
            <a:ext cx="8594280" cy="2085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34" name="CustomShape 2"/>
          <p:cNvSpPr/>
          <p:nvPr/>
        </p:nvSpPr>
        <p:spPr>
          <a:xfrm>
            <a:off x="1224000" y="1525680"/>
            <a:ext cx="5903640" cy="1281960"/>
          </a:xfrm>
          <a:prstGeom prst="rect">
            <a:avLst/>
          </a:prstGeom>
          <a:noFill/>
          <a:ln>
            <a:noFill/>
          </a:ln>
        </p:spPr>
        <p:txBody>
          <a:bodyPr lIns="90000" tIns="45000" rIns="90000" bIns="45000"/>
          <a:lstStyle/>
          <a:p>
            <a:pPr algn="l" rtl="0"/>
            <a:r>
              <a:rPr lang="en-GB" dirty="0">
                <a:latin typeface="Arial"/>
              </a:rPr>
              <a:t>Topography of R of averaged HB</a:t>
            </a:r>
            <a:endParaRPr dirty="0"/>
          </a:p>
          <a:p>
            <a:r>
              <a:rPr lang="en-GB" sz="1400" dirty="0">
                <a:latin typeface="Arial"/>
              </a:rPr>
              <a:t>(4D data)</a:t>
            </a:r>
            <a:endParaRPr dirty="0"/>
          </a:p>
        </p:txBody>
      </p:sp>
      <p:pic>
        <p:nvPicPr>
          <p:cNvPr id="135" name="Picture 134"/>
          <p:cNvPicPr/>
          <p:nvPr/>
        </p:nvPicPr>
        <p:blipFill>
          <a:blip r:embed="rId2"/>
          <a:stretch>
            <a:fillRect/>
          </a:stretch>
        </p:blipFill>
        <p:spPr>
          <a:xfrm>
            <a:off x="4896000" y="1296000"/>
            <a:ext cx="4056120" cy="392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37" name="CustomShape 2"/>
          <p:cNvSpPr/>
          <p:nvPr/>
        </p:nvSpPr>
        <p:spPr>
          <a:xfrm>
            <a:off x="288000" y="1453680"/>
            <a:ext cx="4607640" cy="1281960"/>
          </a:xfrm>
          <a:prstGeom prst="rect">
            <a:avLst/>
          </a:prstGeom>
          <a:noFill/>
          <a:ln>
            <a:noFill/>
          </a:ln>
        </p:spPr>
        <p:txBody>
          <a:bodyPr lIns="90000" tIns="45000" rIns="90000" bIns="45000"/>
          <a:lstStyle/>
          <a:p>
            <a:pPr algn="l" rtl="0"/>
            <a:r>
              <a:rPr lang="en-GB" dirty="0">
                <a:latin typeface="Arial"/>
              </a:rPr>
              <a:t>Choosing good heartbeats for second averaging – only those with a topography similar (r &gt; 0.5) to the average topography</a:t>
            </a:r>
            <a:endParaRPr dirty="0"/>
          </a:p>
          <a:p>
            <a:endParaRPr dirty="0"/>
          </a:p>
        </p:txBody>
      </p:sp>
      <p:pic>
        <p:nvPicPr>
          <p:cNvPr id="138" name="Picture 137"/>
          <p:cNvPicPr/>
          <p:nvPr/>
        </p:nvPicPr>
        <p:blipFill>
          <a:blip r:embed="rId2"/>
          <a:stretch>
            <a:fillRect/>
          </a:stretch>
        </p:blipFill>
        <p:spPr>
          <a:xfrm>
            <a:off x="5077080" y="1368000"/>
            <a:ext cx="4570560" cy="380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40" name="CustomShape 2"/>
          <p:cNvSpPr/>
          <p:nvPr/>
        </p:nvSpPr>
        <p:spPr>
          <a:xfrm>
            <a:off x="288000" y="1453680"/>
            <a:ext cx="4968336" cy="1281960"/>
          </a:xfrm>
          <a:prstGeom prst="rect">
            <a:avLst/>
          </a:prstGeom>
          <a:noFill/>
          <a:ln>
            <a:noFill/>
          </a:ln>
        </p:spPr>
        <p:txBody>
          <a:bodyPr lIns="90000" tIns="45000" rIns="90000" bIns="45000"/>
          <a:lstStyle/>
          <a:p>
            <a:pPr algn="l" rtl="0"/>
            <a:r>
              <a:rPr lang="en-GB" dirty="0">
                <a:latin typeface="Arial"/>
              </a:rPr>
              <a:t>Averaging the good </a:t>
            </a:r>
            <a:r>
              <a:rPr lang="en-GB" dirty="0" smtClean="0">
                <a:latin typeface="Arial"/>
              </a:rPr>
              <a:t>HBs </a:t>
            </a:r>
            <a:r>
              <a:rPr lang="en-GB" dirty="0">
                <a:latin typeface="Arial"/>
              </a:rPr>
              <a:t>to make a template</a:t>
            </a:r>
            <a:endParaRPr dirty="0"/>
          </a:p>
          <a:p>
            <a:endParaRPr dirty="0"/>
          </a:p>
        </p:txBody>
      </p:sp>
      <p:pic>
        <p:nvPicPr>
          <p:cNvPr id="141" name="Picture 140"/>
          <p:cNvPicPr/>
          <p:nvPr/>
        </p:nvPicPr>
        <p:blipFill>
          <a:blip r:embed="rId2"/>
          <a:stretch>
            <a:fillRect/>
          </a:stretch>
        </p:blipFill>
        <p:spPr>
          <a:xfrm>
            <a:off x="5184000" y="1296000"/>
            <a:ext cx="4570560" cy="380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43" name="CustomShape 2"/>
          <p:cNvSpPr/>
          <p:nvPr/>
        </p:nvSpPr>
        <p:spPr>
          <a:xfrm>
            <a:off x="288000" y="1453680"/>
            <a:ext cx="4607640" cy="1281960"/>
          </a:xfrm>
          <a:prstGeom prst="rect">
            <a:avLst/>
          </a:prstGeom>
          <a:noFill/>
          <a:ln>
            <a:noFill/>
          </a:ln>
        </p:spPr>
        <p:txBody>
          <a:bodyPr lIns="90000" tIns="45000" rIns="90000" bIns="45000"/>
          <a:lstStyle/>
          <a:p>
            <a:pPr algn="l" rtl="0"/>
            <a:r>
              <a:rPr lang="en-GB" dirty="0">
                <a:latin typeface="Arial"/>
              </a:rPr>
              <a:t>Computing cross-correlation between the template and the average MEG channel</a:t>
            </a:r>
            <a:endParaRPr dirty="0"/>
          </a:p>
        </p:txBody>
      </p:sp>
      <p:pic>
        <p:nvPicPr>
          <p:cNvPr id="144" name="Picture 143"/>
          <p:cNvPicPr/>
          <p:nvPr/>
        </p:nvPicPr>
        <p:blipFill>
          <a:blip r:embed="rId2"/>
          <a:stretch>
            <a:fillRect/>
          </a:stretch>
        </p:blipFill>
        <p:spPr>
          <a:xfrm>
            <a:off x="4968000" y="1512000"/>
            <a:ext cx="4570560" cy="380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46" name="CustomShape 2"/>
          <p:cNvSpPr/>
          <p:nvPr/>
        </p:nvSpPr>
        <p:spPr>
          <a:xfrm>
            <a:off x="288000" y="1453680"/>
            <a:ext cx="4607640" cy="1281960"/>
          </a:xfrm>
          <a:prstGeom prst="rect">
            <a:avLst/>
          </a:prstGeom>
          <a:noFill/>
          <a:ln>
            <a:noFill/>
          </a:ln>
        </p:spPr>
        <p:txBody>
          <a:bodyPr lIns="90000" tIns="45000" rIns="90000" bIns="45000"/>
          <a:lstStyle/>
          <a:p>
            <a:pPr algn="l" rtl="0"/>
            <a:r>
              <a:rPr lang="en-GB" dirty="0">
                <a:latin typeface="Arial"/>
              </a:rPr>
              <a:t>2nd sweep peak detection on </a:t>
            </a:r>
            <a:r>
              <a:rPr lang="en-GB" dirty="0" err="1">
                <a:latin typeface="Arial"/>
              </a:rPr>
              <a:t>xcorr</a:t>
            </a:r>
            <a:r>
              <a:rPr lang="en-GB" dirty="0">
                <a:latin typeface="Arial"/>
              </a:rPr>
              <a:t> trace</a:t>
            </a:r>
            <a:endParaRPr dirty="0"/>
          </a:p>
        </p:txBody>
      </p:sp>
      <p:pic>
        <p:nvPicPr>
          <p:cNvPr id="147" name="Picture 146"/>
          <p:cNvPicPr/>
          <p:nvPr/>
        </p:nvPicPr>
        <p:blipFill>
          <a:blip r:embed="rId2"/>
          <a:stretch>
            <a:fillRect/>
          </a:stretch>
        </p:blipFill>
        <p:spPr>
          <a:xfrm>
            <a:off x="4824000" y="1518840"/>
            <a:ext cx="4570560" cy="380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49" name="CustomShape 2"/>
          <p:cNvSpPr/>
          <p:nvPr/>
        </p:nvSpPr>
        <p:spPr>
          <a:xfrm>
            <a:off x="288000" y="1453680"/>
            <a:ext cx="6839640" cy="1281960"/>
          </a:xfrm>
          <a:prstGeom prst="rect">
            <a:avLst/>
          </a:prstGeom>
          <a:noFill/>
          <a:ln>
            <a:noFill/>
          </a:ln>
        </p:spPr>
        <p:txBody>
          <a:bodyPr lIns="90000" tIns="45000" rIns="90000" bIns="45000"/>
          <a:lstStyle/>
          <a:p>
            <a:r>
              <a:rPr lang="en-GB">
                <a:latin typeface="Arial"/>
              </a:rPr>
              <a:t>Computing a template HB for every channel (unfiltered)</a:t>
            </a:r>
            <a:endParaRPr/>
          </a:p>
        </p:txBody>
      </p:sp>
      <p:pic>
        <p:nvPicPr>
          <p:cNvPr id="150" name="Picture 149"/>
          <p:cNvPicPr/>
          <p:nvPr/>
        </p:nvPicPr>
        <p:blipFill>
          <a:blip r:embed="rId2"/>
          <a:stretch>
            <a:fillRect/>
          </a:stretch>
        </p:blipFill>
        <p:spPr>
          <a:xfrm>
            <a:off x="432000" y="1861560"/>
            <a:ext cx="9264600" cy="3538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Monitor the process</a:t>
            </a:r>
            <a:endParaRPr/>
          </a:p>
        </p:txBody>
      </p:sp>
      <p:sp>
        <p:nvSpPr>
          <p:cNvPr id="152" name="CustomShape 2"/>
          <p:cNvSpPr/>
          <p:nvPr/>
        </p:nvSpPr>
        <p:spPr>
          <a:xfrm>
            <a:off x="216000" y="1107083"/>
            <a:ext cx="6839640" cy="1728192"/>
          </a:xfrm>
          <a:prstGeom prst="rect">
            <a:avLst/>
          </a:prstGeom>
          <a:noFill/>
          <a:ln>
            <a:noFill/>
          </a:ln>
        </p:spPr>
        <p:txBody>
          <a:bodyPr lIns="90000" tIns="45000" rIns="90000" bIns="45000"/>
          <a:lstStyle/>
          <a:p>
            <a:r>
              <a:rPr lang="en-GB" dirty="0">
                <a:latin typeface="Arial"/>
              </a:rPr>
              <a:t>Next step (yields no figure): adjusting peak amplitude for each HB</a:t>
            </a:r>
            <a:endParaRPr dirty="0"/>
          </a:p>
          <a:p>
            <a:pPr algn="l" rtl="0"/>
            <a:r>
              <a:rPr lang="en-GB" dirty="0">
                <a:latin typeface="Arial"/>
              </a:rPr>
              <a:t>Then, for each channel, the adjusted templates are concatenated to ECG like trace, which is then subtracted from the MEG channel.</a:t>
            </a:r>
            <a:endParaRPr dirty="0"/>
          </a:p>
          <a:p>
            <a:pPr algn="l" rtl="0"/>
            <a:r>
              <a:rPr lang="en-GB" dirty="0">
                <a:latin typeface="Arial"/>
              </a:rPr>
              <a:t>The new R topography is displayed, and the regular two figures (</a:t>
            </a:r>
            <a:r>
              <a:rPr lang="en-GB" dirty="0" err="1">
                <a:latin typeface="Arial"/>
              </a:rPr>
              <a:t>avg</a:t>
            </a:r>
            <a:r>
              <a:rPr lang="en-GB" dirty="0">
                <a:latin typeface="Arial"/>
              </a:rPr>
              <a:t> HB and mean MEG before and after)</a:t>
            </a:r>
            <a:endParaRPr dirty="0"/>
          </a:p>
        </p:txBody>
      </p:sp>
      <p:pic>
        <p:nvPicPr>
          <p:cNvPr id="153" name="Picture 152"/>
          <p:cNvPicPr/>
          <p:nvPr/>
        </p:nvPicPr>
        <p:blipFill>
          <a:blip r:embed="rId2"/>
          <a:stretch>
            <a:fillRect/>
          </a:stretch>
        </p:blipFill>
        <p:spPr>
          <a:xfrm>
            <a:off x="576000" y="2946240"/>
            <a:ext cx="9019800" cy="2597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2376000" y="216000"/>
            <a:ext cx="5327280" cy="719280"/>
          </a:xfrm>
          <a:prstGeom prst="rect">
            <a:avLst/>
          </a:prstGeom>
          <a:noFill/>
          <a:ln>
            <a:noFill/>
          </a:ln>
        </p:spPr>
        <p:txBody>
          <a:bodyPr lIns="0" tIns="0" rIns="0" bIns="0" anchor="ctr"/>
          <a:lstStyle/>
          <a:p>
            <a:pPr algn="ctr">
              <a:lnSpc>
                <a:spcPct val="100000"/>
              </a:lnSpc>
            </a:pPr>
            <a:r>
              <a:rPr lang="en-GB" sz="3300">
                <a:latin typeface="Arial"/>
              </a:rPr>
              <a:t>Prepare for cleaning</a:t>
            </a:r>
            <a:endParaRPr/>
          </a:p>
        </p:txBody>
      </p:sp>
      <p:sp>
        <p:nvSpPr>
          <p:cNvPr id="79" name="CustomShape 2"/>
          <p:cNvSpPr/>
          <p:nvPr/>
        </p:nvSpPr>
        <p:spPr>
          <a:xfrm>
            <a:off x="504000" y="1368000"/>
            <a:ext cx="9071280" cy="4384080"/>
          </a:xfrm>
          <a:prstGeom prst="rect">
            <a:avLst/>
          </a:prstGeom>
          <a:noFill/>
          <a:ln>
            <a:noFill/>
          </a:ln>
        </p:spPr>
        <p:txBody>
          <a:bodyPr lIns="0" tIns="0" rIns="0" bIns="0"/>
          <a:lstStyle/>
          <a:p>
            <a:pPr algn="l" rtl="0"/>
            <a:r>
              <a:rPr lang="en-GB" sz="1600" dirty="0">
                <a:latin typeface="Arial"/>
              </a:rPr>
              <a:t>If you want to clean a certain part of the data you can read it with pdf4D (first 100s)</a:t>
            </a:r>
            <a:endParaRPr dirty="0"/>
          </a:p>
          <a:p>
            <a:pPr algn="l" rtl="0"/>
            <a:r>
              <a:rPr lang="en-GB" sz="1600" dirty="0">
                <a:latin typeface="Arial"/>
              </a:rPr>
              <a:t>taken from here: http://biomag.wikidot.com/msi-matlab</a:t>
            </a:r>
            <a:endParaRPr dirty="0"/>
          </a:p>
          <a:p>
            <a:pPr algn="l" rtl="0">
              <a:lnSpc>
                <a:spcPct val="100000"/>
              </a:lnSpc>
            </a:pPr>
            <a:r>
              <a:rPr lang="en-GB" sz="1600" dirty="0" err="1">
                <a:latin typeface="Arial"/>
              </a:rPr>
              <a:t>pdf</a:t>
            </a:r>
            <a:r>
              <a:rPr lang="en-GB" sz="1600" dirty="0">
                <a:latin typeface="Arial"/>
              </a:rPr>
              <a:t>=pdf4D(</a:t>
            </a:r>
            <a:r>
              <a:rPr lang="en-GB" sz="1600" dirty="0">
                <a:solidFill>
                  <a:srgbClr val="FF66FF"/>
                </a:solidFill>
                <a:latin typeface="Arial"/>
              </a:rPr>
              <a:t>'c,rfhp0.1Hz'</a:t>
            </a:r>
            <a:r>
              <a:rPr lang="en-GB" sz="1600" dirty="0">
                <a:latin typeface="Arial"/>
              </a:rPr>
              <a:t>);</a:t>
            </a:r>
            <a:endParaRPr dirty="0"/>
          </a:p>
          <a:p>
            <a:pPr algn="l" rtl="0">
              <a:lnSpc>
                <a:spcPct val="100000"/>
              </a:lnSpc>
            </a:pPr>
            <a:r>
              <a:rPr lang="en-GB" sz="1600" dirty="0" err="1">
                <a:latin typeface="Arial"/>
              </a:rPr>
              <a:t>sRate</a:t>
            </a:r>
            <a:r>
              <a:rPr lang="en-GB" sz="1600" dirty="0">
                <a:latin typeface="Arial"/>
              </a:rPr>
              <a:t> = get(</a:t>
            </a:r>
            <a:r>
              <a:rPr lang="en-GB" sz="1600" dirty="0" err="1">
                <a:latin typeface="Arial"/>
              </a:rPr>
              <a:t>pdf</a:t>
            </a:r>
            <a:r>
              <a:rPr lang="en-GB" sz="1600" dirty="0">
                <a:latin typeface="Arial"/>
              </a:rPr>
              <a:t>, </a:t>
            </a:r>
            <a:r>
              <a:rPr lang="en-GB" sz="1600" dirty="0">
                <a:solidFill>
                  <a:srgbClr val="FF66FF"/>
                </a:solidFill>
                <a:latin typeface="Arial"/>
              </a:rPr>
              <a:t>'</a:t>
            </a:r>
            <a:r>
              <a:rPr lang="en-GB" sz="1600" dirty="0" err="1">
                <a:solidFill>
                  <a:srgbClr val="FF66FF"/>
                </a:solidFill>
                <a:latin typeface="Arial"/>
              </a:rPr>
              <a:t>dr</a:t>
            </a:r>
            <a:r>
              <a:rPr lang="en-GB" sz="1600" dirty="0">
                <a:solidFill>
                  <a:srgbClr val="FF66FF"/>
                </a:solidFill>
                <a:latin typeface="Arial"/>
              </a:rPr>
              <a:t>'</a:t>
            </a:r>
            <a:r>
              <a:rPr lang="en-GB" sz="1600" dirty="0">
                <a:latin typeface="Arial"/>
              </a:rPr>
              <a:t>);</a:t>
            </a:r>
            <a:endParaRPr dirty="0"/>
          </a:p>
          <a:p>
            <a:pPr algn="l" rtl="0">
              <a:lnSpc>
                <a:spcPct val="100000"/>
              </a:lnSpc>
            </a:pPr>
            <a:r>
              <a:rPr lang="en-GB" sz="1600" dirty="0">
                <a:latin typeface="Arial"/>
              </a:rPr>
              <a:t>time0=5;time1=100;</a:t>
            </a:r>
            <a:endParaRPr dirty="0"/>
          </a:p>
          <a:p>
            <a:pPr algn="l" rtl="0">
              <a:lnSpc>
                <a:spcPct val="100000"/>
              </a:lnSpc>
            </a:pPr>
            <a:r>
              <a:rPr lang="en-GB" sz="1600" dirty="0" err="1">
                <a:latin typeface="Arial"/>
              </a:rPr>
              <a:t>lat</a:t>
            </a:r>
            <a:r>
              <a:rPr lang="en-GB" sz="1600" dirty="0">
                <a:latin typeface="Arial"/>
              </a:rPr>
              <a:t>=round(</a:t>
            </a:r>
            <a:r>
              <a:rPr lang="en-GB" sz="1600" dirty="0" err="1">
                <a:latin typeface="Arial"/>
              </a:rPr>
              <a:t>sRate</a:t>
            </a:r>
            <a:r>
              <a:rPr lang="en-GB" sz="1600" dirty="0">
                <a:latin typeface="Arial"/>
              </a:rPr>
              <a:t>*[time0 time1]);</a:t>
            </a:r>
            <a:endParaRPr dirty="0"/>
          </a:p>
          <a:p>
            <a:pPr algn="l" rtl="0">
              <a:lnSpc>
                <a:spcPct val="100000"/>
              </a:lnSpc>
            </a:pPr>
            <a:r>
              <a:rPr lang="en-GB" sz="1600" dirty="0">
                <a:latin typeface="Arial"/>
              </a:rPr>
              <a:t>chi = </a:t>
            </a:r>
            <a:r>
              <a:rPr lang="en-GB" sz="1600" dirty="0" err="1">
                <a:latin typeface="Arial"/>
              </a:rPr>
              <a:t>channel_index</a:t>
            </a:r>
            <a:r>
              <a:rPr lang="en-GB" sz="1600" dirty="0">
                <a:latin typeface="Arial"/>
              </a:rPr>
              <a:t>(</a:t>
            </a:r>
            <a:r>
              <a:rPr lang="en-GB" sz="1600" dirty="0" err="1">
                <a:latin typeface="Arial"/>
              </a:rPr>
              <a:t>pdf</a:t>
            </a:r>
            <a:r>
              <a:rPr lang="en-GB" sz="1600" dirty="0">
                <a:latin typeface="Arial"/>
              </a:rPr>
              <a:t>, </a:t>
            </a:r>
            <a:r>
              <a:rPr lang="en-GB" sz="1600" dirty="0">
                <a:solidFill>
                  <a:srgbClr val="FF66FF"/>
                </a:solidFill>
                <a:latin typeface="Arial"/>
              </a:rPr>
              <a:t>'meg'</a:t>
            </a:r>
            <a:r>
              <a:rPr lang="en-GB" sz="1600" dirty="0">
                <a:latin typeface="Arial"/>
              </a:rPr>
              <a:t>, </a:t>
            </a:r>
            <a:r>
              <a:rPr lang="en-GB" sz="1600" dirty="0">
                <a:solidFill>
                  <a:srgbClr val="FF66FF"/>
                </a:solidFill>
                <a:latin typeface="Arial"/>
              </a:rPr>
              <a:t>'name'</a:t>
            </a:r>
            <a:r>
              <a:rPr lang="en-GB" sz="1600" dirty="0">
                <a:latin typeface="Arial"/>
              </a:rPr>
              <a:t>);</a:t>
            </a:r>
            <a:endParaRPr dirty="0"/>
          </a:p>
          <a:p>
            <a:pPr algn="l" rtl="0">
              <a:lnSpc>
                <a:spcPct val="100000"/>
              </a:lnSpc>
            </a:pPr>
            <a:r>
              <a:rPr lang="en-GB" sz="1600" dirty="0" err="1">
                <a:latin typeface="Arial"/>
              </a:rPr>
              <a:t>chn</a:t>
            </a:r>
            <a:r>
              <a:rPr lang="en-GB" sz="1600" dirty="0">
                <a:latin typeface="Arial"/>
              </a:rPr>
              <a:t> = </a:t>
            </a:r>
            <a:r>
              <a:rPr lang="en-GB" sz="1600" dirty="0" err="1">
                <a:latin typeface="Arial"/>
              </a:rPr>
              <a:t>channel_name</a:t>
            </a:r>
            <a:r>
              <a:rPr lang="en-GB" sz="1600" dirty="0">
                <a:latin typeface="Arial"/>
              </a:rPr>
              <a:t>(</a:t>
            </a:r>
            <a:r>
              <a:rPr lang="en-GB" sz="1600" dirty="0" err="1">
                <a:latin typeface="Arial"/>
              </a:rPr>
              <a:t>pdf</a:t>
            </a:r>
            <a:r>
              <a:rPr lang="en-GB" sz="1600" dirty="0">
                <a:latin typeface="Arial"/>
              </a:rPr>
              <a:t>, chi);</a:t>
            </a:r>
            <a:endParaRPr dirty="0"/>
          </a:p>
          <a:p>
            <a:pPr algn="l" rtl="0">
              <a:lnSpc>
                <a:spcPct val="100000"/>
              </a:lnSpc>
            </a:pPr>
            <a:r>
              <a:rPr lang="en-GB" sz="1600" dirty="0">
                <a:latin typeface="Arial"/>
              </a:rPr>
              <a:t>data=</a:t>
            </a:r>
            <a:r>
              <a:rPr lang="en-GB" sz="1600" dirty="0" err="1">
                <a:latin typeface="Arial"/>
              </a:rPr>
              <a:t>read_data_block</a:t>
            </a:r>
            <a:r>
              <a:rPr lang="en-GB" sz="1600" dirty="0">
                <a:latin typeface="Arial"/>
              </a:rPr>
              <a:t>(</a:t>
            </a:r>
            <a:r>
              <a:rPr lang="en-GB" sz="1600" dirty="0" err="1">
                <a:latin typeface="Arial"/>
              </a:rPr>
              <a:t>pdf,lat,chi</a:t>
            </a:r>
            <a:r>
              <a:rPr lang="en-GB" sz="1600" dirty="0">
                <a:latin typeface="Arial"/>
              </a:rPr>
              <a:t>);</a:t>
            </a:r>
            <a:endParaRPr dirty="0"/>
          </a:p>
          <a:p>
            <a:pPr algn="l" rtl="0">
              <a:lnSpc>
                <a:spcPct val="100000"/>
              </a:lnSpc>
            </a:pPr>
            <a:endParaRPr dirty="0"/>
          </a:p>
          <a:p>
            <a:pPr algn="l" rtl="0">
              <a:lnSpc>
                <a:spcPct val="100000"/>
              </a:lnSpc>
            </a:pPr>
            <a:r>
              <a:rPr lang="en-GB" sz="1600" dirty="0">
                <a:latin typeface="Arial"/>
              </a:rPr>
              <a:t>or use </a:t>
            </a:r>
            <a:r>
              <a:rPr lang="en-GB" sz="1600" dirty="0" err="1">
                <a:latin typeface="Arial"/>
              </a:rPr>
              <a:t>FieldTrip</a:t>
            </a:r>
            <a:r>
              <a:rPr lang="en-GB" sz="1600" dirty="0">
                <a:latin typeface="Arial"/>
              </a:rPr>
              <a:t> (less RAM friendly)</a:t>
            </a:r>
            <a:endParaRPr dirty="0"/>
          </a:p>
          <a:p>
            <a:pPr algn="l" rtl="0">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Cleaning Line Frequency</a:t>
            </a:r>
            <a:endParaRPr/>
          </a:p>
        </p:txBody>
      </p:sp>
      <p:sp>
        <p:nvSpPr>
          <p:cNvPr id="81" name="CustomShape 2"/>
          <p:cNvSpPr/>
          <p:nvPr/>
        </p:nvSpPr>
        <p:spPr>
          <a:xfrm>
            <a:off x="504000" y="1296000"/>
            <a:ext cx="4031640" cy="3485520"/>
          </a:xfrm>
          <a:prstGeom prst="rect">
            <a:avLst/>
          </a:prstGeom>
          <a:noFill/>
          <a:ln>
            <a:noFill/>
          </a:ln>
        </p:spPr>
        <p:txBody>
          <a:bodyPr lIns="0" tIns="0" rIns="0" bIns="0"/>
          <a:lstStyle/>
          <a:p>
            <a:pPr algn="l" rtl="0"/>
            <a:r>
              <a:rPr lang="en-GB" sz="1600" dirty="0">
                <a:latin typeface="Arial"/>
              </a:rPr>
              <a:t>clean=</a:t>
            </a:r>
            <a:r>
              <a:rPr lang="en-GB" sz="1600" dirty="0" err="1">
                <a:latin typeface="Arial"/>
              </a:rPr>
              <a:t>correctLF</a:t>
            </a:r>
            <a:r>
              <a:rPr lang="en-GB" sz="1600" dirty="0">
                <a:latin typeface="Arial"/>
              </a:rPr>
              <a:t>;</a:t>
            </a:r>
            <a:endParaRPr dirty="0"/>
          </a:p>
          <a:p>
            <a:pPr algn="l" rtl="0"/>
            <a:r>
              <a:rPr lang="en-GB" sz="1600" dirty="0">
                <a:latin typeface="Arial"/>
              </a:rPr>
              <a:t>- The function checks if you have 50 or 60Hz</a:t>
            </a:r>
            <a:endParaRPr dirty="0"/>
          </a:p>
          <a:p>
            <a:pPr algn="l" rtl="0"/>
            <a:r>
              <a:rPr lang="en-GB" sz="1600" dirty="0">
                <a:latin typeface="Arial"/>
              </a:rPr>
              <a:t>- It finds the channel with most 50Hz for zero crossing detection</a:t>
            </a:r>
            <a:endParaRPr dirty="0"/>
          </a:p>
          <a:p>
            <a:pPr algn="l" rtl="0"/>
            <a:r>
              <a:rPr lang="en-GB" sz="1600" dirty="0">
                <a:latin typeface="Arial"/>
              </a:rPr>
              <a:t>- The data is averaged to create 50Hz waveform template for each channel</a:t>
            </a:r>
            <a:endParaRPr dirty="0"/>
          </a:p>
          <a:p>
            <a:pPr algn="l" rtl="0"/>
            <a:r>
              <a:rPr lang="en-GB" sz="1600" dirty="0">
                <a:latin typeface="Arial"/>
              </a:rPr>
              <a:t>- A chain of templates is subtracted from the data</a:t>
            </a:r>
            <a:endParaRPr dirty="0"/>
          </a:p>
          <a:p>
            <a:pPr algn="l" rtl="0"/>
            <a:endParaRPr dirty="0"/>
          </a:p>
        </p:txBody>
      </p:sp>
      <p:pic>
        <p:nvPicPr>
          <p:cNvPr id="82" name="Picture 81"/>
          <p:cNvPicPr/>
          <p:nvPr/>
        </p:nvPicPr>
        <p:blipFill>
          <a:blip r:embed="rId2"/>
          <a:stretch>
            <a:fillRect/>
          </a:stretch>
        </p:blipFill>
        <p:spPr>
          <a:xfrm>
            <a:off x="5149080" y="1368000"/>
            <a:ext cx="4570560" cy="3913560"/>
          </a:xfrm>
          <a:prstGeom prst="rect">
            <a:avLst/>
          </a:prstGeom>
          <a:ln>
            <a:noFill/>
          </a:ln>
        </p:spPr>
      </p:pic>
      <p:pic>
        <p:nvPicPr>
          <p:cNvPr id="83" name="Picture 10"/>
          <p:cNvPicPr/>
          <p:nvPr/>
        </p:nvPicPr>
        <p:blipFill>
          <a:blip r:embed="rId3"/>
          <a:stretch>
            <a:fillRect/>
          </a:stretch>
        </p:blipFill>
        <p:spPr>
          <a:xfrm>
            <a:off x="1511920" y="3051299"/>
            <a:ext cx="3096000" cy="208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Cleaning Line Frequency</a:t>
            </a:r>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836" y="859084"/>
            <a:ext cx="4780953" cy="3952381"/>
          </a:xfrm>
          <a:prstGeom prst="rect">
            <a:avLst/>
          </a:prstGeom>
        </p:spPr>
      </p:pic>
    </p:spTree>
    <p:extLst>
      <p:ext uri="{BB962C8B-B14F-4D97-AF65-F5344CB8AC3E}">
        <p14:creationId xmlns:p14="http://schemas.microsoft.com/office/powerpoint/2010/main" val="3799852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Cleaning Line Frequency</a:t>
            </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836" y="859084"/>
            <a:ext cx="4780953" cy="3952381"/>
          </a:xfrm>
          <a:prstGeom prst="rect">
            <a:avLst/>
          </a:prstGeom>
        </p:spPr>
      </p:pic>
    </p:spTree>
    <p:extLst>
      <p:ext uri="{BB962C8B-B14F-4D97-AF65-F5344CB8AC3E}">
        <p14:creationId xmlns:p14="http://schemas.microsoft.com/office/powerpoint/2010/main" val="25394660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Cleaning Line Frequency</a:t>
            </a: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836" y="859084"/>
            <a:ext cx="4780953" cy="3952381"/>
          </a:xfrm>
          <a:prstGeom prst="rect">
            <a:avLst/>
          </a:prstGeom>
        </p:spPr>
      </p:pic>
    </p:spTree>
    <p:extLst>
      <p:ext uri="{BB962C8B-B14F-4D97-AF65-F5344CB8AC3E}">
        <p14:creationId xmlns:p14="http://schemas.microsoft.com/office/powerpoint/2010/main" val="42778007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Cleaning Line Frequency</a:t>
            </a: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836" y="859084"/>
            <a:ext cx="4780953" cy="3952381"/>
          </a:xfrm>
          <a:prstGeom prst="rect">
            <a:avLst/>
          </a:prstGeom>
        </p:spPr>
      </p:pic>
    </p:spTree>
    <p:extLst>
      <p:ext uri="{BB962C8B-B14F-4D97-AF65-F5344CB8AC3E}">
        <p14:creationId xmlns:p14="http://schemas.microsoft.com/office/powerpoint/2010/main" val="15369015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376000" y="216000"/>
            <a:ext cx="5327280" cy="719640"/>
          </a:xfrm>
          <a:prstGeom prst="rect">
            <a:avLst/>
          </a:prstGeom>
          <a:noFill/>
          <a:ln>
            <a:noFill/>
          </a:ln>
        </p:spPr>
        <p:txBody>
          <a:bodyPr lIns="0" tIns="0" rIns="0" bIns="0" anchor="ctr"/>
          <a:lstStyle/>
          <a:p>
            <a:pPr algn="ctr">
              <a:lnSpc>
                <a:spcPct val="100000"/>
              </a:lnSpc>
            </a:pPr>
            <a:r>
              <a:rPr lang="en-GB" sz="2600">
                <a:latin typeface="Arial"/>
              </a:rPr>
              <a:t>Cleaning Line Frequency</a:t>
            </a: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836" y="859084"/>
            <a:ext cx="4780953" cy="3952381"/>
          </a:xfrm>
          <a:prstGeom prst="rect">
            <a:avLst/>
          </a:prstGeom>
        </p:spPr>
      </p:pic>
    </p:spTree>
    <p:extLst>
      <p:ext uri="{BB962C8B-B14F-4D97-AF65-F5344CB8AC3E}">
        <p14:creationId xmlns:p14="http://schemas.microsoft.com/office/powerpoint/2010/main" val="8554032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665</Words>
  <Application>Microsoft Office PowerPoint</Application>
  <PresentationFormat>Custom</PresentationFormat>
  <Paragraphs>115</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Yuval Harpaz</cp:lastModifiedBy>
  <cp:revision>5</cp:revision>
  <dcterms:modified xsi:type="dcterms:W3CDTF">2014-12-07T12:28:45Z</dcterms:modified>
</cp:coreProperties>
</file>