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60" r:id="rId3"/>
    <p:sldId id="264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 m" initials="ym" lastIdx="6" clrIdx="0">
    <p:extLst>
      <p:ext uri="{19B8F6BF-5375-455C-9EA6-DF929625EA0E}">
        <p15:presenceInfo xmlns:p15="http://schemas.microsoft.com/office/powerpoint/2012/main" userId="6a8192866fd54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1A9"/>
    <a:srgbClr val="C1C1C1"/>
    <a:srgbClr val="1667CA"/>
    <a:srgbClr val="0058C5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96" autoAdjust="0"/>
    <p:restoredTop sz="94660"/>
  </p:normalViewPr>
  <p:slideViewPr>
    <p:cSldViewPr snapToGrid="0">
      <p:cViewPr>
        <p:scale>
          <a:sx n="90" d="100"/>
          <a:sy n="90" d="100"/>
        </p:scale>
        <p:origin x="43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2T18:03:15.215" idx="1">
    <p:pos x="7670" y="10"/>
    <p:text>בחודש האחרון דנה, יובל, ואני עבדנו על פרויקט שעוסק בgamification . מה זה G? G  זה תהליך של שילוב אלמנטים של משחק במטלה, כלומר משהו שאתה חייב לעשות אבל לא בהכרח רוצה לעשות.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2T18:03:37.781" idx="3">
    <p:pos x="7670" y="10"/>
    <p:text>לדוגמא לוטו דרך, ג'פניקה(8% ל20%). אז איך אנחנו יכולים להביא את הכוח של G למערכת החינוך?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2T18:03:51.653" idx="4">
    <p:pos x="7670" y="10"/>
    <p:text>אנחנו השתמשנו בתורה של איזה יפני אחד בשביל ליצור מערכת שתעלה את המוטיבציה והציונים של התלמידים. בעזרת 8 אלמנטים עיקריים יצרנו את המערכת.(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2T18:04:00.949" idx="5">
    <p:pos x="7670" y="10"/>
    <p:text>.(לוגוים יפים והסבר קצר).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2T20:04:04.022" idx="6">
    <p:pos x="7670" y="10"/>
    <p:text>דוגמה לתרגיל מהלימודים + תמריץ, הסבר על דולינגו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2T18:03:15.215" idx="1">
    <p:pos x="7670" y="10"/>
    <p:text>בחודש האחרון דנה, יובל, ואני עבדנו על פרויקט שעוסק בgamification . מה זה G? G  זה תהליך של שילוב אלמנטים של משחק במטלה, כלומר משהו שאתה חייב לעשות אבל לא בהכרח רוצה לעשות.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4BAB-EBB8-44D5-A14B-CA6FD360EB71}" type="datetimeFigureOut">
              <a:rPr lang="he-IL" smtClean="0"/>
              <a:t>י"ח/אב/תשע"ו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B54D-CE47-43F5-9A0E-A344652364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725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4BAB-EBB8-44D5-A14B-CA6FD360EB71}" type="datetimeFigureOut">
              <a:rPr lang="he-IL" smtClean="0"/>
              <a:t>י"ח/אב/תשע"ו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B54D-CE47-43F5-9A0E-A344652364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697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4BAB-EBB8-44D5-A14B-CA6FD360EB71}" type="datetimeFigureOut">
              <a:rPr lang="he-IL" smtClean="0"/>
              <a:t>י"ח/אב/תשע"ו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B54D-CE47-43F5-9A0E-A344652364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078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4BAB-EBB8-44D5-A14B-CA6FD360EB71}" type="datetimeFigureOut">
              <a:rPr lang="he-IL" smtClean="0"/>
              <a:t>י"ח/אב/תשע"ו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B54D-CE47-43F5-9A0E-A344652364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82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4BAB-EBB8-44D5-A14B-CA6FD360EB71}" type="datetimeFigureOut">
              <a:rPr lang="he-IL" smtClean="0"/>
              <a:t>י"ח/אב/תשע"ו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B54D-CE47-43F5-9A0E-A344652364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060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4BAB-EBB8-44D5-A14B-CA6FD360EB71}" type="datetimeFigureOut">
              <a:rPr lang="he-IL" smtClean="0"/>
              <a:t>י"ח/אב/תשע"ו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B54D-CE47-43F5-9A0E-A344652364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564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4BAB-EBB8-44D5-A14B-CA6FD360EB71}" type="datetimeFigureOut">
              <a:rPr lang="he-IL" smtClean="0"/>
              <a:t>י"ח/אב/תשע"ו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B54D-CE47-43F5-9A0E-A344652364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347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4BAB-EBB8-44D5-A14B-CA6FD360EB71}" type="datetimeFigureOut">
              <a:rPr lang="he-IL" smtClean="0"/>
              <a:t>י"ח/אב/תשע"ו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B54D-CE47-43F5-9A0E-A344652364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994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4BAB-EBB8-44D5-A14B-CA6FD360EB71}" type="datetimeFigureOut">
              <a:rPr lang="he-IL" smtClean="0"/>
              <a:t>י"ח/אב/תשע"ו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B54D-CE47-43F5-9A0E-A344652364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99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4BAB-EBB8-44D5-A14B-CA6FD360EB71}" type="datetimeFigureOut">
              <a:rPr lang="he-IL" smtClean="0"/>
              <a:t>י"ח/אב/תשע"ו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B54D-CE47-43F5-9A0E-A344652364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943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4BAB-EBB8-44D5-A14B-CA6FD360EB71}" type="datetimeFigureOut">
              <a:rPr lang="he-IL" smtClean="0"/>
              <a:t>י"ח/אב/תשע"ו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B54D-CE47-43F5-9A0E-A344652364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532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5A5A5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04BAB-EBB8-44D5-A14B-CA6FD360EB71}" type="datetimeFigureOut">
              <a:rPr lang="he-IL" smtClean="0"/>
              <a:t>י"ח/אב/תשע"ו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CB54D-CE47-43F5-9A0E-A344652364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099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5680366"/>
            <a:ext cx="12192000" cy="674253"/>
          </a:xfrm>
          <a:prstGeom prst="rect">
            <a:avLst/>
          </a:prstGeom>
          <a:solidFill>
            <a:srgbClr val="166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0" y="1839065"/>
            <a:ext cx="12192000" cy="2277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200" dirty="0" smtClean="0">
                <a:solidFill>
                  <a:srgbClr val="0141A9"/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Gamification</a:t>
            </a:r>
            <a:endParaRPr lang="he-IL" sz="14200" dirty="0">
              <a:solidFill>
                <a:srgbClr val="0141A9"/>
              </a:solidFill>
              <a:latin typeface="Heebo Black" panose="00000A00000000000000" pitchFamily="2" charset="-79"/>
              <a:cs typeface="Heebo Black" panose="00000A00000000000000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493238"/>
            <a:ext cx="12192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dirty="0" smtClean="0">
                <a:solidFill>
                  <a:srgbClr val="0141A9"/>
                </a:solidFill>
                <a:latin typeface="Heebo Medium" panose="00000600000000000000" pitchFamily="2" charset="-79"/>
                <a:cs typeface="Heebo Medium" panose="00000600000000000000" pitchFamily="2" charset="-79"/>
              </a:rPr>
              <a:t>באופן כללי, בחינוך, </a:t>
            </a:r>
            <a:r>
              <a:rPr lang="he-IL" sz="3600" dirty="0" err="1" smtClean="0">
                <a:solidFill>
                  <a:srgbClr val="0141A9"/>
                </a:solidFill>
                <a:latin typeface="Heebo Medium" panose="00000600000000000000" pitchFamily="2" charset="-79"/>
                <a:cs typeface="Heebo Medium" panose="00000600000000000000" pitchFamily="2" charset="-79"/>
              </a:rPr>
              <a:t>באבין</a:t>
            </a:r>
            <a:r>
              <a:rPr lang="he-IL" sz="3600" dirty="0" smtClean="0">
                <a:solidFill>
                  <a:srgbClr val="0141A9"/>
                </a:solidFill>
                <a:latin typeface="Heebo Medium" panose="00000600000000000000" pitchFamily="2" charset="-79"/>
                <a:cs typeface="Heebo Medium" panose="00000600000000000000" pitchFamily="2" charset="-79"/>
              </a:rPr>
              <a:t>.</a:t>
            </a:r>
            <a:endParaRPr lang="he-IL" sz="3600" dirty="0">
              <a:solidFill>
                <a:srgbClr val="0141A9"/>
              </a:solidFill>
              <a:latin typeface="Heebo Medium" panose="00000600000000000000" pitchFamily="2" charset="-79"/>
              <a:cs typeface="Heebo Medium" panose="00000600000000000000" pitchFamily="2" charset="-79"/>
            </a:endParaRPr>
          </a:p>
        </p:txBody>
      </p:sp>
      <p:sp>
        <p:nvSpPr>
          <p:cNvPr id="7" name="סוגר זוויתי 6"/>
          <p:cNvSpPr/>
          <p:nvPr/>
        </p:nvSpPr>
        <p:spPr>
          <a:xfrm flipH="1">
            <a:off x="11499270" y="5680586"/>
            <a:ext cx="544945" cy="67425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87525" y="5698832"/>
            <a:ext cx="18149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dirty="0" smtClean="0">
                <a:solidFill>
                  <a:schemeClr val="bg1"/>
                </a:solidFill>
                <a:latin typeface="Heebo Medium" panose="00000600000000000000" pitchFamily="2" charset="-79"/>
                <a:cs typeface="Heebo Medium" panose="00000600000000000000" pitchFamily="2" charset="-79"/>
              </a:rPr>
              <a:t>פתיחה</a:t>
            </a:r>
            <a:endParaRPr lang="he-IL" sz="3600" dirty="0">
              <a:solidFill>
                <a:schemeClr val="bg1"/>
              </a:solidFill>
              <a:latin typeface="Heebo Medium" panose="00000600000000000000" pitchFamily="2" charset="-79"/>
              <a:cs typeface="Heebo Medium" panose="000006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18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42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5680366"/>
            <a:ext cx="12192000" cy="674253"/>
          </a:xfrm>
          <a:prstGeom prst="rect">
            <a:avLst/>
          </a:prstGeom>
          <a:solidFill>
            <a:srgbClr val="166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8123919" y="3773891"/>
            <a:ext cx="39202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dirty="0" smtClean="0">
                <a:solidFill>
                  <a:srgbClr val="0141A9"/>
                </a:solidFill>
                <a:latin typeface="Heebo Thin" panose="00000300000000000000" pitchFamily="2" charset="-79"/>
                <a:cs typeface="Heebo Thin" panose="00000300000000000000" pitchFamily="2" charset="-79"/>
              </a:rPr>
              <a:t>Yu-</a:t>
            </a:r>
            <a:r>
              <a:rPr lang="en-US" sz="5400" dirty="0" err="1" smtClean="0">
                <a:solidFill>
                  <a:srgbClr val="0141A9"/>
                </a:solidFill>
                <a:latin typeface="Heebo Thin" panose="00000300000000000000" pitchFamily="2" charset="-79"/>
                <a:cs typeface="Heebo Thin" panose="00000300000000000000" pitchFamily="2" charset="-79"/>
              </a:rPr>
              <a:t>kai</a:t>
            </a:r>
            <a:r>
              <a:rPr lang="en-US" sz="5400" dirty="0" smtClean="0">
                <a:solidFill>
                  <a:srgbClr val="0141A9"/>
                </a:solidFill>
                <a:latin typeface="Heebo Thin" panose="00000300000000000000" pitchFamily="2" charset="-79"/>
                <a:cs typeface="Heebo Thin" panose="00000300000000000000" pitchFamily="2" charset="-79"/>
              </a:rPr>
              <a:t> </a:t>
            </a:r>
            <a:r>
              <a:rPr lang="en-US" sz="5400" dirty="0" err="1" smtClean="0">
                <a:solidFill>
                  <a:srgbClr val="0141A9"/>
                </a:solidFill>
                <a:latin typeface="Heebo Thin" panose="00000300000000000000" pitchFamily="2" charset="-79"/>
                <a:cs typeface="Heebo Thin" panose="00000300000000000000" pitchFamily="2" charset="-79"/>
              </a:rPr>
              <a:t>chou</a:t>
            </a:r>
            <a:endParaRPr lang="he-IL" sz="5400" dirty="0">
              <a:solidFill>
                <a:srgbClr val="0141A9"/>
              </a:solidFill>
              <a:latin typeface="Heebo Thin" panose="00000300000000000000" pitchFamily="2" charset="-79"/>
              <a:cs typeface="Heebo Thin" panose="00000300000000000000" pitchFamily="2" charset="-79"/>
            </a:endParaRPr>
          </a:p>
        </p:txBody>
      </p:sp>
      <p:sp>
        <p:nvSpPr>
          <p:cNvPr id="7" name="סוגר זוויתי 6"/>
          <p:cNvSpPr/>
          <p:nvPr/>
        </p:nvSpPr>
        <p:spPr>
          <a:xfrm flipH="1">
            <a:off x="11499270" y="5680586"/>
            <a:ext cx="544945" cy="67425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9636" y="5698832"/>
            <a:ext cx="35236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dirty="0" smtClean="0">
                <a:solidFill>
                  <a:schemeClr val="bg1"/>
                </a:solidFill>
                <a:latin typeface="Heebo Medium" panose="00000600000000000000" pitchFamily="2" charset="-79"/>
                <a:cs typeface="Heebo Medium" panose="00000600000000000000" pitchFamily="2" charset="-79"/>
              </a:rPr>
              <a:t>באופן כללי</a:t>
            </a:r>
            <a:endParaRPr lang="he-IL" sz="3600" dirty="0">
              <a:solidFill>
                <a:schemeClr val="bg1"/>
              </a:solidFill>
              <a:latin typeface="Heebo Medium" panose="00000600000000000000" pitchFamily="2" charset="-79"/>
              <a:cs typeface="Heebo Medium" panose="00000600000000000000" pitchFamily="2" charset="-79"/>
            </a:endParaRPr>
          </a:p>
        </p:txBody>
      </p:sp>
      <p:pic>
        <p:nvPicPr>
          <p:cNvPr id="1026" name="Picture 2" descr="http://academy.captainup.com/wp-content/uploads/2015/04/YuKaiCho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046" y="829312"/>
            <a:ext cx="2958042" cy="292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קבוצה 10"/>
          <p:cNvGrpSpPr/>
          <p:nvPr/>
        </p:nvGrpSpPr>
        <p:grpSpPr>
          <a:xfrm>
            <a:off x="765543" y="664056"/>
            <a:ext cx="4444410" cy="4262765"/>
            <a:chOff x="1412604" y="669851"/>
            <a:chExt cx="3446474" cy="3305615"/>
          </a:xfrm>
        </p:grpSpPr>
        <p:sp>
          <p:nvSpPr>
            <p:cNvPr id="3" name="מתומן 2"/>
            <p:cNvSpPr/>
            <p:nvPr/>
          </p:nvSpPr>
          <p:spPr>
            <a:xfrm>
              <a:off x="1477925" y="692278"/>
              <a:ext cx="3200400" cy="3200400"/>
            </a:xfrm>
            <a:prstGeom prst="octagon">
              <a:avLst/>
            </a:prstGeom>
            <a:gradFill flip="none" rotWithShape="1">
              <a:gsLst>
                <a:gs pos="0">
                  <a:srgbClr val="0141A9"/>
                </a:gs>
                <a:gs pos="50000">
                  <a:srgbClr val="0070C0"/>
                </a:gs>
                <a:gs pos="100000">
                  <a:srgbClr val="1667CA"/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92326" y="669851"/>
              <a:ext cx="1329069" cy="453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3200" dirty="0" smtClean="0">
                  <a:solidFill>
                    <a:schemeClr val="bg1"/>
                  </a:solidFill>
                  <a:latin typeface="Heebo Medium" panose="00000600000000000000" pitchFamily="2" charset="-79"/>
                  <a:cs typeface="Heebo Medium" panose="00000600000000000000" pitchFamily="2" charset="-79"/>
                </a:rPr>
                <a:t>משמעות</a:t>
              </a:r>
              <a:endParaRPr lang="he-IL" dirty="0">
                <a:solidFill>
                  <a:schemeClr val="bg1"/>
                </a:solidFill>
                <a:latin typeface="Heebo Medium" panose="00000600000000000000" pitchFamily="2" charset="-79"/>
                <a:cs typeface="Heebo Medium" panose="00000600000000000000" pitchFamily="2" charset="-79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56860" y="1141227"/>
              <a:ext cx="1329069" cy="453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3200" dirty="0" smtClean="0">
                  <a:solidFill>
                    <a:schemeClr val="bg1"/>
                  </a:solidFill>
                  <a:latin typeface="Heebo Medium" panose="00000600000000000000" pitchFamily="2" charset="-79"/>
                  <a:cs typeface="Heebo Medium" panose="00000600000000000000" pitchFamily="2" charset="-79"/>
                </a:rPr>
                <a:t>יצירתיות</a:t>
              </a:r>
              <a:endParaRPr lang="he-IL" dirty="0">
                <a:solidFill>
                  <a:schemeClr val="bg1"/>
                </a:solidFill>
                <a:latin typeface="Heebo Medium" panose="00000600000000000000" pitchFamily="2" charset="-79"/>
                <a:cs typeface="Heebo Medium" panose="00000600000000000000" pitchFamily="2" charset="-79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0009" y="2118445"/>
              <a:ext cx="1329069" cy="453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3200" dirty="0" smtClean="0">
                  <a:solidFill>
                    <a:schemeClr val="bg1"/>
                  </a:solidFill>
                  <a:latin typeface="Heebo Medium" panose="00000600000000000000" pitchFamily="2" charset="-79"/>
                  <a:cs typeface="Heebo Medium" panose="00000600000000000000" pitchFamily="2" charset="-79"/>
                </a:rPr>
                <a:t>חברה</a:t>
              </a:r>
              <a:endParaRPr lang="he-IL" dirty="0">
                <a:solidFill>
                  <a:schemeClr val="bg1"/>
                </a:solidFill>
                <a:latin typeface="Heebo Medium" panose="00000600000000000000" pitchFamily="2" charset="-79"/>
                <a:cs typeface="Heebo Medium" panose="00000600000000000000" pitchFamily="2" charset="-79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78125" y="3054721"/>
              <a:ext cx="1329069" cy="453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3200" dirty="0" smtClean="0">
                  <a:solidFill>
                    <a:schemeClr val="bg1"/>
                  </a:solidFill>
                  <a:latin typeface="Heebo Medium" panose="00000600000000000000" pitchFamily="2" charset="-79"/>
                  <a:cs typeface="Heebo Medium" panose="00000600000000000000" pitchFamily="2" charset="-79"/>
                </a:rPr>
                <a:t>סקרנות</a:t>
              </a:r>
              <a:endParaRPr lang="he-IL" dirty="0">
                <a:solidFill>
                  <a:schemeClr val="bg1"/>
                </a:solidFill>
                <a:latin typeface="Heebo Medium" panose="00000600000000000000" pitchFamily="2" charset="-79"/>
                <a:cs typeface="Heebo Medium" panose="00000600000000000000" pitchFamily="2" charset="-79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92325" y="3521995"/>
              <a:ext cx="1329069" cy="453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3200" dirty="0" err="1" smtClean="0">
                  <a:solidFill>
                    <a:schemeClr val="bg1"/>
                  </a:solidFill>
                  <a:latin typeface="Heebo Medium" panose="00000600000000000000" pitchFamily="2" charset="-79"/>
                  <a:cs typeface="Heebo Medium" panose="00000600000000000000" pitchFamily="2" charset="-79"/>
                </a:rPr>
                <a:t>המנעות</a:t>
              </a:r>
              <a:endParaRPr lang="he-IL" dirty="0">
                <a:solidFill>
                  <a:schemeClr val="bg1"/>
                </a:solidFill>
                <a:latin typeface="Heebo Medium" panose="00000600000000000000" pitchFamily="2" charset="-79"/>
                <a:cs typeface="Heebo Medium" panose="00000600000000000000" pitchFamily="2" charset="-79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18167" y="2778444"/>
              <a:ext cx="1329069" cy="73987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he-IL" sz="2800" dirty="0" smtClean="0">
                  <a:solidFill>
                    <a:schemeClr val="bg1"/>
                  </a:solidFill>
                  <a:latin typeface="Heebo Medium" panose="00000600000000000000" pitchFamily="2" charset="-79"/>
                  <a:cs typeface="Heebo Medium" panose="00000600000000000000" pitchFamily="2" charset="-79"/>
                </a:rPr>
                <a:t>דחיית סיפוקים</a:t>
              </a:r>
              <a:endParaRPr lang="he-IL" sz="2800" dirty="0">
                <a:solidFill>
                  <a:schemeClr val="bg1"/>
                </a:solidFill>
                <a:latin typeface="Heebo Medium" panose="00000600000000000000" pitchFamily="2" charset="-79"/>
                <a:cs typeface="Heebo Medium" panose="00000600000000000000" pitchFamily="2" charset="-79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12604" y="2128662"/>
              <a:ext cx="1329069" cy="453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3200" dirty="0" smtClean="0">
                  <a:solidFill>
                    <a:schemeClr val="bg1"/>
                  </a:solidFill>
                  <a:latin typeface="Heebo Medium" panose="00000600000000000000" pitchFamily="2" charset="-79"/>
                  <a:cs typeface="Heebo Medium" panose="00000600000000000000" pitchFamily="2" charset="-79"/>
                </a:rPr>
                <a:t>קניין</a:t>
              </a:r>
              <a:endParaRPr lang="he-IL" dirty="0" smtClean="0">
                <a:solidFill>
                  <a:schemeClr val="bg1"/>
                </a:solidFill>
                <a:latin typeface="Heebo Medium" panose="00000600000000000000" pitchFamily="2" charset="-79"/>
                <a:cs typeface="Heebo Medium" panose="00000600000000000000" pitchFamily="2" charset="-79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37415" y="1159127"/>
              <a:ext cx="1329069" cy="4534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3200" dirty="0" smtClean="0">
                  <a:solidFill>
                    <a:schemeClr val="bg1"/>
                  </a:solidFill>
                  <a:latin typeface="Heebo Medium" panose="00000600000000000000" pitchFamily="2" charset="-79"/>
                  <a:cs typeface="Heebo Medium" panose="00000600000000000000" pitchFamily="2" charset="-79"/>
                </a:rPr>
                <a:t>הישגים</a:t>
              </a:r>
              <a:endParaRPr lang="he-IL" dirty="0" smtClean="0">
                <a:solidFill>
                  <a:schemeClr val="bg1"/>
                </a:solidFill>
                <a:latin typeface="Heebo Medium" panose="00000600000000000000" pitchFamily="2" charset="-79"/>
                <a:cs typeface="Heebo Medium" panose="00000600000000000000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7079" y="3050072"/>
            <a:ext cx="12192000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9800" dirty="0" smtClean="0">
                <a:solidFill>
                  <a:srgbClr val="0141A9"/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נקודות</a:t>
            </a:r>
            <a:endParaRPr lang="he-IL" sz="9800" dirty="0">
              <a:solidFill>
                <a:srgbClr val="0141A9"/>
              </a:solidFill>
              <a:latin typeface="Heebo Black" panose="00000A00000000000000" pitchFamily="2" charset="-79"/>
              <a:cs typeface="Heebo Black" panose="00000A00000000000000" pitchFamily="2" charset="-79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0" y="5680366"/>
            <a:ext cx="12192000" cy="674253"/>
          </a:xfrm>
          <a:prstGeom prst="rect">
            <a:avLst/>
          </a:prstGeom>
          <a:solidFill>
            <a:srgbClr val="166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4157332" y="3841057"/>
            <a:ext cx="12192000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9800" dirty="0" smtClean="0">
                <a:solidFill>
                  <a:srgbClr val="0141A9"/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קבוצה</a:t>
            </a:r>
            <a:endParaRPr lang="he-IL" sz="9800" dirty="0">
              <a:solidFill>
                <a:srgbClr val="0141A9"/>
              </a:solidFill>
              <a:latin typeface="Heebo Black" panose="00000A00000000000000" pitchFamily="2" charset="-79"/>
              <a:cs typeface="Heebo Black" panose="00000A00000000000000" pitchFamily="2" charset="-79"/>
            </a:endParaRPr>
          </a:p>
        </p:txBody>
      </p:sp>
      <p:sp>
        <p:nvSpPr>
          <p:cNvPr id="7" name="סוגר זוויתי 6"/>
          <p:cNvSpPr/>
          <p:nvPr/>
        </p:nvSpPr>
        <p:spPr>
          <a:xfrm flipH="1">
            <a:off x="11499270" y="5680586"/>
            <a:ext cx="544945" cy="67425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5443" y="5698832"/>
            <a:ext cx="56145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dirty="0" smtClean="0">
                <a:solidFill>
                  <a:schemeClr val="bg1"/>
                </a:solidFill>
                <a:latin typeface="Heebo Medium" panose="00000600000000000000" pitchFamily="2" charset="-79"/>
                <a:cs typeface="Heebo Medium" panose="00000600000000000000" pitchFamily="2" charset="-79"/>
              </a:rPr>
              <a:t>בפירוט</a:t>
            </a:r>
            <a:endParaRPr lang="he-IL" sz="3600" dirty="0">
              <a:solidFill>
                <a:schemeClr val="bg1"/>
              </a:solidFill>
              <a:latin typeface="Heebo Medium" panose="00000600000000000000" pitchFamily="2" charset="-79"/>
              <a:cs typeface="Heebo Medium" panose="00000600000000000000" pitchFamily="2" charset="-79"/>
            </a:endParaRPr>
          </a:p>
        </p:txBody>
      </p:sp>
      <p:pic>
        <p:nvPicPr>
          <p:cNvPr id="2056" name="Picture 8" descr="http://www.cinderstaffing.com/wp-content/uploads/2015/06/icon-team-model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13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402" y="887486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טבעת 8"/>
          <p:cNvSpPr/>
          <p:nvPr/>
        </p:nvSpPr>
        <p:spPr>
          <a:xfrm>
            <a:off x="5166896" y="1116418"/>
            <a:ext cx="2172158" cy="2172158"/>
          </a:xfrm>
          <a:prstGeom prst="donut">
            <a:avLst>
              <a:gd name="adj" fmla="val 7037"/>
            </a:avLst>
          </a:prstGeom>
          <a:solidFill>
            <a:srgbClr val="014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2749" y="1479222"/>
            <a:ext cx="2860159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800" dirty="0" smtClean="0">
                <a:solidFill>
                  <a:srgbClr val="0141A9"/>
                </a:solidFill>
              </a:rPr>
              <a:t>+10</a:t>
            </a:r>
            <a:endParaRPr lang="he-IL" sz="8800" dirty="0">
              <a:solidFill>
                <a:srgbClr val="0141A9"/>
              </a:solidFill>
            </a:endParaRPr>
          </a:p>
        </p:txBody>
      </p:sp>
      <p:pic>
        <p:nvPicPr>
          <p:cNvPr id="2058" name="Picture 10" descr="http://www.freeiconspng.com/uploads/leaderboard-icon-5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48" y="771642"/>
            <a:ext cx="2802455" cy="28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-3963469" y="3850513"/>
            <a:ext cx="12192000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9800" dirty="0" smtClean="0">
                <a:solidFill>
                  <a:srgbClr val="0141A9"/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השיגים</a:t>
            </a:r>
            <a:endParaRPr lang="he-IL" sz="9800" dirty="0">
              <a:solidFill>
                <a:srgbClr val="0141A9"/>
              </a:solidFill>
              <a:latin typeface="Heebo Black" panose="00000A00000000000000" pitchFamily="2" charset="-79"/>
              <a:cs typeface="Heebo Black" panose="00000A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8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6.googleusercontent.com/qvFlU6YObZLL95srhrJPBxC7Kz8_6_ZWklmp3xI-euhDUmDjDL4c9ZG67XE1tE8CkovX-5Rb=s640-h400-e36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0"/>
          <a:stretch/>
        </p:blipFill>
        <p:spPr bwMode="auto">
          <a:xfrm>
            <a:off x="0" y="0"/>
            <a:ext cx="12192000" cy="69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5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5680366"/>
            <a:ext cx="12192000" cy="674253"/>
          </a:xfrm>
          <a:prstGeom prst="rect">
            <a:avLst/>
          </a:prstGeom>
          <a:solidFill>
            <a:srgbClr val="166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0" y="2268647"/>
            <a:ext cx="12192000" cy="27084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7000" dirty="0" err="1" smtClean="0">
                <a:solidFill>
                  <a:srgbClr val="0141A9"/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באבין</a:t>
            </a:r>
            <a:endParaRPr lang="he-IL" sz="9800" dirty="0">
              <a:solidFill>
                <a:srgbClr val="0141A9"/>
              </a:solidFill>
              <a:latin typeface="Heebo Black" panose="00000A00000000000000" pitchFamily="2" charset="-79"/>
              <a:cs typeface="Heebo Black" panose="00000A00000000000000" pitchFamily="2" charset="-79"/>
            </a:endParaRPr>
          </a:p>
        </p:txBody>
      </p:sp>
      <p:sp>
        <p:nvSpPr>
          <p:cNvPr id="7" name="סוגר זוויתי 6"/>
          <p:cNvSpPr/>
          <p:nvPr/>
        </p:nvSpPr>
        <p:spPr>
          <a:xfrm flipH="1">
            <a:off x="11499270" y="5680586"/>
            <a:ext cx="544945" cy="67425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38222" y="5698832"/>
            <a:ext cx="35236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dirty="0" smtClean="0">
                <a:solidFill>
                  <a:schemeClr val="bg1"/>
                </a:solidFill>
                <a:latin typeface="Heebo Medium" panose="00000600000000000000" pitchFamily="2" charset="-79"/>
                <a:cs typeface="Heebo Medium" panose="00000600000000000000" pitchFamily="2" charset="-79"/>
              </a:rPr>
              <a:t>חינוך</a:t>
            </a:r>
            <a:endParaRPr lang="he-IL" sz="3600" dirty="0">
              <a:solidFill>
                <a:schemeClr val="bg1"/>
              </a:solidFill>
              <a:latin typeface="Heebo Medium" panose="00000600000000000000" pitchFamily="2" charset="-79"/>
              <a:cs typeface="Heebo Medium" panose="000006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775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5680366"/>
            <a:ext cx="12192000" cy="674253"/>
          </a:xfrm>
          <a:prstGeom prst="rect">
            <a:avLst/>
          </a:prstGeom>
          <a:solidFill>
            <a:srgbClr val="166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0" y="2268647"/>
            <a:ext cx="12192000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9800" dirty="0" smtClean="0">
                <a:solidFill>
                  <a:srgbClr val="0141A9"/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איך נעשה את זה?!</a:t>
            </a:r>
            <a:endParaRPr lang="he-IL" sz="9800" dirty="0">
              <a:solidFill>
                <a:srgbClr val="0141A9"/>
              </a:solidFill>
              <a:latin typeface="Heebo Black" panose="00000A00000000000000" pitchFamily="2" charset="-79"/>
              <a:cs typeface="Heebo Black" panose="00000A00000000000000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45919"/>
            <a:ext cx="12192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dirty="0" smtClean="0">
                <a:solidFill>
                  <a:srgbClr val="0141A9"/>
                </a:solidFill>
                <a:latin typeface="Heebo Medium" panose="00000600000000000000" pitchFamily="2" charset="-79"/>
                <a:cs typeface="Heebo Medium" panose="00000600000000000000" pitchFamily="2" charset="-79"/>
              </a:rPr>
              <a:t>איך לחינוך? איך לאבין?</a:t>
            </a:r>
            <a:endParaRPr lang="he-IL" sz="3600" dirty="0">
              <a:solidFill>
                <a:srgbClr val="0141A9"/>
              </a:solidFill>
              <a:latin typeface="Heebo Medium" panose="00000600000000000000" pitchFamily="2" charset="-79"/>
              <a:cs typeface="Heebo Medium" panose="00000600000000000000" pitchFamily="2" charset="-79"/>
            </a:endParaRPr>
          </a:p>
        </p:txBody>
      </p:sp>
      <p:sp>
        <p:nvSpPr>
          <p:cNvPr id="7" name="סוגר זוויתי 6"/>
          <p:cNvSpPr/>
          <p:nvPr/>
        </p:nvSpPr>
        <p:spPr>
          <a:xfrm flipH="1">
            <a:off x="11499270" y="5680586"/>
            <a:ext cx="544945" cy="67425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9636" y="5698832"/>
            <a:ext cx="35236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dirty="0" smtClean="0">
                <a:solidFill>
                  <a:schemeClr val="bg1"/>
                </a:solidFill>
                <a:latin typeface="Heebo Medium" panose="00000600000000000000" pitchFamily="2" charset="-79"/>
                <a:cs typeface="Heebo Medium" panose="00000600000000000000" pitchFamily="2" charset="-79"/>
              </a:rPr>
              <a:t>מערכת החינוך</a:t>
            </a:r>
            <a:endParaRPr lang="he-IL" sz="3600" dirty="0">
              <a:solidFill>
                <a:schemeClr val="bg1"/>
              </a:solidFill>
              <a:latin typeface="Heebo Medium" panose="00000600000000000000" pitchFamily="2" charset="-79"/>
              <a:cs typeface="Heebo Medium" panose="00000600000000000000" pitchFamily="2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5680366"/>
            <a:ext cx="12192000" cy="674253"/>
          </a:xfrm>
          <a:prstGeom prst="rect">
            <a:avLst/>
          </a:prstGeom>
          <a:solidFill>
            <a:srgbClr val="166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0" y="1839065"/>
            <a:ext cx="12192000" cy="2277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200" dirty="0" smtClean="0">
                <a:solidFill>
                  <a:srgbClr val="0141A9"/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Gamification</a:t>
            </a:r>
            <a:endParaRPr lang="he-IL" sz="14200" dirty="0">
              <a:solidFill>
                <a:srgbClr val="0141A9"/>
              </a:solidFill>
              <a:latin typeface="Heebo Black" panose="00000A00000000000000" pitchFamily="2" charset="-79"/>
              <a:cs typeface="Heebo Black" panose="00000A00000000000000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493238"/>
            <a:ext cx="12192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dirty="0" smtClean="0">
                <a:solidFill>
                  <a:srgbClr val="0141A9"/>
                </a:solidFill>
                <a:latin typeface="Heebo Medium" panose="00000600000000000000" pitchFamily="2" charset="-79"/>
                <a:cs typeface="Heebo Medium" panose="00000600000000000000" pitchFamily="2" charset="-79"/>
              </a:rPr>
              <a:t>באופן כללי, בחינוך, </a:t>
            </a:r>
            <a:r>
              <a:rPr lang="he-IL" sz="3600" dirty="0" err="1" smtClean="0">
                <a:solidFill>
                  <a:srgbClr val="0141A9"/>
                </a:solidFill>
                <a:latin typeface="Heebo Medium" panose="00000600000000000000" pitchFamily="2" charset="-79"/>
                <a:cs typeface="Heebo Medium" panose="00000600000000000000" pitchFamily="2" charset="-79"/>
              </a:rPr>
              <a:t>באבין</a:t>
            </a:r>
            <a:r>
              <a:rPr lang="he-IL" sz="3600" dirty="0" smtClean="0">
                <a:solidFill>
                  <a:srgbClr val="0141A9"/>
                </a:solidFill>
                <a:latin typeface="Heebo Medium" panose="00000600000000000000" pitchFamily="2" charset="-79"/>
                <a:cs typeface="Heebo Medium" panose="00000600000000000000" pitchFamily="2" charset="-79"/>
              </a:rPr>
              <a:t>.</a:t>
            </a:r>
            <a:endParaRPr lang="he-IL" sz="3600" dirty="0">
              <a:solidFill>
                <a:srgbClr val="0141A9"/>
              </a:solidFill>
              <a:latin typeface="Heebo Medium" panose="00000600000000000000" pitchFamily="2" charset="-79"/>
              <a:cs typeface="Heebo Medium" panose="00000600000000000000" pitchFamily="2" charset="-79"/>
            </a:endParaRPr>
          </a:p>
        </p:txBody>
      </p:sp>
      <p:sp>
        <p:nvSpPr>
          <p:cNvPr id="7" name="סוגר זוויתי 6"/>
          <p:cNvSpPr/>
          <p:nvPr/>
        </p:nvSpPr>
        <p:spPr>
          <a:xfrm flipH="1">
            <a:off x="11499270" y="5680586"/>
            <a:ext cx="544945" cy="67425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87525" y="5698832"/>
            <a:ext cx="18149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dirty="0" smtClean="0">
                <a:solidFill>
                  <a:schemeClr val="bg1"/>
                </a:solidFill>
                <a:latin typeface="Heebo Medium" panose="00000600000000000000" pitchFamily="2" charset="-79"/>
                <a:cs typeface="Heebo Medium" panose="00000600000000000000" pitchFamily="2" charset="-79"/>
              </a:rPr>
              <a:t>תודה</a:t>
            </a:r>
            <a:endParaRPr lang="he-IL" sz="3600" dirty="0">
              <a:solidFill>
                <a:schemeClr val="bg1"/>
              </a:solidFill>
              <a:latin typeface="Heebo Medium" panose="00000600000000000000" pitchFamily="2" charset="-79"/>
              <a:cs typeface="Heebo Medium" panose="000006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72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52</Words>
  <Application>Microsoft Office PowerPoint</Application>
  <PresentationFormat>מסך רחב</PresentationFormat>
  <Paragraphs>26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Heebo Black</vt:lpstr>
      <vt:lpstr>Heebo Medium</vt:lpstr>
      <vt:lpstr>Heebo Thin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y m</dc:creator>
  <cp:lastModifiedBy>y m</cp:lastModifiedBy>
  <cp:revision>18</cp:revision>
  <dcterms:created xsi:type="dcterms:W3CDTF">2016-08-22T11:38:14Z</dcterms:created>
  <dcterms:modified xsi:type="dcterms:W3CDTF">2016-08-22T22:31:50Z</dcterms:modified>
</cp:coreProperties>
</file>