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65" r:id="rId3"/>
    <p:sldId id="256" r:id="rId4"/>
    <p:sldId id="263" r:id="rId5"/>
    <p:sldId id="274" r:id="rId6"/>
    <p:sldId id="266" r:id="rId7"/>
    <p:sldId id="267" r:id="rId8"/>
    <p:sldId id="280" r:id="rId9"/>
    <p:sldId id="273" r:id="rId10"/>
    <p:sldId id="259" r:id="rId11"/>
    <p:sldId id="261"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633" autoAdjust="0"/>
  </p:normalViewPr>
  <p:slideViewPr>
    <p:cSldViewPr snapToGrid="0">
      <p:cViewPr varScale="1">
        <p:scale>
          <a:sx n="67" d="100"/>
          <a:sy n="67" d="100"/>
        </p:scale>
        <p:origin x="30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22289-5A18-4072-BC7E-A84EEC174B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6E0192-E81B-4160-9489-B22A8B811DD3}">
      <dgm:prSet/>
      <dgm:spPr/>
      <dgm:t>
        <a:bodyPr/>
        <a:lstStyle/>
        <a:p>
          <a:r>
            <a:rPr lang="en-US" dirty="0"/>
            <a:t>Lack of centralized knowledge from case history.</a:t>
          </a:r>
        </a:p>
      </dgm:t>
    </dgm:pt>
    <dgm:pt modelId="{1535C8A9-2010-48E2-AB33-6C099857C563}" type="parTrans" cxnId="{24DDEC65-E30A-4BAA-BB0B-73BDE723D533}">
      <dgm:prSet/>
      <dgm:spPr/>
      <dgm:t>
        <a:bodyPr/>
        <a:lstStyle/>
        <a:p>
          <a:endParaRPr lang="en-US"/>
        </a:p>
      </dgm:t>
    </dgm:pt>
    <dgm:pt modelId="{227D193C-0B8A-46E7-8CBF-95FCCB4BC4E5}" type="sibTrans" cxnId="{24DDEC65-E30A-4BAA-BB0B-73BDE723D533}">
      <dgm:prSet/>
      <dgm:spPr/>
      <dgm:t>
        <a:bodyPr/>
        <a:lstStyle/>
        <a:p>
          <a:endParaRPr lang="en-US"/>
        </a:p>
      </dgm:t>
    </dgm:pt>
    <dgm:pt modelId="{D1EE06AE-A833-4B25-BEB3-F76BF21E2348}">
      <dgm:prSet/>
      <dgm:spPr/>
      <dgm:t>
        <a:bodyPr/>
        <a:lstStyle/>
        <a:p>
          <a:r>
            <a:rPr lang="en-US" dirty="0"/>
            <a:t>Extract key information from long accident reports.</a:t>
          </a:r>
        </a:p>
      </dgm:t>
    </dgm:pt>
    <dgm:pt modelId="{216A27FF-E064-424A-B0AA-0F465071CB72}" type="parTrans" cxnId="{520388CA-BD10-40AA-A5EE-467E45E92A27}">
      <dgm:prSet/>
      <dgm:spPr/>
      <dgm:t>
        <a:bodyPr/>
        <a:lstStyle/>
        <a:p>
          <a:endParaRPr lang="en-US"/>
        </a:p>
      </dgm:t>
    </dgm:pt>
    <dgm:pt modelId="{6C12BE4F-C652-49E5-801D-5C0676362F29}" type="sibTrans" cxnId="{520388CA-BD10-40AA-A5EE-467E45E92A27}">
      <dgm:prSet/>
      <dgm:spPr/>
      <dgm:t>
        <a:bodyPr/>
        <a:lstStyle/>
        <a:p>
          <a:endParaRPr lang="en-US"/>
        </a:p>
      </dgm:t>
    </dgm:pt>
    <dgm:pt modelId="{B3890382-507C-4F9D-9616-682B3539F2D1}" type="pres">
      <dgm:prSet presAssocID="{E0D22289-5A18-4072-BC7E-A84EEC174B95}" presName="root" presStyleCnt="0">
        <dgm:presLayoutVars>
          <dgm:dir/>
          <dgm:resizeHandles val="exact"/>
        </dgm:presLayoutVars>
      </dgm:prSet>
      <dgm:spPr/>
    </dgm:pt>
    <dgm:pt modelId="{2288C743-5A3E-481C-A76A-094DBCA781A5}" type="pres">
      <dgm:prSet presAssocID="{FF6E0192-E81B-4160-9489-B22A8B811DD3}" presName="compNode" presStyleCnt="0"/>
      <dgm:spPr/>
    </dgm:pt>
    <dgm:pt modelId="{9141CE18-403F-479A-8A23-7CC2DC25636F}" type="pres">
      <dgm:prSet presAssocID="{FF6E0192-E81B-4160-9489-B22A8B811D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5E14A764-D090-4857-923F-4D1C658C3226}" type="pres">
      <dgm:prSet presAssocID="{FF6E0192-E81B-4160-9489-B22A8B811DD3}" presName="spaceRect" presStyleCnt="0"/>
      <dgm:spPr/>
    </dgm:pt>
    <dgm:pt modelId="{BA8286F9-5260-4D9B-AEA3-CF6922B8DFC2}" type="pres">
      <dgm:prSet presAssocID="{FF6E0192-E81B-4160-9489-B22A8B811DD3}" presName="textRect" presStyleLbl="revTx" presStyleIdx="0" presStyleCnt="2">
        <dgm:presLayoutVars>
          <dgm:chMax val="1"/>
          <dgm:chPref val="1"/>
        </dgm:presLayoutVars>
      </dgm:prSet>
      <dgm:spPr/>
    </dgm:pt>
    <dgm:pt modelId="{EBC2B069-2D53-4049-9CEB-87D1AD30D473}" type="pres">
      <dgm:prSet presAssocID="{227D193C-0B8A-46E7-8CBF-95FCCB4BC4E5}" presName="sibTrans" presStyleCnt="0"/>
      <dgm:spPr/>
    </dgm:pt>
    <dgm:pt modelId="{5C9F0078-5316-4529-8B36-3E7E10DEBB82}" type="pres">
      <dgm:prSet presAssocID="{D1EE06AE-A833-4B25-BEB3-F76BF21E2348}" presName="compNode" presStyleCnt="0"/>
      <dgm:spPr/>
    </dgm:pt>
    <dgm:pt modelId="{245E925C-C84B-488A-9E3B-511A1B759D2E}" type="pres">
      <dgm:prSet presAssocID="{D1EE06AE-A833-4B25-BEB3-F76BF21E23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145B9C53-CA6E-4CA9-8D8A-B577302E9A08}" type="pres">
      <dgm:prSet presAssocID="{D1EE06AE-A833-4B25-BEB3-F76BF21E2348}" presName="spaceRect" presStyleCnt="0"/>
      <dgm:spPr/>
    </dgm:pt>
    <dgm:pt modelId="{5597E67B-FE61-46FD-A2A0-555225254D56}" type="pres">
      <dgm:prSet presAssocID="{D1EE06AE-A833-4B25-BEB3-F76BF21E2348}" presName="textRect" presStyleLbl="revTx" presStyleIdx="1" presStyleCnt="2">
        <dgm:presLayoutVars>
          <dgm:chMax val="1"/>
          <dgm:chPref val="1"/>
        </dgm:presLayoutVars>
      </dgm:prSet>
      <dgm:spPr/>
    </dgm:pt>
  </dgm:ptLst>
  <dgm:cxnLst>
    <dgm:cxn modelId="{24DDEC65-E30A-4BAA-BB0B-73BDE723D533}" srcId="{E0D22289-5A18-4072-BC7E-A84EEC174B95}" destId="{FF6E0192-E81B-4160-9489-B22A8B811DD3}" srcOrd="0" destOrd="0" parTransId="{1535C8A9-2010-48E2-AB33-6C099857C563}" sibTransId="{227D193C-0B8A-46E7-8CBF-95FCCB4BC4E5}"/>
    <dgm:cxn modelId="{931926AA-1BEC-4A5C-8310-1897A52810AB}" type="presOf" srcId="{D1EE06AE-A833-4B25-BEB3-F76BF21E2348}" destId="{5597E67B-FE61-46FD-A2A0-555225254D56}" srcOrd="0" destOrd="0" presId="urn:microsoft.com/office/officeart/2018/2/layout/IconLabelList"/>
    <dgm:cxn modelId="{39ABD7B2-7C28-454B-9614-E138463EAC61}" type="presOf" srcId="{FF6E0192-E81B-4160-9489-B22A8B811DD3}" destId="{BA8286F9-5260-4D9B-AEA3-CF6922B8DFC2}" srcOrd="0" destOrd="0" presId="urn:microsoft.com/office/officeart/2018/2/layout/IconLabelList"/>
    <dgm:cxn modelId="{520388CA-BD10-40AA-A5EE-467E45E92A27}" srcId="{E0D22289-5A18-4072-BC7E-A84EEC174B95}" destId="{D1EE06AE-A833-4B25-BEB3-F76BF21E2348}" srcOrd="1" destOrd="0" parTransId="{216A27FF-E064-424A-B0AA-0F465071CB72}" sibTransId="{6C12BE4F-C652-49E5-801D-5C0676362F29}"/>
    <dgm:cxn modelId="{C29C2DFD-01B5-4B8E-8539-61D9450F08CF}" type="presOf" srcId="{E0D22289-5A18-4072-BC7E-A84EEC174B95}" destId="{B3890382-507C-4F9D-9616-682B3539F2D1}" srcOrd="0" destOrd="0" presId="urn:microsoft.com/office/officeart/2018/2/layout/IconLabelList"/>
    <dgm:cxn modelId="{D02F6C20-88A2-4DDC-ACD4-C5E05C6182A5}" type="presParOf" srcId="{B3890382-507C-4F9D-9616-682B3539F2D1}" destId="{2288C743-5A3E-481C-A76A-094DBCA781A5}" srcOrd="0" destOrd="0" presId="urn:microsoft.com/office/officeart/2018/2/layout/IconLabelList"/>
    <dgm:cxn modelId="{46E64ED8-B956-4CE4-8BC7-67E683E238D8}" type="presParOf" srcId="{2288C743-5A3E-481C-A76A-094DBCA781A5}" destId="{9141CE18-403F-479A-8A23-7CC2DC25636F}" srcOrd="0" destOrd="0" presId="urn:microsoft.com/office/officeart/2018/2/layout/IconLabelList"/>
    <dgm:cxn modelId="{70B8D2E0-E6EF-4679-9817-73284FDA49F0}" type="presParOf" srcId="{2288C743-5A3E-481C-A76A-094DBCA781A5}" destId="{5E14A764-D090-4857-923F-4D1C658C3226}" srcOrd="1" destOrd="0" presId="urn:microsoft.com/office/officeart/2018/2/layout/IconLabelList"/>
    <dgm:cxn modelId="{4843475B-B2FF-4BC3-9856-1B0430088EC8}" type="presParOf" srcId="{2288C743-5A3E-481C-A76A-094DBCA781A5}" destId="{BA8286F9-5260-4D9B-AEA3-CF6922B8DFC2}" srcOrd="2" destOrd="0" presId="urn:microsoft.com/office/officeart/2018/2/layout/IconLabelList"/>
    <dgm:cxn modelId="{78A66C8B-1C7A-44CB-A1DD-A2499593EBD1}" type="presParOf" srcId="{B3890382-507C-4F9D-9616-682B3539F2D1}" destId="{EBC2B069-2D53-4049-9CEB-87D1AD30D473}" srcOrd="1" destOrd="0" presId="urn:microsoft.com/office/officeart/2018/2/layout/IconLabelList"/>
    <dgm:cxn modelId="{31745011-3BD9-48E3-949B-5AE560DE7BF6}" type="presParOf" srcId="{B3890382-507C-4F9D-9616-682B3539F2D1}" destId="{5C9F0078-5316-4529-8B36-3E7E10DEBB82}" srcOrd="2" destOrd="0" presId="urn:microsoft.com/office/officeart/2018/2/layout/IconLabelList"/>
    <dgm:cxn modelId="{F174A087-3C74-4D36-8CA0-4D5EFC026CBF}" type="presParOf" srcId="{5C9F0078-5316-4529-8B36-3E7E10DEBB82}" destId="{245E925C-C84B-488A-9E3B-511A1B759D2E}" srcOrd="0" destOrd="0" presId="urn:microsoft.com/office/officeart/2018/2/layout/IconLabelList"/>
    <dgm:cxn modelId="{9DF05A51-0EA3-4A0F-90F4-510BA7A63D46}" type="presParOf" srcId="{5C9F0078-5316-4529-8B36-3E7E10DEBB82}" destId="{145B9C53-CA6E-4CA9-8D8A-B577302E9A08}" srcOrd="1" destOrd="0" presId="urn:microsoft.com/office/officeart/2018/2/layout/IconLabelList"/>
    <dgm:cxn modelId="{1AC5D745-237C-40FD-BB83-1320A43C3A0F}" type="presParOf" srcId="{5C9F0078-5316-4529-8B36-3E7E10DEBB82}" destId="{5597E67B-FE61-46FD-A2A0-555225254D5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1CE18-403F-479A-8A23-7CC2DC25636F}">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286F9-5260-4D9B-AEA3-CF6922B8DFC2}">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Lack of centralized knowledge from case history.</a:t>
          </a:r>
        </a:p>
      </dsp:txBody>
      <dsp:txXfrm>
        <a:off x="765914" y="2943510"/>
        <a:ext cx="4320000" cy="720000"/>
      </dsp:txXfrm>
    </dsp:sp>
    <dsp:sp modelId="{245E925C-C84B-488A-9E3B-511A1B759D2E}">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97E67B-FE61-46FD-A2A0-555225254D56}">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Extract key information from long accident reports.</a:t>
          </a:r>
        </a:p>
      </dsp:txBody>
      <dsp:txXfrm>
        <a:off x="5841914" y="2943510"/>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EDA2348-2DBB-4ED7-B58D-BD27BE94F6A6}" type="datetimeFigureOut">
              <a:rPr lang="he-IL" smtClean="0"/>
              <a:t>ד'/אב/תשפ"ה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AB6A60B-913A-4E5C-B4B5-424EA01114D3}" type="slidenum">
              <a:rPr lang="he-IL" smtClean="0"/>
              <a:t>‹#›</a:t>
            </a:fld>
            <a:endParaRPr lang="he-IL"/>
          </a:p>
        </p:txBody>
      </p:sp>
    </p:spTree>
    <p:extLst>
      <p:ext uri="{BB962C8B-B14F-4D97-AF65-F5344CB8AC3E}">
        <p14:creationId xmlns:p14="http://schemas.microsoft.com/office/powerpoint/2010/main" val="39360770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Aft>
                <a:spcPts val="600"/>
              </a:spcAft>
              <a:buFont typeface="Arial" panose="020B0604020202020204" pitchFamily="34" charset="0"/>
              <a:buChar char="•"/>
            </a:pPr>
            <a:r>
              <a:rPr lang="en-US" sz="1200" dirty="0">
                <a:solidFill>
                  <a:srgbClr val="595959"/>
                </a:solidFill>
              </a:rPr>
              <a:t>We’re Adi, Yuval, and Idan — proudly known as </a:t>
            </a:r>
            <a:r>
              <a:rPr lang="en-US" sz="1200" i="1" dirty="0">
                <a:solidFill>
                  <a:srgbClr val="595959"/>
                </a:solidFill>
              </a:rPr>
              <a:t>“The Best Team!”</a:t>
            </a:r>
            <a:br>
              <a:rPr lang="en-US" sz="1200" dirty="0">
                <a:solidFill>
                  <a:srgbClr val="595959"/>
                </a:solidFill>
              </a:rPr>
            </a:br>
            <a:endParaRPr lang="en-US" sz="1200" dirty="0">
              <a:solidFill>
                <a:srgbClr val="595959"/>
              </a:solidFill>
            </a:endParaRPr>
          </a:p>
          <a:p>
            <a:pPr marL="285750" indent="-285750">
              <a:lnSpc>
                <a:spcPct val="90000"/>
              </a:lnSpc>
              <a:spcAft>
                <a:spcPts val="600"/>
              </a:spcAft>
              <a:buFont typeface="Arial" panose="020B0604020202020204" pitchFamily="34" charset="0"/>
              <a:buChar char="•"/>
            </a:pPr>
            <a:r>
              <a:rPr lang="en-US" sz="1200" dirty="0">
                <a:solidFill>
                  <a:srgbClr val="595959"/>
                </a:solidFill>
              </a:rPr>
              <a:t>Whether it's coding late into the night, troubleshooting bugs, or generating documents, we’ve had each other's backs the whole way.</a:t>
            </a:r>
            <a:br>
              <a:rPr lang="en-US" sz="1200" dirty="0">
                <a:solidFill>
                  <a:srgbClr val="595959"/>
                </a:solidFill>
              </a:rPr>
            </a:br>
            <a:endParaRPr lang="en-US" sz="1200" dirty="0">
              <a:solidFill>
                <a:srgbClr val="595959"/>
              </a:solidFill>
            </a:endParaRPr>
          </a:p>
          <a:p>
            <a:pPr marL="285750" indent="-285750">
              <a:lnSpc>
                <a:spcPct val="90000"/>
              </a:lnSpc>
              <a:spcAft>
                <a:spcPts val="600"/>
              </a:spcAft>
              <a:buFont typeface="Arial" panose="020B0604020202020204" pitchFamily="34" charset="0"/>
              <a:buChar char="•"/>
            </a:pPr>
            <a:r>
              <a:rPr lang="en-US" sz="1200" dirty="0">
                <a:solidFill>
                  <a:srgbClr val="595959"/>
                </a:solidFill>
              </a:rPr>
              <a:t>We don’t just run code — we run teamwork like pros.</a:t>
            </a:r>
            <a:br>
              <a:rPr lang="en-US" sz="1200" dirty="0">
                <a:solidFill>
                  <a:srgbClr val="595959"/>
                </a:solidFill>
              </a:rPr>
            </a:br>
            <a:endParaRPr lang="en-US" sz="1200" dirty="0">
              <a:solidFill>
                <a:srgbClr val="595959"/>
              </a:solidFill>
            </a:endParaRPr>
          </a:p>
          <a:p>
            <a:endParaRPr lang="en-US" sz="1200" dirty="0">
              <a:solidFill>
                <a:srgbClr val="595959"/>
              </a:solidFill>
            </a:endParaRPr>
          </a:p>
          <a:p>
            <a:endParaRPr lang="en-US" sz="1200" dirty="0">
              <a:solidFill>
                <a:srgbClr val="595959"/>
              </a:solidFill>
            </a:endParaRPr>
          </a:p>
          <a:p>
            <a:r>
              <a:rPr lang="en-US" sz="1200" dirty="0">
                <a:solidFill>
                  <a:srgbClr val="595959"/>
                </a:solidFill>
              </a:rPr>
              <a:t>From day one of the course, we’ve been working side-by-side (virtually, of course) in the Zoom group, and building our brains together on Discord. </a:t>
            </a:r>
            <a:br>
              <a:rPr lang="en-US" sz="1200" dirty="0">
                <a:solidFill>
                  <a:srgbClr val="595959"/>
                </a:solidFill>
              </a:rPr>
            </a:br>
            <a:br>
              <a:rPr lang="en-US" sz="1200" dirty="0">
                <a:solidFill>
                  <a:srgbClr val="595959"/>
                </a:solidFill>
              </a:rPr>
            </a:br>
            <a:r>
              <a:rPr lang="en-US" sz="1200" dirty="0">
                <a:solidFill>
                  <a:srgbClr val="595959"/>
                </a:solidFill>
              </a:rPr>
              <a:t>Three </a:t>
            </a:r>
            <a:r>
              <a:rPr lang="en-US" sz="1200" dirty="0" err="1">
                <a:solidFill>
                  <a:srgbClr val="595959"/>
                </a:solidFill>
              </a:rPr>
              <a:t>devs</a:t>
            </a:r>
            <a:r>
              <a:rPr lang="en-US" sz="1200" dirty="0">
                <a:solidFill>
                  <a:srgbClr val="595959"/>
                </a:solidFill>
              </a:rPr>
              <a:t>, one brain, and way too many coffee refills</a:t>
            </a:r>
            <a:br>
              <a:rPr lang="en-US" sz="1200" dirty="0">
                <a:solidFill>
                  <a:srgbClr val="595959"/>
                </a:solidFill>
              </a:rPr>
            </a:br>
            <a:br>
              <a:rPr lang="en-US" sz="1200" dirty="0">
                <a:solidFill>
                  <a:srgbClr val="595959"/>
                </a:solidFill>
              </a:rPr>
            </a:br>
            <a:r>
              <a:rPr lang="en-US" sz="1200" dirty="0">
                <a:solidFill>
                  <a:srgbClr val="595959"/>
                </a:solidFill>
              </a:rPr>
              <a:t>choosing between </a:t>
            </a:r>
            <a:r>
              <a:rPr lang="en-US" sz="1200" dirty="0" err="1">
                <a:solidFill>
                  <a:srgbClr val="595959"/>
                </a:solidFill>
              </a:rPr>
              <a:t>map_reduce</a:t>
            </a:r>
            <a:r>
              <a:rPr lang="en-US" sz="1200" dirty="0">
                <a:solidFill>
                  <a:srgbClr val="595959"/>
                </a:solidFill>
              </a:rPr>
              <a:t> or refine is not just a comparison for us, it’s the .</a:t>
            </a:r>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2</a:t>
            </a:fld>
            <a:endParaRPr lang="he-IL"/>
          </a:p>
        </p:txBody>
      </p:sp>
    </p:spTree>
    <p:extLst>
      <p:ext uri="{BB962C8B-B14F-4D97-AF65-F5344CB8AC3E}">
        <p14:creationId xmlns:p14="http://schemas.microsoft.com/office/powerpoint/2010/main" val="2823302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IL" dirty="0"/>
          </a:p>
          <a:p>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3</a:t>
            </a:fld>
            <a:endParaRPr lang="he-IL"/>
          </a:p>
        </p:txBody>
      </p:sp>
    </p:spTree>
    <p:extLst>
      <p:ext uri="{BB962C8B-B14F-4D97-AF65-F5344CB8AC3E}">
        <p14:creationId xmlns:p14="http://schemas.microsoft.com/office/powerpoint/2010/main" val="284570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the essential components. accident details, involved parties, insurance policies, damages, claims process, and final resolution.</a:t>
            </a:r>
          </a:p>
          <a:p>
            <a:br>
              <a:rPr lang="en-US" dirty="0"/>
            </a:br>
            <a:r>
              <a:rPr lang="en-US" sz="1200" dirty="0">
                <a:solidFill>
                  <a:schemeClr val="tx2"/>
                </a:solidFill>
              </a:rPr>
              <a:t>The ground truths were also developed collaboratively with ChatGPT, ensuring clarity and relevance. This dual structure — document + Q&amp;A pairs — allowed us to evaluate our RAG agents effectively using RAGAS, while maintaining full control over the content and its quality.</a:t>
            </a:r>
            <a:endParaRPr lang="he-IL" dirty="0"/>
          </a:p>
        </p:txBody>
      </p:sp>
      <p:sp>
        <p:nvSpPr>
          <p:cNvPr id="4" name="מציין מיקום של מספר שקופית 3"/>
          <p:cNvSpPr>
            <a:spLocks noGrp="1"/>
          </p:cNvSpPr>
          <p:nvPr>
            <p:ph type="sldNum" sz="quarter" idx="5"/>
          </p:nvPr>
        </p:nvSpPr>
        <p:spPr/>
        <p:txBody>
          <a:bodyPr/>
          <a:lstStyle/>
          <a:p>
            <a:fld id="{8AB6A60B-913A-4E5C-B4B5-424EA01114D3}" type="slidenum">
              <a:rPr lang="he-IL" smtClean="0"/>
              <a:t>6</a:t>
            </a:fld>
            <a:endParaRPr lang="he-IL"/>
          </a:p>
        </p:txBody>
      </p:sp>
    </p:spTree>
    <p:extLst>
      <p:ext uri="{BB962C8B-B14F-4D97-AF65-F5344CB8AC3E}">
        <p14:creationId xmlns:p14="http://schemas.microsoft.com/office/powerpoint/2010/main" val="1619652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8F47D-3A75-2483-CA26-40139B2D07CE}"/>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5394844B-E37F-0134-2D51-16E74EF0C64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71D6553-F2AE-130A-A23F-6B2D6C3B6573}"/>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t>the essential components. accident details, involved parties, insurance policies, damages, claims process, and final resolution.</a:t>
            </a:r>
          </a:p>
          <a:p>
            <a:r>
              <a:rPr lang="en-US" dirty="0"/>
              <a:t>Elaborate on using different models and methods to get a few summaries and then running them with our code to find the best.</a:t>
            </a:r>
            <a:endParaRPr lang="he-IL" dirty="0"/>
          </a:p>
        </p:txBody>
      </p:sp>
      <p:sp>
        <p:nvSpPr>
          <p:cNvPr id="4" name="מציין מיקום של מספר שקופית 3">
            <a:extLst>
              <a:ext uri="{FF2B5EF4-FFF2-40B4-BE49-F238E27FC236}">
                <a16:creationId xmlns:a16="http://schemas.microsoft.com/office/drawing/2014/main" id="{D0205F94-6E68-3574-B343-8C4BBC51EE61}"/>
              </a:ext>
            </a:extLst>
          </p:cNvPr>
          <p:cNvSpPr>
            <a:spLocks noGrp="1"/>
          </p:cNvSpPr>
          <p:nvPr>
            <p:ph type="sldNum" sz="quarter" idx="5"/>
          </p:nvPr>
        </p:nvSpPr>
        <p:spPr/>
        <p:txBody>
          <a:bodyPr/>
          <a:lstStyle/>
          <a:p>
            <a:fld id="{8AB6A60B-913A-4E5C-B4B5-424EA01114D3}" type="slidenum">
              <a:rPr lang="he-IL" smtClean="0"/>
              <a:t>7</a:t>
            </a:fld>
            <a:endParaRPr lang="he-IL"/>
          </a:p>
        </p:txBody>
      </p:sp>
    </p:spTree>
    <p:extLst>
      <p:ext uri="{BB962C8B-B14F-4D97-AF65-F5344CB8AC3E}">
        <p14:creationId xmlns:p14="http://schemas.microsoft.com/office/powerpoint/2010/main" val="154665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D0D4A-71E3-AAE0-A29A-0DC6D74C4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DD662-BABE-A001-81A1-FC4E52223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6D224-8E68-1A73-2ADB-7E7F4E2276BC}"/>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הבעיה העסקית שאנו מתמקדים בה היא פיזור המידע מחקירות תאונות מרובות. קיים ידע רב במסמכים ארוכים שאינו מרוכז או נגיש בקלות, ושיתוף וסיכום אוטומטי יכולים לשפר משמעותית את קבלת ההחלטות</a:t>
            </a:r>
            <a:endParaRPr lang="en-IL" dirty="0"/>
          </a:p>
        </p:txBody>
      </p:sp>
      <p:sp>
        <p:nvSpPr>
          <p:cNvPr id="4" name="Slide Number Placeholder 3">
            <a:extLst>
              <a:ext uri="{FF2B5EF4-FFF2-40B4-BE49-F238E27FC236}">
                <a16:creationId xmlns:a16="http://schemas.microsoft.com/office/drawing/2014/main" id="{4ACD0030-D1FE-9E95-B5FC-D9B3D796F3A5}"/>
              </a:ext>
            </a:extLst>
          </p:cNvPr>
          <p:cNvSpPr>
            <a:spLocks noGrp="1"/>
          </p:cNvSpPr>
          <p:nvPr>
            <p:ph type="sldNum" sz="quarter" idx="5"/>
          </p:nvPr>
        </p:nvSpPr>
        <p:spPr/>
        <p:txBody>
          <a:bodyPr/>
          <a:lstStyle/>
          <a:p>
            <a:fld id="{8AB6A60B-913A-4E5C-B4B5-424EA01114D3}" type="slidenum">
              <a:rPr lang="he-IL" smtClean="0"/>
              <a:t>9</a:t>
            </a:fld>
            <a:endParaRPr lang="he-IL"/>
          </a:p>
        </p:txBody>
      </p:sp>
    </p:spTree>
    <p:extLst>
      <p:ext uri="{BB962C8B-B14F-4D97-AF65-F5344CB8AC3E}">
        <p14:creationId xmlns:p14="http://schemas.microsoft.com/office/powerpoint/2010/main" val="2593945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t>
            </a:r>
            <a:r>
              <a:rPr lang="en-US" dirty="0" err="1"/>
              <a:t>gradio</a:t>
            </a:r>
            <a:r>
              <a:rPr lang="en-US" dirty="0"/>
              <a:t> and show </a:t>
            </a:r>
            <a:endParaRPr lang="en-IL" dirty="0"/>
          </a:p>
        </p:txBody>
      </p:sp>
      <p:sp>
        <p:nvSpPr>
          <p:cNvPr id="4" name="Slide Number Placeholder 3"/>
          <p:cNvSpPr>
            <a:spLocks noGrp="1"/>
          </p:cNvSpPr>
          <p:nvPr>
            <p:ph type="sldNum" sz="quarter" idx="5"/>
          </p:nvPr>
        </p:nvSpPr>
        <p:spPr/>
        <p:txBody>
          <a:bodyPr/>
          <a:lstStyle/>
          <a:p>
            <a:fld id="{8AB6A60B-913A-4E5C-B4B5-424EA01114D3}" type="slidenum">
              <a:rPr lang="he-IL" smtClean="0"/>
              <a:t>10</a:t>
            </a:fld>
            <a:endParaRPr lang="he-IL"/>
          </a:p>
        </p:txBody>
      </p:sp>
    </p:spTree>
    <p:extLst>
      <p:ext uri="{BB962C8B-B14F-4D97-AF65-F5344CB8AC3E}">
        <p14:creationId xmlns:p14="http://schemas.microsoft.com/office/powerpoint/2010/main" val="245858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4579-A7A2-2DAE-2042-1BD69D32C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C7E6ADA-C6BD-57FE-FE93-FF17940D3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6B7182C7-D90D-8D20-E4F4-FA6E6F4981CE}"/>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BDAC8411-17D8-A1BD-30A5-607188809D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DE44FB6-FD1A-CA4D-270E-EB261845F9F9}"/>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17407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98DF-FE3E-36A6-2B59-A69880685DF6}"/>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22AD85F-88CB-8702-81AE-DA5685E1BE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F184E5E-BD3E-36B9-867D-7E810900C392}"/>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B474ACB4-8D09-06ED-48DA-6838B055693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6D7F745-2414-DA2C-5AF3-EA87AA646879}"/>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30292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B9616-1B33-44FB-2FB8-BA29344CF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ACAFDDF-F19E-D758-D2EB-3FC5994187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CEBA63FA-DEDA-E15A-3334-6D75704578F5}"/>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04171AE0-86C8-AA03-BAE2-2B5C7229887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57A89B-5BC8-4167-3FC6-B3F82945CD50}"/>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49706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094E-C4DC-4E03-81BD-5A07DC9D7310}"/>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929015D-FB3A-2FB1-CAF0-ADADB002F6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FBDDB3D-8988-A591-36CC-86A75E208EC4}"/>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519D8F8F-E12A-A0DD-B890-C24F0C46D81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8045F62-9DDD-03C6-CC43-ACD074F58AFB}"/>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2925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07D5-711E-88CD-1E24-082531563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C2977857-3BCA-F81C-EBC6-F99A02488E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8A461C-EFE3-6E1A-6DDE-6043F855B7B1}"/>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E0AF053E-231B-A383-3085-706F268B032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0BC1969-4329-8AA1-0891-98479A63F41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992377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B29C-281C-7AFF-EAF4-34A9B64A73D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8F55638-15A1-3F59-98C7-F37D5B828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312B2629-1A79-EC85-5E3B-C4B23F3BAA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C749C882-7AE6-5DB8-40AB-654A258CA5B0}"/>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68C3936D-89B6-9F63-C902-3DA0AA7C9A7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049354A-8D88-BBF4-32E0-E21C589E41CD}"/>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62783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8804-C4F6-8217-125D-2858E02C9953}"/>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7E7BF08-8708-5A44-546C-410CFDE38A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46464-3EB1-50E6-94F3-1B2EC0F8D5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C961F9E3-17A9-1A9B-C9DA-62419A996F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62AE4-8E47-D9B6-DB18-9456F0189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D80CA8AC-2441-A5F8-1BC5-E892BDACBA17}"/>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8" name="Footer Placeholder 7">
            <a:extLst>
              <a:ext uri="{FF2B5EF4-FFF2-40B4-BE49-F238E27FC236}">
                <a16:creationId xmlns:a16="http://schemas.microsoft.com/office/drawing/2014/main" id="{929BCA4C-52B4-33C4-2D6E-E16AABACE4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8B401B4-F152-92C4-906D-11E7E17C467A}"/>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205247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10746-4FFB-391E-E09C-C60786BF8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7C0AC08C-CE58-433E-9AC5-06174B3A0CC6}"/>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4" name="Footer Placeholder 3">
            <a:extLst>
              <a:ext uri="{FF2B5EF4-FFF2-40B4-BE49-F238E27FC236}">
                <a16:creationId xmlns:a16="http://schemas.microsoft.com/office/drawing/2014/main" id="{2A9A14DA-6BE8-636B-E636-A6DB644881E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549C1E-72EA-EB51-1169-61FDF6F56177}"/>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3707183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96CC3-6AE8-0845-1470-2ED111CEA160}"/>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3" name="Footer Placeholder 2">
            <a:extLst>
              <a:ext uri="{FF2B5EF4-FFF2-40B4-BE49-F238E27FC236}">
                <a16:creationId xmlns:a16="http://schemas.microsoft.com/office/drawing/2014/main" id="{C1984CD5-F5CA-40B4-7DE3-511462FB8720}"/>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23868E45-C263-ED5C-160F-A4C706F1D212}"/>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145488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816F-D257-9449-C45A-C4A0B1CD11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C063E3FB-E804-498D-5530-9A8C91A28E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3561FD5-B1A3-8AC4-4843-83487D15C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AE8FF-FEFC-9B94-6546-672DA84D990A}"/>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92006B0C-F90F-C3E8-4D6D-77308626606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C01B375-55BD-DCB2-0B44-0ABD91257CE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22878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7D4D-7E04-20B3-F1C4-4F1382468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3E2FEB3-33C8-EA0F-7355-9BE3F31445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0A8D1D1-F429-34E3-C29D-0CD453758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2ABAF-B93F-7BFB-67FE-B1EABBAAD11D}"/>
              </a:ext>
            </a:extLst>
          </p:cNvPr>
          <p:cNvSpPr>
            <a:spLocks noGrp="1"/>
          </p:cNvSpPr>
          <p:nvPr>
            <p:ph type="dt" sz="half" idx="10"/>
          </p:nvPr>
        </p:nvSpPr>
        <p:spPr/>
        <p:txBody>
          <a:bodyPr/>
          <a:lstStyle/>
          <a:p>
            <a:fld id="{FF538FAA-A9FE-4076-BC28-6220027D97A3}" type="datetimeFigureOut">
              <a:rPr lang="en-IL" smtClean="0"/>
              <a:t>29/07/2025</a:t>
            </a:fld>
            <a:endParaRPr lang="en-IL"/>
          </a:p>
        </p:txBody>
      </p:sp>
      <p:sp>
        <p:nvSpPr>
          <p:cNvPr id="6" name="Footer Placeholder 5">
            <a:extLst>
              <a:ext uri="{FF2B5EF4-FFF2-40B4-BE49-F238E27FC236}">
                <a16:creationId xmlns:a16="http://schemas.microsoft.com/office/drawing/2014/main" id="{A7096FF8-E1BD-E8DB-9183-10F52141D10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CAD7098-B4C0-ADFE-CBC9-337A7CDE381E}"/>
              </a:ext>
            </a:extLst>
          </p:cNvPr>
          <p:cNvSpPr>
            <a:spLocks noGrp="1"/>
          </p:cNvSpPr>
          <p:nvPr>
            <p:ph type="sldNum" sz="quarter" idx="12"/>
          </p:nvPr>
        </p:nvSpPr>
        <p:spPr/>
        <p:txBody>
          <a:bodyPr/>
          <a:lstStyle/>
          <a:p>
            <a:fld id="{D7258DF9-2064-49DF-955F-2AC5E7F5DCF3}" type="slidenum">
              <a:rPr lang="en-IL" smtClean="0"/>
              <a:t>‹#›</a:t>
            </a:fld>
            <a:endParaRPr lang="en-IL"/>
          </a:p>
        </p:txBody>
      </p:sp>
    </p:spTree>
    <p:extLst>
      <p:ext uri="{BB962C8B-B14F-4D97-AF65-F5344CB8AC3E}">
        <p14:creationId xmlns:p14="http://schemas.microsoft.com/office/powerpoint/2010/main" val="50575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8A9098-A707-981D-B9C0-218DD2F7C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DA7CEC-81A6-6D4F-4052-7C5F938006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C4562EA-C478-1351-FC5D-34A92715C0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538FAA-A9FE-4076-BC28-6220027D97A3}" type="datetimeFigureOut">
              <a:rPr lang="en-IL" smtClean="0"/>
              <a:t>29/07/2025</a:t>
            </a:fld>
            <a:endParaRPr lang="en-IL"/>
          </a:p>
        </p:txBody>
      </p:sp>
      <p:sp>
        <p:nvSpPr>
          <p:cNvPr id="5" name="Footer Placeholder 4">
            <a:extLst>
              <a:ext uri="{FF2B5EF4-FFF2-40B4-BE49-F238E27FC236}">
                <a16:creationId xmlns:a16="http://schemas.microsoft.com/office/drawing/2014/main" id="{AC72E6D9-632E-ADC7-CC0A-CC2CFC520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4FD51279-D8CF-D024-94CC-03D9DF1B8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258DF9-2064-49DF-955F-2AC5E7F5DCF3}" type="slidenum">
              <a:rPr lang="en-IL" smtClean="0"/>
              <a:t>‹#›</a:t>
            </a:fld>
            <a:endParaRPr lang="en-IL"/>
          </a:p>
        </p:txBody>
      </p:sp>
    </p:spTree>
    <p:extLst>
      <p:ext uri="{BB962C8B-B14F-4D97-AF65-F5344CB8AC3E}">
        <p14:creationId xmlns:p14="http://schemas.microsoft.com/office/powerpoint/2010/main" val="1733128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8D8B1-5279-76DB-BDD2-3B886F529207}"/>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TextBox 5">
            <a:extLst>
              <a:ext uri="{FF2B5EF4-FFF2-40B4-BE49-F238E27FC236}">
                <a16:creationId xmlns:a16="http://schemas.microsoft.com/office/drawing/2014/main" id="{209495DB-B819-A5AB-747D-A88EF9DC696A}"/>
              </a:ext>
            </a:extLst>
          </p:cNvPr>
          <p:cNvSpPr txBox="1"/>
          <p:nvPr/>
        </p:nvSpPr>
        <p:spPr>
          <a:xfrm>
            <a:off x="5792994" y="1590840"/>
            <a:ext cx="5672176" cy="5095221"/>
          </a:xfrm>
          <a:prstGeom prst="rect">
            <a:avLst/>
          </a:prstGeom>
        </p:spPr>
        <p:txBody>
          <a:bodyPr vert="horz" lIns="91440" tIns="45720" rIns="91440" bIns="45720" rtlCol="0">
            <a:normAutofit/>
          </a:bodyPr>
          <a:lstStyle/>
          <a:p>
            <a:pPr>
              <a:lnSpc>
                <a:spcPct val="90000"/>
              </a:lnSpc>
              <a:spcBef>
                <a:spcPts val="1000"/>
              </a:spcBef>
              <a:spcAft>
                <a:spcPts val="600"/>
              </a:spcAft>
            </a:pPr>
            <a:r>
              <a:rPr lang="en-US" sz="4400" b="1" kern="1200">
                <a:solidFill>
                  <a:srgbClr val="FFFFFF"/>
                </a:solidFill>
                <a:latin typeface="+mn-lt"/>
                <a:ea typeface="+mn-ea"/>
                <a:cs typeface="+mn-cs"/>
              </a:rPr>
              <a:t>Presented by:</a:t>
            </a:r>
          </a:p>
          <a:p>
            <a:pPr>
              <a:lnSpc>
                <a:spcPct val="90000"/>
              </a:lnSpc>
              <a:spcBef>
                <a:spcPts val="1000"/>
              </a:spcBef>
              <a:spcAft>
                <a:spcPts val="600"/>
              </a:spcAft>
            </a:pPr>
            <a:endParaRPr lang="en-US" sz="4400" b="1" kern="1200">
              <a:solidFill>
                <a:srgbClr val="FFFFFF"/>
              </a:solidFill>
              <a:latin typeface="+mn-lt"/>
              <a:ea typeface="+mn-ea"/>
              <a:cs typeface="+mn-cs"/>
            </a:endParaRPr>
          </a:p>
          <a:p>
            <a:pPr>
              <a:lnSpc>
                <a:spcPct val="90000"/>
              </a:lnSpc>
              <a:spcBef>
                <a:spcPts val="1000"/>
              </a:spcBef>
              <a:spcAft>
                <a:spcPts val="600"/>
              </a:spcAft>
            </a:pPr>
            <a:r>
              <a:rPr lang="en-US" sz="4400" kern="1200">
                <a:solidFill>
                  <a:srgbClr val="FFFFFF"/>
                </a:solidFill>
                <a:latin typeface="+mn-lt"/>
                <a:ea typeface="+mn-ea"/>
                <a:cs typeface="+mn-cs"/>
              </a:rPr>
              <a:t>Adi Fermon</a:t>
            </a:r>
          </a:p>
          <a:p>
            <a:pPr>
              <a:lnSpc>
                <a:spcPct val="90000"/>
              </a:lnSpc>
              <a:spcBef>
                <a:spcPts val="1000"/>
              </a:spcBef>
              <a:spcAft>
                <a:spcPts val="600"/>
              </a:spcAft>
            </a:pPr>
            <a:r>
              <a:rPr lang="en-US" sz="4400" kern="1200">
                <a:solidFill>
                  <a:srgbClr val="FFFFFF"/>
                </a:solidFill>
                <a:latin typeface="+mn-lt"/>
                <a:ea typeface="+mn-ea"/>
                <a:cs typeface="+mn-cs"/>
              </a:rPr>
              <a:t>Yuval Miller</a:t>
            </a:r>
          </a:p>
          <a:p>
            <a:pPr>
              <a:lnSpc>
                <a:spcPct val="90000"/>
              </a:lnSpc>
              <a:spcBef>
                <a:spcPts val="1000"/>
              </a:spcBef>
              <a:spcAft>
                <a:spcPts val="600"/>
              </a:spcAft>
            </a:pPr>
            <a:r>
              <a:rPr lang="en-US" sz="4400" kern="1200">
                <a:solidFill>
                  <a:srgbClr val="FFFFFF"/>
                </a:solidFill>
                <a:latin typeface="+mn-lt"/>
                <a:ea typeface="+mn-ea"/>
                <a:cs typeface="+mn-cs"/>
              </a:rPr>
              <a:t>Idan Adar</a:t>
            </a:r>
          </a:p>
        </p:txBody>
      </p:sp>
      <p:cxnSp>
        <p:nvCxnSpPr>
          <p:cNvPr id="45" name="Straight Connector 4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8EAFC4B1-88F7-3155-DC06-BEBA70D70785}"/>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
        <p:nvSpPr>
          <p:cNvPr id="4" name="TextBox 3">
            <a:extLst>
              <a:ext uri="{FF2B5EF4-FFF2-40B4-BE49-F238E27FC236}">
                <a16:creationId xmlns:a16="http://schemas.microsoft.com/office/drawing/2014/main" id="{CEC41127-E44E-476D-C2B2-EF444B8B8E6B}"/>
              </a:ext>
            </a:extLst>
          </p:cNvPr>
          <p:cNvSpPr txBox="1"/>
          <p:nvPr/>
        </p:nvSpPr>
        <p:spPr>
          <a:xfrm>
            <a:off x="956825" y="1112968"/>
            <a:ext cx="3260173" cy="431944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000" kern="1200" dirty="0">
                <a:solidFill>
                  <a:srgbClr val="FFFFFF"/>
                </a:solidFill>
                <a:latin typeface="+mj-lt"/>
                <a:ea typeface="+mj-ea"/>
                <a:cs typeface="+mj-cs"/>
              </a:rPr>
              <a:t>RAG-Based Insurance Case Study</a:t>
            </a:r>
          </a:p>
        </p:txBody>
      </p:sp>
    </p:spTree>
    <p:extLst>
      <p:ext uri="{BB962C8B-B14F-4D97-AF65-F5344CB8AC3E}">
        <p14:creationId xmlns:p14="http://schemas.microsoft.com/office/powerpoint/2010/main" val="64347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EEA438-B207-6DEF-F3CA-4D06204A6AC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B447FE-DDA9-4B30-828A-59FC56912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6096002"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884" y="609601"/>
            <a:ext cx="6858003" cy="5638801"/>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2217950"/>
            <a:ext cx="6103518" cy="4640049"/>
          </a:xfrm>
          <a:prstGeom prst="rect">
            <a:avLst/>
          </a:prstGeom>
          <a:gradFill>
            <a:gsLst>
              <a:gs pos="0">
                <a:schemeClr val="accent1">
                  <a:alpha val="0"/>
                </a:schemeClr>
              </a:gs>
              <a:gs pos="72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6C3B9CB-4E48-4726-B7B9-9E02F71B1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37312">
            <a:off x="565239" y="1211422"/>
            <a:ext cx="4640488" cy="4640488"/>
          </a:xfrm>
          <a:prstGeom prst="ellipse">
            <a:avLst/>
          </a:prstGeom>
          <a:gradFill>
            <a:gsLst>
              <a:gs pos="53000">
                <a:schemeClr val="accent1">
                  <a:alpha val="0"/>
                </a:schemeClr>
              </a:gs>
              <a:gs pos="100000">
                <a:schemeClr val="accent1">
                  <a:lumMod val="40000"/>
                  <a:lumOff val="60000"/>
                  <a:alpha val="1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0"/>
            <a:ext cx="6103519" cy="6870700"/>
          </a:xfrm>
          <a:prstGeom prst="rect">
            <a:avLst/>
          </a:prstGeom>
          <a:gradFill>
            <a:gsLst>
              <a:gs pos="24000">
                <a:schemeClr val="accent1">
                  <a:alpha val="0"/>
                </a:schemeClr>
              </a:gs>
              <a:gs pos="100000">
                <a:srgbClr val="000000">
                  <a:alpha val="71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A6840C9-A346-E3DF-8166-6435DF5C0783}"/>
              </a:ext>
            </a:extLst>
          </p:cNvPr>
          <p:cNvSpPr txBox="1"/>
          <p:nvPr/>
        </p:nvSpPr>
        <p:spPr>
          <a:xfrm>
            <a:off x="1069788" y="2654490"/>
            <a:ext cx="4567686" cy="3220382"/>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4800">
                <a:solidFill>
                  <a:srgbClr val="FFFFFF"/>
                </a:solidFill>
                <a:latin typeface="+mj-lt"/>
                <a:ea typeface="+mj-ea"/>
                <a:cs typeface="+mj-cs"/>
              </a:rPr>
              <a:t>Examples &amp; Results</a:t>
            </a:r>
          </a:p>
        </p:txBody>
      </p:sp>
      <p:pic>
        <p:nvPicPr>
          <p:cNvPr id="3" name="Picture 2">
            <a:extLst>
              <a:ext uri="{FF2B5EF4-FFF2-40B4-BE49-F238E27FC236}">
                <a16:creationId xmlns:a16="http://schemas.microsoft.com/office/drawing/2014/main" id="{364BD100-9F89-7FBA-E699-EEEF111D6EDD}"/>
              </a:ext>
            </a:extLst>
          </p:cNvPr>
          <p:cNvPicPr>
            <a:picLocks noChangeAspect="1"/>
          </p:cNvPicPr>
          <p:nvPr/>
        </p:nvPicPr>
        <p:blipFill>
          <a:blip r:embed="rId3"/>
          <a:srcRect r="3934"/>
          <a:stretch>
            <a:fillRect/>
          </a:stretch>
        </p:blipFill>
        <p:spPr>
          <a:xfrm>
            <a:off x="6553199" y="457200"/>
            <a:ext cx="5181602" cy="5943600"/>
          </a:xfrm>
          <a:prstGeom prst="rect">
            <a:avLst/>
          </a:prstGeom>
        </p:spPr>
      </p:pic>
    </p:spTree>
    <p:extLst>
      <p:ext uri="{BB962C8B-B14F-4D97-AF65-F5344CB8AC3E}">
        <p14:creationId xmlns:p14="http://schemas.microsoft.com/office/powerpoint/2010/main" val="371288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827333-8630-3CA0-D997-B0D06DB910F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9F9C9D9-3889-E907-3496-5BA4D92FF430}"/>
              </a:ext>
            </a:extLst>
          </p:cNvPr>
          <p:cNvPicPr>
            <a:picLocks noChangeAspect="1"/>
          </p:cNvPicPr>
          <p:nvPr/>
        </p:nvPicPr>
        <p:blipFill>
          <a:blip r:embed="rId2"/>
          <a:srcRect r="9089" b="27716"/>
          <a:stretch>
            <a:fillRect/>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8B5302C-1772-6C1F-09F6-A662126F6C53}"/>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Conclusion</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87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17CFA4-017B-FA14-C397-BCFADC23B719}"/>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797EDE-CDAA-FDA6-CA88-2AA2381A8DCD}"/>
              </a:ext>
            </a:extLst>
          </p:cNvPr>
          <p:cNvSpPr txBox="1"/>
          <p:nvPr/>
        </p:nvSpPr>
        <p:spPr>
          <a:xfrm>
            <a:off x="465826" y="685800"/>
            <a:ext cx="4758732" cy="24800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rgbClr val="595959"/>
                </a:solidFill>
                <a:latin typeface="+mj-lt"/>
                <a:ea typeface="+mj-ea"/>
                <a:cs typeface="+mj-cs"/>
              </a:rPr>
              <a:t>Team Intro</a:t>
            </a:r>
          </a:p>
        </p:txBody>
      </p:sp>
      <p:pic>
        <p:nvPicPr>
          <p:cNvPr id="3" name="Picture 2">
            <a:extLst>
              <a:ext uri="{FF2B5EF4-FFF2-40B4-BE49-F238E27FC236}">
                <a16:creationId xmlns:a16="http://schemas.microsoft.com/office/drawing/2014/main" id="{62AF289A-BE19-4813-32DA-29023915E327}"/>
              </a:ext>
            </a:extLst>
          </p:cNvPr>
          <p:cNvPicPr>
            <a:picLocks noChangeAspect="1"/>
          </p:cNvPicPr>
          <p:nvPr/>
        </p:nvPicPr>
        <p:blipFill>
          <a:blip r:embed="rId3"/>
          <a:srcRect t="169" r="-2" b="-2"/>
          <a:stretch>
            <a:fillRect/>
          </a:stretch>
        </p:blipFill>
        <p:spPr>
          <a:xfrm>
            <a:off x="7171594" y="685799"/>
            <a:ext cx="4017470" cy="5531972"/>
          </a:xfrm>
          <a:prstGeom prst="rect">
            <a:avLst/>
          </a:prstGeom>
        </p:spPr>
      </p:pic>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D9ED5B63-2B10-9117-1A0D-67D7D08460EC}"/>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280572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DA7E50-D386-BEAA-B457-0A3596ECBD2C}"/>
              </a:ext>
            </a:extLst>
          </p:cNvPr>
          <p:cNvSpPr txBox="1"/>
          <p:nvPr/>
        </p:nvSpPr>
        <p:spPr>
          <a:xfrm>
            <a:off x="838201" y="345810"/>
            <a:ext cx="51205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Our RAG Project</a:t>
            </a:r>
          </a:p>
        </p:txBody>
      </p:sp>
      <p:sp>
        <p:nvSpPr>
          <p:cNvPr id="6" name="TextBox 5">
            <a:extLst>
              <a:ext uri="{FF2B5EF4-FFF2-40B4-BE49-F238E27FC236}">
                <a16:creationId xmlns:a16="http://schemas.microsoft.com/office/drawing/2014/main" id="{7F912C1F-74B0-7355-7122-1AE666BC57AB}"/>
              </a:ext>
            </a:extLst>
          </p:cNvPr>
          <p:cNvSpPr txBox="1"/>
          <p:nvPr/>
        </p:nvSpPr>
        <p:spPr>
          <a:xfrm>
            <a:off x="838201" y="1825625"/>
            <a:ext cx="5092194" cy="4351338"/>
          </a:xfrm>
          <a:prstGeom prst="rect">
            <a:avLst/>
          </a:prstGeo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dirty="0"/>
              <a:t>In our project, we apply Retrieval-Augmented Generation (RAG) techniques to a real-world insurance case study, involving a car accident.</a:t>
            </a:r>
          </a:p>
          <a:p>
            <a:pPr indent="-228600">
              <a:lnSpc>
                <a:spcPct val="90000"/>
              </a:lnSpc>
              <a:spcAft>
                <a:spcPts val="600"/>
              </a:spcAft>
              <a:buFont typeface="Arial" panose="020B0604020202020204" pitchFamily="34" charset="0"/>
              <a:buChar char="•"/>
            </a:pPr>
            <a:endParaRPr lang="en-US" dirty="0"/>
          </a:p>
          <a:p>
            <a:pPr marL="285750" indent="-285750">
              <a:lnSpc>
                <a:spcPct val="90000"/>
              </a:lnSpc>
              <a:spcAft>
                <a:spcPts val="600"/>
              </a:spcAft>
              <a:buFont typeface="Arial" panose="020B0604020202020204" pitchFamily="34" charset="0"/>
              <a:buChar char="•"/>
            </a:pPr>
            <a:r>
              <a:rPr lang="en-US" b="1" u="sng" dirty="0"/>
              <a:t>The goal: </a:t>
            </a:r>
            <a:r>
              <a:rPr lang="en-US" dirty="0"/>
              <a:t>summarize and answer questions based on the data</a:t>
            </a:r>
          </a:p>
          <a:p>
            <a:pPr indent="-228600">
              <a:lnSpc>
                <a:spcPct val="90000"/>
              </a:lnSpc>
              <a:spcAft>
                <a:spcPts val="600"/>
              </a:spcAft>
              <a:buFont typeface="Arial" panose="020B0604020202020204" pitchFamily="34" charset="0"/>
              <a:buChar char="•"/>
            </a:pPr>
            <a:endParaRPr lang="en-US" b="1" u="sng" dirty="0"/>
          </a:p>
          <a:p>
            <a:pPr marL="285750" indent="-285750">
              <a:lnSpc>
                <a:spcPct val="90000"/>
              </a:lnSpc>
              <a:spcAft>
                <a:spcPts val="600"/>
              </a:spcAft>
              <a:buFont typeface="Arial" panose="020B0604020202020204" pitchFamily="34" charset="0"/>
              <a:buChar char="•"/>
            </a:pPr>
            <a:r>
              <a:rPr lang="en-US" u="sng" dirty="0"/>
              <a:t>Main technologies used</a:t>
            </a:r>
            <a:r>
              <a:rPr lang="en-US" dirty="0"/>
              <a:t>: </a:t>
            </a:r>
            <a:r>
              <a:rPr lang="en-US" dirty="0" err="1"/>
              <a:t>LangChain</a:t>
            </a:r>
            <a:r>
              <a:rPr lang="en-US" dirty="0"/>
              <a:t>, OpenAI,  </a:t>
            </a:r>
            <a:r>
              <a:rPr lang="en-US" dirty="0" err="1"/>
              <a:t>ChromaDB</a:t>
            </a:r>
            <a:r>
              <a:rPr lang="en-US" dirty="0"/>
              <a:t>, RAGAS, and </a:t>
            </a:r>
            <a:r>
              <a:rPr lang="en-US" dirty="0" err="1"/>
              <a:t>Gradio</a:t>
            </a:r>
            <a:r>
              <a:rPr lang="en-US" dirty="0"/>
              <a:t>.</a:t>
            </a:r>
            <a:endParaRPr lang="en-US" b="1" u="sng" dirty="0"/>
          </a:p>
          <a:p>
            <a:pPr indent="-228600">
              <a:lnSpc>
                <a:spcPct val="90000"/>
              </a:lnSpc>
              <a:spcAft>
                <a:spcPts val="600"/>
              </a:spcAft>
              <a:buFont typeface="Arial" panose="020B0604020202020204" pitchFamily="34" charset="0"/>
              <a:buChar char="•"/>
            </a:pPr>
            <a:endParaRPr lang="en-US" b="1" u="sng" dirty="0"/>
          </a:p>
        </p:txBody>
      </p:sp>
      <p:sp>
        <p:nvSpPr>
          <p:cNvPr id="26" name="Oval 25">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 name="Picture 1" descr="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39112A0D-BA63-2FEE-5EA3-45D7D6F36B01}"/>
              </a:ext>
            </a:extLst>
          </p:cNvPr>
          <p:cNvPicPr>
            <a:picLocks noChangeAspect="1"/>
          </p:cNvPicPr>
          <p:nvPr/>
        </p:nvPicPr>
        <p:blipFill>
          <a:blip r:embed="rId3"/>
          <a:srcRect t="2920" r="-3" b="11609"/>
          <a:stretch>
            <a:fillRect/>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EEFA4599-DF60-0A53-A055-F29D5DFD9AFD}"/>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5" name="Picture 4" descr="A diagram of a document&#10;&#10;AI-generated content may be incorrect.">
            <a:extLst>
              <a:ext uri="{FF2B5EF4-FFF2-40B4-BE49-F238E27FC236}">
                <a16:creationId xmlns:a16="http://schemas.microsoft.com/office/drawing/2014/main" id="{CB4A9F7C-9B6C-AB97-CACB-2410F0E6B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9264" y="3042413"/>
            <a:ext cx="3986433" cy="3815585"/>
          </a:xfrm>
          <a:prstGeom prst="rect">
            <a:avLst/>
          </a:prstGeom>
        </p:spPr>
      </p:pic>
    </p:spTree>
    <p:extLst>
      <p:ext uri="{BB962C8B-B14F-4D97-AF65-F5344CB8AC3E}">
        <p14:creationId xmlns:p14="http://schemas.microsoft.com/office/powerpoint/2010/main" val="318059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F567AD-2244-9C5A-7695-DDF0B6ACC845}"/>
              </a:ext>
            </a:extLst>
          </p:cNvPr>
          <p:cNvSpPr txBox="1"/>
          <p:nvPr/>
        </p:nvSpPr>
        <p:spPr>
          <a:xfrm>
            <a:off x="640080" y="315077"/>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dirty="0">
                <a:latin typeface="+mj-lt"/>
                <a:ea typeface="+mj-ea"/>
                <a:cs typeface="+mj-cs"/>
              </a:rPr>
              <a:t>Our Insurance Case</a:t>
            </a:r>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8D42732D-8972-7298-E505-9FBF4E5C1894}"/>
              </a:ext>
            </a:extLst>
          </p:cNvPr>
          <p:cNvSpPr>
            <a:spLocks noChangeArrowheads="1"/>
          </p:cNvSpPr>
          <p:nvPr/>
        </p:nvSpPr>
        <p:spPr bwMode="auto">
          <a:xfrm>
            <a:off x="640080" y="2872899"/>
            <a:ext cx="4448287" cy="33206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Realistic simulation of a </a:t>
            </a:r>
            <a:r>
              <a:rPr kumimoji="0" lang="en-US" altLang="en-IL" sz="1700" b="1" i="0" u="none" strike="noStrike" cap="none" normalizeH="0" baseline="0" dirty="0">
                <a:ln>
                  <a:noFill/>
                </a:ln>
                <a:effectLst/>
              </a:rPr>
              <a:t>car accident and insurance claim</a:t>
            </a: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IL" sz="1700" dirty="0"/>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Two people and coverage, our case:          </a:t>
            </a:r>
            <a:r>
              <a:rPr kumimoji="0" lang="en-US" altLang="en-IL" sz="1700" b="1" i="0" u="none" strike="noStrike" cap="none" normalizeH="0" baseline="0" dirty="0">
                <a:ln>
                  <a:noFill/>
                </a:ln>
                <a:effectLst/>
              </a:rPr>
              <a:t>Ms. Ross</a:t>
            </a:r>
            <a:r>
              <a:rPr kumimoji="0" lang="en-US" altLang="en-IL" sz="1700" b="0" i="0" u="none" strike="noStrike" cap="none" normalizeH="0" baseline="0" dirty="0">
                <a:ln>
                  <a:noFill/>
                </a:ln>
                <a:effectLst/>
              </a:rPr>
              <a:t> (full coverage)                                          vs </a:t>
            </a:r>
            <a:r>
              <a:rPr kumimoji="0" lang="en-US" altLang="en-IL" sz="1700" b="1" i="0" u="none" strike="noStrike" cap="none" normalizeH="0" baseline="0" dirty="0">
                <a:ln>
                  <a:noFill/>
                </a:ln>
                <a:effectLst/>
              </a:rPr>
              <a:t>Mr. Vega</a:t>
            </a:r>
            <a:r>
              <a:rPr kumimoji="0" lang="en-US" altLang="en-IL" sz="1700" b="0" i="0" u="none" strike="noStrike" cap="none" normalizeH="0" baseline="0" dirty="0">
                <a:ln>
                  <a:noFill/>
                </a:ln>
                <a:effectLst/>
              </a:rPr>
              <a:t> (liability only)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Accident date, place and time</a:t>
            </a:r>
            <a:r>
              <a:rPr lang="en-US" altLang="en-IL" sz="1700" dirty="0"/>
              <a:t>.</a:t>
            </a: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IL"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IL" sz="1700" b="0" i="0" u="none" strike="noStrike" cap="none" normalizeH="0" baseline="0" dirty="0">
                <a:ln>
                  <a:noFill/>
                </a:ln>
                <a:effectLst/>
              </a:rPr>
              <a:t>Focuses on: </a:t>
            </a:r>
            <a:r>
              <a:rPr kumimoji="0" lang="en-US" altLang="en-IL" sz="1700" b="1" i="0" u="none" strike="noStrike" cap="none" normalizeH="0" baseline="0" dirty="0">
                <a:ln>
                  <a:noFill/>
                </a:ln>
                <a:effectLst/>
              </a:rPr>
              <a:t>claims, injuries, damages, ethics, and financial outcomes</a:t>
            </a:r>
            <a:endParaRPr kumimoji="0" lang="en-US" altLang="en-IL" sz="1700" b="0" i="0" u="none" strike="noStrike" cap="none" normalizeH="0" baseline="0" dirty="0">
              <a:ln>
                <a:noFill/>
              </a:ln>
              <a:effectLst/>
            </a:endParaRPr>
          </a:p>
        </p:txBody>
      </p:sp>
      <p:pic>
        <p:nvPicPr>
          <p:cNvPr id="2" name="Picture 1" descr="Create a realistic and impactful scene depicting a car accident at a city intersection in downtown Chicago, specifically at Lincoln Avenue and Maple Street, on a clear afternoon. Show a 2020 Toyota Corolla with severe passenger-side damage and deployed airbags, and a 2018 Ford F-150 with moderate front-end damage. Include visual cues of police presence, emergency response, and insurance documents or symbols to represent the insurance process. The mood should be serious but informative, emphasizing the real-world consequences of accidents and the role of insurance. Use clear, professional colors and a documentary style to convey the educational nature of the case study. Avoid graphic injury details, focusing instead on vehicle damage, official response, and insurance elements.">
            <a:extLst>
              <a:ext uri="{FF2B5EF4-FFF2-40B4-BE49-F238E27FC236}">
                <a16:creationId xmlns:a16="http://schemas.microsoft.com/office/drawing/2014/main" id="{B132332E-BE15-4BEE-E14D-70064F02386C}"/>
              </a:ext>
            </a:extLst>
          </p:cNvPr>
          <p:cNvPicPr>
            <a:picLocks noChangeAspect="1"/>
          </p:cNvPicPr>
          <p:nvPr/>
        </p:nvPicPr>
        <p:blipFill>
          <a:blip r:embed="rId2"/>
          <a:srcRect t="30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16109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95E84C1A-8B5D-C775-BDF9-A1E0A739308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Summary</a:t>
            </a:r>
            <a:br>
              <a:rPr lang="en-US" dirty="0">
                <a:solidFill>
                  <a:srgbClr val="FFFFFF"/>
                </a:solidFill>
              </a:rPr>
            </a:br>
            <a:r>
              <a:rPr lang="en-US" dirty="0">
                <a:solidFill>
                  <a:srgbClr val="FFFFFF"/>
                </a:solidFill>
              </a:rPr>
              <a:t>Highlights</a:t>
            </a:r>
            <a:endParaRPr lang="he-IL"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מציין מיקום תוכן 2">
            <a:extLst>
              <a:ext uri="{FF2B5EF4-FFF2-40B4-BE49-F238E27FC236}">
                <a16:creationId xmlns:a16="http://schemas.microsoft.com/office/drawing/2014/main" id="{BFBF8E5E-20AB-6A7B-89D4-28BAE3352934}"/>
              </a:ext>
            </a:extLst>
          </p:cNvPr>
          <p:cNvSpPr>
            <a:spLocks noGrp="1"/>
          </p:cNvSpPr>
          <p:nvPr>
            <p:ph idx="1"/>
          </p:nvPr>
        </p:nvSpPr>
        <p:spPr>
          <a:xfrm>
            <a:off x="4424448" y="441880"/>
            <a:ext cx="6906491" cy="5585619"/>
          </a:xfrm>
        </p:spPr>
        <p:txBody>
          <a:bodyPr anchor="ctr">
            <a:normAutofit/>
          </a:bodyPr>
          <a:lstStyle/>
          <a:p>
            <a:pPr marL="0" indent="0">
              <a:buNone/>
            </a:pPr>
            <a:r>
              <a:rPr lang="en-US" sz="1300" b="1" dirty="0"/>
              <a:t>Summary</a:t>
            </a:r>
            <a:endParaRPr lang="en-US" sz="1300" dirty="0"/>
          </a:p>
          <a:p>
            <a:r>
              <a:rPr lang="en-US" sz="1300" dirty="0"/>
              <a:t>On May 12, 2025, a traffic collision occurred at Lincoln and Maple Street in Chicago, involving Emily Ross and Daniel Vega. Daniel failed to stop at a red light, causing the crash. Emily was momentarily unconscious and later diagnosed with a rotator cuff injury and mild concussion. The city implemented safety measures at the intersection. Emily was satisfied with her insurance experience, while Daniel took steps to improve his driving skills and coverage. By September 1, 2025, Daniel's claim was recognized by Midwest Mutual's subrogation department as an "EXEMPLARY RESOLUTION – COOPERATIVE THIRD PARTY.“</a:t>
            </a:r>
            <a:br>
              <a:rPr lang="en-US" sz="1300" dirty="0"/>
            </a:br>
            <a:br>
              <a:rPr lang="en-US" sz="1300" dirty="0"/>
            </a:br>
            <a:r>
              <a:rPr lang="en-US" sz="1300" b="1" dirty="0"/>
              <a:t>Main Parties:</a:t>
            </a:r>
            <a:endParaRPr lang="en-US" sz="1300" dirty="0"/>
          </a:p>
          <a:p>
            <a:r>
              <a:rPr lang="en-US" sz="1300" dirty="0"/>
              <a:t>Emily Ross: 34-year-old office manager, driving a 2020 Toyota Corolla.</a:t>
            </a:r>
          </a:p>
          <a:p>
            <a:r>
              <a:rPr lang="en-US" sz="1300" dirty="0"/>
              <a:t>Daniel Vega: 29-year-old delivery driver, operating a 2018 Ford F-150.</a:t>
            </a:r>
          </a:p>
          <a:p>
            <a:r>
              <a:rPr lang="en-US" sz="1300" b="1" dirty="0"/>
              <a:t>Critical Details</a:t>
            </a:r>
            <a:endParaRPr lang="en-US" sz="1300" dirty="0"/>
          </a:p>
          <a:p>
            <a:r>
              <a:rPr lang="en-US" sz="1300" b="1" dirty="0"/>
              <a:t>Location</a:t>
            </a:r>
            <a:r>
              <a:rPr lang="en-US" sz="1300" dirty="0"/>
              <a:t>: Intersection of Lincoln and Maple Street, Chicago, Illinois.</a:t>
            </a:r>
          </a:p>
          <a:p>
            <a:r>
              <a:rPr lang="en-US" sz="1300" b="1" dirty="0"/>
              <a:t>Conditions</a:t>
            </a:r>
            <a:r>
              <a:rPr lang="en-US" sz="1300" dirty="0"/>
              <a:t>: Clear skies and no wind at the time of the incident.</a:t>
            </a:r>
          </a:p>
          <a:p>
            <a:r>
              <a:rPr lang="en-US" sz="1300" b="1" dirty="0"/>
              <a:t>Impact Description</a:t>
            </a:r>
            <a:r>
              <a:rPr lang="en-US" sz="1300" dirty="0"/>
              <a:t>: The F-150 struck the Corolla, causing the latter to lift slightly before crashing back down. Airbags deployed, and glass shattered during the collision.</a:t>
            </a:r>
          </a:p>
          <a:p>
            <a:r>
              <a:rPr lang="en-US" sz="1300" b="1" dirty="0"/>
              <a:t>Outcomes</a:t>
            </a:r>
            <a:endParaRPr lang="en-US" sz="1300" dirty="0"/>
          </a:p>
          <a:p>
            <a:r>
              <a:rPr lang="en-US" sz="1300" dirty="0"/>
              <a:t>Emily experienced a brief loss of consciousness and was later diagnosed with a rotator cuff injury and mild concussion. Daniel's liability-only insurance left him without coverage for his own damages, while Emily's insurer handled her claims and pursued reimbursement through subrogation. The city implemented changes to enhance safety at the intersection following the incident. Daniel's case was later recognized for its exemplary resolution, contributing to the training and efficiency analysis within Midwest Mutual </a:t>
            </a:r>
            <a:r>
              <a:rPr lang="en-US" sz="1300" b="1" dirty="0"/>
              <a:t>1</a:t>
            </a:r>
            <a:r>
              <a:rPr lang="en-US" sz="1300" dirty="0"/>
              <a:t>.</a:t>
            </a:r>
          </a:p>
          <a:p>
            <a:endParaRPr lang="en-US" sz="1300" dirty="0"/>
          </a:p>
        </p:txBody>
      </p:sp>
    </p:spTree>
    <p:extLst>
      <p:ext uri="{BB962C8B-B14F-4D97-AF65-F5344CB8AC3E}">
        <p14:creationId xmlns:p14="http://schemas.microsoft.com/office/powerpoint/2010/main" val="247517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E04A0B65-36EC-6CF2-864D-3083C5EAAFC5}"/>
              </a:ext>
            </a:extLst>
          </p:cNvPr>
          <p:cNvSpPr>
            <a:spLocks noGrp="1"/>
          </p:cNvSpPr>
          <p:nvPr>
            <p:ph type="title"/>
          </p:nvPr>
        </p:nvSpPr>
        <p:spPr>
          <a:xfrm>
            <a:off x="804290" y="494345"/>
            <a:ext cx="4766330" cy="1454051"/>
          </a:xfrm>
        </p:spPr>
        <p:txBody>
          <a:bodyPr>
            <a:normAutofit/>
          </a:bodyPr>
          <a:lstStyle/>
          <a:p>
            <a:r>
              <a:rPr lang="en-US" sz="4200" dirty="0">
                <a:solidFill>
                  <a:schemeClr val="tx2"/>
                </a:solidFill>
              </a:rPr>
              <a:t>Our Dataset</a:t>
            </a:r>
            <a:endParaRPr lang="he-IL" sz="4200" dirty="0">
              <a:solidFill>
                <a:schemeClr val="tx2"/>
              </a:solidFill>
            </a:endParaRPr>
          </a:p>
        </p:txBody>
      </p:sp>
      <p:sp>
        <p:nvSpPr>
          <p:cNvPr id="3" name="מציין מיקום תוכן 2">
            <a:extLst>
              <a:ext uri="{FF2B5EF4-FFF2-40B4-BE49-F238E27FC236}">
                <a16:creationId xmlns:a16="http://schemas.microsoft.com/office/drawing/2014/main" id="{89C71477-A084-D7D3-D397-175499E0E2F8}"/>
              </a:ext>
            </a:extLst>
          </p:cNvPr>
          <p:cNvSpPr>
            <a:spLocks noGrp="1"/>
          </p:cNvSpPr>
          <p:nvPr>
            <p:ph idx="1"/>
          </p:nvPr>
        </p:nvSpPr>
        <p:spPr>
          <a:xfrm>
            <a:off x="804671" y="2127973"/>
            <a:ext cx="4765949" cy="3353476"/>
          </a:xfrm>
        </p:spPr>
        <p:txBody>
          <a:bodyPr anchor="t">
            <a:noAutofit/>
          </a:bodyPr>
          <a:lstStyle/>
          <a:p>
            <a:r>
              <a:rPr lang="en-US" sz="2200" dirty="0">
                <a:solidFill>
                  <a:schemeClr val="tx2"/>
                </a:solidFill>
              </a:rPr>
              <a:t>For this project, we generated our own custom dataset centered on our insurance case.</a:t>
            </a:r>
          </a:p>
          <a:p>
            <a:r>
              <a:rPr lang="en-US" sz="2200" dirty="0">
                <a:solidFill>
                  <a:schemeClr val="tx2"/>
                </a:solidFill>
              </a:rPr>
              <a:t>Aimed to simulate a realistic, structured textbook report that includes all the essential components. </a:t>
            </a:r>
          </a:p>
          <a:p>
            <a:r>
              <a:rPr lang="en-US" sz="2200" dirty="0">
                <a:solidFill>
                  <a:schemeClr val="tx2"/>
                </a:solidFill>
              </a:rPr>
              <a:t>In addition to the main document, we crafted a set of focused questions, each paired with a precise ground truth answer. </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6AE756F9-CFD8-BBD9-4B5A-CCCC23FF2920}"/>
              </a:ext>
            </a:extLst>
          </p:cNvPr>
          <p:cNvPicPr>
            <a:picLocks noChangeAspect="1"/>
          </p:cNvPicPr>
          <p:nvPr/>
        </p:nvPicPr>
        <p:blipFill>
          <a:blip r:embed="rId3"/>
          <a:stretch>
            <a:fillRect/>
          </a:stretch>
        </p:blipFill>
        <p:spPr>
          <a:xfrm>
            <a:off x="8061759" y="1614723"/>
            <a:ext cx="2836034" cy="4379976"/>
          </a:xfrm>
          <a:prstGeom prst="rect">
            <a:avLst/>
          </a:prstGeom>
        </p:spPr>
      </p:pic>
    </p:spTree>
    <p:extLst>
      <p:ext uri="{BB962C8B-B14F-4D97-AF65-F5344CB8AC3E}">
        <p14:creationId xmlns:p14="http://schemas.microsoft.com/office/powerpoint/2010/main" val="2448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C95420-3CAA-4E71-A747-469E48B519A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22A27932-2902-7330-56AA-436089988A59}"/>
              </a:ext>
            </a:extLst>
          </p:cNvPr>
          <p:cNvSpPr>
            <a:spLocks noGrp="1"/>
          </p:cNvSpPr>
          <p:nvPr>
            <p:ph type="title"/>
          </p:nvPr>
        </p:nvSpPr>
        <p:spPr>
          <a:xfrm>
            <a:off x="838201" y="365125"/>
            <a:ext cx="5251316" cy="1807305"/>
          </a:xfrm>
        </p:spPr>
        <p:txBody>
          <a:bodyPr>
            <a:normAutofit/>
          </a:bodyPr>
          <a:lstStyle/>
          <a:p>
            <a:r>
              <a:rPr lang="en-US" dirty="0"/>
              <a:t>Our Ground Truth</a:t>
            </a:r>
            <a:endParaRPr lang="he-IL" dirty="0"/>
          </a:p>
        </p:txBody>
      </p:sp>
      <p:sp>
        <p:nvSpPr>
          <p:cNvPr id="3" name="מציין מיקום תוכן 2">
            <a:extLst>
              <a:ext uri="{FF2B5EF4-FFF2-40B4-BE49-F238E27FC236}">
                <a16:creationId xmlns:a16="http://schemas.microsoft.com/office/drawing/2014/main" id="{0BEEE939-83FD-6193-F744-DCCA1A27F768}"/>
              </a:ext>
            </a:extLst>
          </p:cNvPr>
          <p:cNvSpPr>
            <a:spLocks noGrp="1"/>
          </p:cNvSpPr>
          <p:nvPr>
            <p:ph idx="1"/>
          </p:nvPr>
        </p:nvSpPr>
        <p:spPr>
          <a:xfrm>
            <a:off x="838200" y="2333297"/>
            <a:ext cx="4619621" cy="3843666"/>
          </a:xfrm>
        </p:spPr>
        <p:txBody>
          <a:bodyPr>
            <a:normAutofit/>
          </a:bodyPr>
          <a:lstStyle/>
          <a:p>
            <a:r>
              <a:rPr lang="en-US" sz="2000" dirty="0"/>
              <a:t>We’ve generated focused developed collaboratively with ChatGPT, ensuring clarity and relevance. </a:t>
            </a:r>
            <a:endParaRPr lang="he-IL" sz="2000" dirty="0"/>
          </a:p>
          <a:p>
            <a:r>
              <a:rPr lang="en-US" sz="2000" dirty="0"/>
              <a:t>This dual structure — document + Q&amp;A pairs — allowed us to evaluate our RAG agents effectively using RAGAS</a:t>
            </a:r>
            <a:endParaRPr lang="he-IL" sz="2000" dirty="0"/>
          </a:p>
          <a:p>
            <a:endParaRPr lang="he-IL" sz="2000" dirty="0"/>
          </a:p>
          <a:p>
            <a:r>
              <a:rPr lang="en-US" sz="2000" dirty="0"/>
              <a:t>The ground truth allows us to maintain full control over the content and its quality.</a:t>
            </a:r>
          </a:p>
        </p:txBody>
      </p:sp>
      <p:pic>
        <p:nvPicPr>
          <p:cNvPr id="5" name="Picture 4" descr="A person holding a glowing brain&#10;&#10;AI-generated content may be incorrect.">
            <a:extLst>
              <a:ext uri="{FF2B5EF4-FFF2-40B4-BE49-F238E27FC236}">
                <a16:creationId xmlns:a16="http://schemas.microsoft.com/office/drawing/2014/main" id="{080BE697-8159-0ACB-B30D-FA8C8A9F7054}"/>
              </a:ext>
            </a:extLst>
          </p:cNvPr>
          <p:cNvPicPr>
            <a:picLocks noChangeAspect="1"/>
          </p:cNvPicPr>
          <p:nvPr/>
        </p:nvPicPr>
        <p:blipFill>
          <a:blip r:embed="rId3">
            <a:extLst>
              <a:ext uri="{28A0092B-C50C-407E-A947-70E740481C1C}">
                <a14:useLocalDpi xmlns:a14="http://schemas.microsoft.com/office/drawing/2010/main" val="0"/>
              </a:ext>
            </a:extLst>
          </a:blip>
          <a:srcRect t="2797" b="778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28782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8C64EB7-9950-B259-ED04-7EA57353BE6C}"/>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Workflow</a:t>
            </a:r>
          </a:p>
        </p:txBody>
      </p:sp>
      <p:pic>
        <p:nvPicPr>
          <p:cNvPr id="5" name="Picture 4">
            <a:extLst>
              <a:ext uri="{FF2B5EF4-FFF2-40B4-BE49-F238E27FC236}">
                <a16:creationId xmlns:a16="http://schemas.microsoft.com/office/drawing/2014/main" id="{1E4E3815-9A28-13B5-EA4B-836E0530E45F}"/>
              </a:ext>
            </a:extLst>
          </p:cNvPr>
          <p:cNvPicPr>
            <a:picLocks noChangeAspect="1"/>
          </p:cNvPicPr>
          <p:nvPr/>
        </p:nvPicPr>
        <p:blipFill>
          <a:blip r:embed="rId2"/>
          <a:stretch>
            <a:fillRect/>
          </a:stretch>
        </p:blipFill>
        <p:spPr>
          <a:xfrm>
            <a:off x="170846" y="1574310"/>
            <a:ext cx="11864944" cy="5283690"/>
          </a:xfrm>
          <a:prstGeom prst="rect">
            <a:avLst/>
          </a:prstGeom>
        </p:spPr>
      </p:pic>
    </p:spTree>
    <p:extLst>
      <p:ext uri="{BB962C8B-B14F-4D97-AF65-F5344CB8AC3E}">
        <p14:creationId xmlns:p14="http://schemas.microsoft.com/office/powerpoint/2010/main" val="424239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44E6B-DED2-A27C-FEE9-55C1A86248F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2AB3252-5459-F747-F21B-D7B39D95D17F}"/>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Business Problems</a:t>
            </a:r>
          </a:p>
        </p:txBody>
      </p:sp>
      <p:sp>
        <p:nvSpPr>
          <p:cNvPr id="19" name="AutoShape 2" descr="Thumbnail Image Create a series of cohesive, modern images illustrating the workflow and key concepts of a RAG (Retrieval-Augmented Generation) QnA system. Include visuals for document loading, chunking, the RAG agent answering questions, and evaluation using RAGAS metrics. Depict the LangChain agent, answer generation, and RAGAS scoring in a clear, step-by-step flow. Incorporate diagrams or infographics for evaluation metrics, examples, and results. Use a clean, tech-inspired color palette with blues, whites, and subtle gradients. Add minimalistic icons for each step, and ensure the style is professional and suitable for a technical presentation. Include a concluding image summarizing the process, and design all visuals to be consistent in style and branding.">
            <a:extLst>
              <a:ext uri="{FF2B5EF4-FFF2-40B4-BE49-F238E27FC236}">
                <a16:creationId xmlns:a16="http://schemas.microsoft.com/office/drawing/2014/main" id="{807537AA-E950-9C3F-3402-296070BDEE0D}"/>
              </a:ext>
            </a:extLst>
          </p:cNvPr>
          <p:cNvSpPr>
            <a:spLocks noChangeAspect="1" noChangeArrowheads="1"/>
          </p:cNvSpPr>
          <p:nvPr/>
        </p:nvSpPr>
        <p:spPr bwMode="auto">
          <a:xfrm>
            <a:off x="5943600" y="32813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graphicFrame>
        <p:nvGraphicFramePr>
          <p:cNvPr id="21" name="TextBox 5">
            <a:extLst>
              <a:ext uri="{FF2B5EF4-FFF2-40B4-BE49-F238E27FC236}">
                <a16:creationId xmlns:a16="http://schemas.microsoft.com/office/drawing/2014/main" id="{BC016ADB-4EF2-C196-6A56-7B7D78AB008C}"/>
              </a:ext>
            </a:extLst>
          </p:cNvPr>
          <p:cNvGraphicFramePr/>
          <p:nvPr>
            <p:extLst>
              <p:ext uri="{D42A27DB-BD31-4B8C-83A1-F6EECF244321}">
                <p14:modId xmlns:p14="http://schemas.microsoft.com/office/powerpoint/2010/main" val="9347178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181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11221</TotalTime>
  <Words>819</Words>
  <Application>Microsoft Office PowerPoint</Application>
  <PresentationFormat>Widescreen</PresentationFormat>
  <Paragraphs>65</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Summary Highlights</vt:lpstr>
      <vt:lpstr>Our Dataset</vt:lpstr>
      <vt:lpstr>Our Ground Truth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שי מילר</dc:creator>
  <cp:lastModifiedBy>שי מילר</cp:lastModifiedBy>
  <cp:revision>9</cp:revision>
  <dcterms:created xsi:type="dcterms:W3CDTF">2025-07-21T16:58:55Z</dcterms:created>
  <dcterms:modified xsi:type="dcterms:W3CDTF">2025-07-30T07:23:29Z</dcterms:modified>
</cp:coreProperties>
</file>