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25.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4.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0" r:id="rId1"/>
  </p:sldMasterIdLst>
  <p:notesMasterIdLst>
    <p:notesMasterId r:id="rId29"/>
  </p:notesMasterIdLst>
  <p:sldIdLst>
    <p:sldId id="300" r:id="rId2"/>
    <p:sldId id="286" r:id="rId3"/>
    <p:sldId id="287" r:id="rId4"/>
    <p:sldId id="298" r:id="rId5"/>
    <p:sldId id="296" r:id="rId6"/>
    <p:sldId id="284" r:id="rId7"/>
    <p:sldId id="285" r:id="rId8"/>
    <p:sldId id="281" r:id="rId9"/>
    <p:sldId id="324" r:id="rId10"/>
    <p:sldId id="314" r:id="rId11"/>
    <p:sldId id="305" r:id="rId12"/>
    <p:sldId id="315" r:id="rId13"/>
    <p:sldId id="307" r:id="rId14"/>
    <p:sldId id="308" r:id="rId15"/>
    <p:sldId id="309" r:id="rId16"/>
    <p:sldId id="291" r:id="rId17"/>
    <p:sldId id="316" r:id="rId18"/>
    <p:sldId id="317" r:id="rId19"/>
    <p:sldId id="290" r:id="rId20"/>
    <p:sldId id="297" r:id="rId21"/>
    <p:sldId id="318" r:id="rId22"/>
    <p:sldId id="320" r:id="rId23"/>
    <p:sldId id="321" r:id="rId24"/>
    <p:sldId id="319" r:id="rId25"/>
    <p:sldId id="322" r:id="rId26"/>
    <p:sldId id="323" r:id="rId27"/>
    <p:sldId id="30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BA6"/>
    <a:srgbClr val="F58D84"/>
    <a:srgbClr val="D9F9FF"/>
    <a:srgbClr val="00B9DE"/>
    <a:srgbClr val="EDC9DD"/>
    <a:srgbClr val="E6B4CF"/>
    <a:srgbClr val="DD9BBF"/>
    <a:srgbClr val="C95E98"/>
    <a:srgbClr val="D068D6"/>
    <a:srgbClr val="75F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73261" autoAdjust="0"/>
  </p:normalViewPr>
  <p:slideViewPr>
    <p:cSldViewPr snapToGrid="0">
      <p:cViewPr varScale="1">
        <p:scale>
          <a:sx n="82" d="100"/>
          <a:sy n="82" d="100"/>
        </p:scale>
        <p:origin x="1710"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1505;&#1497;&#1493;&#1503;\&#1496;&#1499;&#1504;&#1497;&#1493;&#1503;\&#1505;&#1502;&#1505;&#1496;&#1512;%20&#1494;'\&#1508;&#1512;&#1493;&#1497;&#1511;&#1496;%20&#1488;'\&#1492;&#1497;&#1505;&#1496;&#1493;&#1490;&#1512;&#1502;&#1493;&#1514;.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1505;&#1497;&#1493;&#1503;\&#1496;&#1499;&#1504;&#1497;&#1493;&#1503;\&#1505;&#1502;&#1505;&#1496;&#1512;%20&#1494;'\&#1508;&#1512;&#1493;&#1497;&#1511;&#1496;%20&#1488;'\&#1490;&#1512;&#1508;&#1497;&#1501;.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1505;&#1497;&#1493;&#1503;\&#1496;&#1499;&#1504;&#1497;&#1493;&#1503;\&#1505;&#1502;&#1505;&#1496;&#1512;%20&#1494;'\&#1508;&#1512;&#1493;&#1497;&#1511;&#1496;%20&#1488;'\&#1490;&#1512;&#1508;&#1497;&#1501;.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1505;&#1497;&#1493;&#1503;\&#1496;&#1499;&#1504;&#1497;&#1493;&#1503;\&#1505;&#1502;&#1505;&#1496;&#1512;%20&#1494;'\&#1508;&#1512;&#1493;&#1497;&#1511;&#1496;%20&#1488;'\&#1490;&#1512;&#1508;&#1497;&#1501;.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1505;&#1497;&#1493;&#1503;\&#1496;&#1499;&#1504;&#1497;&#1493;&#1503;\&#1505;&#1502;&#1505;&#1496;&#1512;%20&#1494;'\&#1508;&#1512;&#1493;&#1497;&#1511;&#1496;%20&#1488;'\&#1490;&#1512;&#1508;&#1497;&#1501;.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1505;&#1497;&#1493;&#1503;\&#1496;&#1499;&#1504;&#1497;&#1493;&#1503;\&#1505;&#1502;&#1505;&#1496;&#1512;%20&#1494;'\&#1508;&#1512;&#1493;&#1497;&#1511;&#1496;%20&#1488;'\&#1492;&#1497;&#1505;&#1496;&#1493;&#1490;&#1512;&#1502;&#1493;&#15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rPr>
              <a:t>Packets' size distribution histogram </a:t>
            </a:r>
            <a:endParaRPr lang="he-IL" sz="14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mn-cs"/>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e-IL"/>
        </a:p>
      </c:txPr>
    </c:title>
    <c:autoTitleDeleted val="0"/>
    <c:plotArea>
      <c:layout/>
      <c:barChart>
        <c:barDir val="col"/>
        <c:grouping val="clustered"/>
        <c:varyColors val="0"/>
        <c:ser>
          <c:idx val="1"/>
          <c:order val="0"/>
          <c:spPr>
            <a:solidFill>
              <a:schemeClr val="accent1">
                <a:tint val="77000"/>
              </a:schemeClr>
            </a:solidFill>
            <a:ln>
              <a:noFill/>
            </a:ln>
            <a:effectLst/>
          </c:spPr>
          <c:invertIfNegative val="0"/>
          <c:cat>
            <c:numRef>
              <c:f>גיליון2!$B$3:$B$12</c:f>
              <c:numCache>
                <c:formatCode>General</c:formatCode>
                <c:ptCount val="10"/>
                <c:pt idx="0">
                  <c:v>50</c:v>
                </c:pt>
                <c:pt idx="1">
                  <c:v>51</c:v>
                </c:pt>
                <c:pt idx="2">
                  <c:v>52</c:v>
                </c:pt>
                <c:pt idx="3">
                  <c:v>53</c:v>
                </c:pt>
                <c:pt idx="4">
                  <c:v>54</c:v>
                </c:pt>
                <c:pt idx="5">
                  <c:v>55</c:v>
                </c:pt>
                <c:pt idx="6">
                  <c:v>56</c:v>
                </c:pt>
                <c:pt idx="7">
                  <c:v>57</c:v>
                </c:pt>
                <c:pt idx="8">
                  <c:v>58</c:v>
                </c:pt>
                <c:pt idx="9">
                  <c:v>59</c:v>
                </c:pt>
              </c:numCache>
            </c:numRef>
          </c:cat>
          <c:val>
            <c:numRef>
              <c:f>גיליון2!$C$3:$C$12</c:f>
              <c:numCache>
                <c:formatCode>General</c:formatCode>
                <c:ptCount val="10"/>
                <c:pt idx="0">
                  <c:v>30</c:v>
                </c:pt>
                <c:pt idx="1">
                  <c:v>50</c:v>
                </c:pt>
                <c:pt idx="2">
                  <c:v>70</c:v>
                </c:pt>
                <c:pt idx="3">
                  <c:v>63</c:v>
                </c:pt>
                <c:pt idx="4">
                  <c:v>29</c:v>
                </c:pt>
                <c:pt idx="5">
                  <c:v>14</c:v>
                </c:pt>
                <c:pt idx="6">
                  <c:v>9</c:v>
                </c:pt>
                <c:pt idx="7">
                  <c:v>28</c:v>
                </c:pt>
                <c:pt idx="8">
                  <c:v>60</c:v>
                </c:pt>
                <c:pt idx="9">
                  <c:v>11</c:v>
                </c:pt>
              </c:numCache>
            </c:numRef>
          </c:val>
          <c:extLst>
            <c:ext xmlns:c16="http://schemas.microsoft.com/office/drawing/2014/chart" uri="{C3380CC4-5D6E-409C-BE32-E72D297353CC}">
              <c16:uniqueId val="{00000000-1F42-4ACA-B53A-4417EAB85E1F}"/>
            </c:ext>
          </c:extLst>
        </c:ser>
        <c:dLbls>
          <c:showLegendKey val="0"/>
          <c:showVal val="0"/>
          <c:showCatName val="0"/>
          <c:showSerName val="0"/>
          <c:showPercent val="0"/>
          <c:showBubbleSize val="0"/>
        </c:dLbls>
        <c:gapWidth val="219"/>
        <c:overlap val="-27"/>
        <c:axId val="463079952"/>
        <c:axId val="463077792"/>
      </c:barChart>
      <c:catAx>
        <c:axId val="463079952"/>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rPr>
                  <a:t>Packet's size</a:t>
                </a:r>
                <a:endParaRPr lang="he-IL" sz="11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crossAx val="463077792"/>
        <c:crosses val="autoZero"/>
        <c:auto val="1"/>
        <c:lblAlgn val="ctr"/>
        <c:lblOffset val="100"/>
        <c:noMultiLvlLbl val="0"/>
      </c:catAx>
      <c:valAx>
        <c:axId val="463077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rPr>
                  <a:t>Nmber of packects</a:t>
                </a:r>
                <a:endParaRPr lang="he-IL" sz="11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endParaRP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crossAx val="463079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1"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a:t>Average error of QPipe and histogram by value</a:t>
            </a:r>
            <a:endParaRPr lang="he-IL"/>
          </a:p>
        </c:rich>
      </c:tx>
      <c:overlay val="0"/>
      <c:spPr>
        <a:noFill/>
        <a:ln>
          <a:noFill/>
        </a:ln>
        <a:effectLst/>
      </c:spPr>
      <c:txPr>
        <a:bodyPr rot="0" spcFirstLastPara="1" vertOverflow="ellipsis" vert="horz" wrap="square" anchor="ctr" anchorCtr="1"/>
        <a:lstStyle/>
        <a:p>
          <a:pPr>
            <a:defRPr sz="1680" b="0" i="1"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autoTitleDeleted val="0"/>
    <c:plotArea>
      <c:layout/>
      <c:lineChart>
        <c:grouping val="standard"/>
        <c:varyColors val="0"/>
        <c:ser>
          <c:idx val="1"/>
          <c:order val="0"/>
          <c:tx>
            <c:v>QPipe</c:v>
          </c:tx>
          <c:spPr>
            <a:ln w="28575" cap="rnd">
              <a:solidFill>
                <a:srgbClr val="FF3399"/>
              </a:solidFill>
              <a:round/>
            </a:ln>
            <a:effectLst/>
          </c:spPr>
          <c:marker>
            <c:symbol val="circle"/>
            <c:size val="5"/>
            <c:spPr>
              <a:solidFill>
                <a:srgbClr val="FF3399"/>
              </a:solidFill>
              <a:ln w="9525">
                <a:solidFill>
                  <a:srgbClr val="FF3399"/>
                </a:solidFill>
              </a:ln>
              <a:effectLst/>
            </c:spPr>
          </c:marker>
          <c:val>
            <c:numRef>
              <c:f>'88'!$C$18:$C$22</c:f>
              <c:numCache>
                <c:formatCode>General</c:formatCode>
                <c:ptCount val="5"/>
                <c:pt idx="0">
                  <c:v>11.7734375</c:v>
                </c:pt>
                <c:pt idx="1">
                  <c:v>10.9921875</c:v>
                </c:pt>
                <c:pt idx="2">
                  <c:v>7.0625</c:v>
                </c:pt>
                <c:pt idx="3">
                  <c:v>4.46875</c:v>
                </c:pt>
                <c:pt idx="4">
                  <c:v>2.9921875</c:v>
                </c:pt>
              </c:numCache>
            </c:numRef>
          </c:val>
          <c:smooth val="0"/>
          <c:extLst>
            <c:ext xmlns:c16="http://schemas.microsoft.com/office/drawing/2014/chart" uri="{C3380CC4-5D6E-409C-BE32-E72D297353CC}">
              <c16:uniqueId val="{00000000-DA63-4ACE-A758-EE2A2B39DE42}"/>
            </c:ext>
          </c:extLst>
        </c:ser>
        <c:ser>
          <c:idx val="2"/>
          <c:order val="1"/>
          <c:tx>
            <c:v>Histogram</c:v>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'88'!$D$18:$D$22</c:f>
              <c:numCache>
                <c:formatCode>General</c:formatCode>
                <c:ptCount val="5"/>
                <c:pt idx="0">
                  <c:v>3.390625</c:v>
                </c:pt>
                <c:pt idx="1">
                  <c:v>6.46875</c:v>
                </c:pt>
                <c:pt idx="2">
                  <c:v>3.8671875</c:v>
                </c:pt>
                <c:pt idx="3">
                  <c:v>6.140625</c:v>
                </c:pt>
                <c:pt idx="4">
                  <c:v>4.53125</c:v>
                </c:pt>
              </c:numCache>
            </c:numRef>
          </c:val>
          <c:smooth val="0"/>
          <c:extLst>
            <c:ext xmlns:c16="http://schemas.microsoft.com/office/drawing/2014/chart" uri="{C3380CC4-5D6E-409C-BE32-E72D297353CC}">
              <c16:uniqueId val="{00000001-DA63-4ACE-A758-EE2A2B39DE42}"/>
            </c:ext>
          </c:extLst>
        </c:ser>
        <c:dLbls>
          <c:showLegendKey val="0"/>
          <c:showVal val="0"/>
          <c:showCatName val="0"/>
          <c:showSerName val="0"/>
          <c:showPercent val="0"/>
          <c:showBubbleSize val="0"/>
        </c:dLbls>
        <c:marker val="1"/>
        <c:smooth val="0"/>
        <c:axId val="468663392"/>
        <c:axId val="1313048752"/>
      </c:lineChart>
      <c:catAx>
        <c:axId val="468663392"/>
        <c:scaling>
          <c:orientation val="minMax"/>
        </c:scaling>
        <c:delete val="0"/>
        <c:axPos val="b"/>
        <c:title>
          <c:tx>
            <c:rich>
              <a:bodyPr rot="0" spcFirstLastPara="1" vertOverflow="ellipsis" vert="horz" wrap="square" anchor="ctr" anchorCtr="1"/>
              <a:lstStyle/>
              <a:p>
                <a:pPr>
                  <a:defRPr sz="12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a:t>Distribution of packets' value</a:t>
                </a:r>
                <a:endParaRPr lang="he-IL" sz="1200"/>
              </a:p>
            </c:rich>
          </c:tx>
          <c:overlay val="0"/>
          <c:spPr>
            <a:noFill/>
            <a:ln>
              <a:noFill/>
            </a:ln>
            <a:effectLst/>
          </c:spPr>
          <c:txPr>
            <a:bodyPr rot="0" spcFirstLastPara="1" vertOverflow="ellipsis" vert="horz" wrap="square" anchor="ctr" anchorCtr="1"/>
            <a:lstStyle/>
            <a:p>
              <a:pPr>
                <a:defRPr sz="12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crossAx val="1313048752"/>
        <c:crosses val="autoZero"/>
        <c:auto val="1"/>
        <c:lblAlgn val="ctr"/>
        <c:lblOffset val="100"/>
        <c:noMultiLvlLbl val="0"/>
      </c:catAx>
      <c:valAx>
        <c:axId val="1313048752"/>
        <c:scaling>
          <c:orientation val="minMax"/>
          <c:max val="15"/>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2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a:t>Average error</a:t>
                </a:r>
                <a:endParaRPr lang="he-IL" sz="1200"/>
              </a:p>
            </c:rich>
          </c:tx>
          <c:overlay val="0"/>
          <c:spPr>
            <a:noFill/>
            <a:ln>
              <a:noFill/>
            </a:ln>
            <a:effectLst/>
          </c:spPr>
          <c:txPr>
            <a:bodyPr rot="-5400000" spcFirstLastPara="1" vertOverflow="ellipsis" vert="horz" wrap="square" anchor="ctr" anchorCtr="1"/>
            <a:lstStyle/>
            <a:p>
              <a:pPr>
                <a:defRPr sz="12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crossAx val="468663392"/>
        <c:crosses val="autoZero"/>
        <c:crossBetween val="between"/>
        <c:majorUnit val="5"/>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i="1">
          <a:latin typeface="Cambria" panose="02040503050406030204" pitchFamily="18" charset="0"/>
          <a:ea typeface="Cambria" panose="02040503050406030204" pitchFamily="18" charset="0"/>
        </a:defRPr>
      </a:pPr>
      <a:endParaRPr lang="he-IL"/>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1"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a:t>Median error of qpipe and histogram by value</a:t>
            </a:r>
            <a:endParaRPr lang="he-IL"/>
          </a:p>
        </c:rich>
      </c:tx>
      <c:overlay val="0"/>
      <c:spPr>
        <a:noFill/>
        <a:ln>
          <a:noFill/>
        </a:ln>
        <a:effectLst/>
      </c:spPr>
      <c:txPr>
        <a:bodyPr rot="0" spcFirstLastPara="1" vertOverflow="ellipsis" vert="horz" wrap="square" anchor="ctr" anchorCtr="1"/>
        <a:lstStyle/>
        <a:p>
          <a:pPr>
            <a:defRPr sz="1400" b="0" i="1"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autoTitleDeleted val="0"/>
    <c:plotArea>
      <c:layout/>
      <c:lineChart>
        <c:grouping val="standard"/>
        <c:varyColors val="0"/>
        <c:ser>
          <c:idx val="1"/>
          <c:order val="0"/>
          <c:tx>
            <c:v>QPipe</c:v>
          </c:tx>
          <c:spPr>
            <a:ln w="28575" cap="rnd">
              <a:solidFill>
                <a:srgbClr val="FF3399"/>
              </a:solidFill>
              <a:round/>
            </a:ln>
            <a:effectLst/>
          </c:spPr>
          <c:marker>
            <c:symbol val="circle"/>
            <c:size val="5"/>
            <c:spPr>
              <a:solidFill>
                <a:srgbClr val="FF3399"/>
              </a:solidFill>
              <a:ln w="9525">
                <a:solidFill>
                  <a:srgbClr val="FF3399"/>
                </a:solidFill>
              </a:ln>
              <a:effectLst/>
            </c:spPr>
          </c:marker>
          <c:val>
            <c:numRef>
              <c:f>'88'!$E$18:$E$22</c:f>
              <c:numCache>
                <c:formatCode>General</c:formatCode>
                <c:ptCount val="5"/>
                <c:pt idx="0">
                  <c:v>47.5</c:v>
                </c:pt>
                <c:pt idx="1">
                  <c:v>47.5</c:v>
                </c:pt>
                <c:pt idx="2">
                  <c:v>30</c:v>
                </c:pt>
                <c:pt idx="3">
                  <c:v>9.5</c:v>
                </c:pt>
                <c:pt idx="4">
                  <c:v>5.5</c:v>
                </c:pt>
              </c:numCache>
            </c:numRef>
          </c:val>
          <c:smooth val="0"/>
          <c:extLst>
            <c:ext xmlns:c16="http://schemas.microsoft.com/office/drawing/2014/chart" uri="{C3380CC4-5D6E-409C-BE32-E72D297353CC}">
              <c16:uniqueId val="{00000000-18B7-4022-9820-56C7F692B53D}"/>
            </c:ext>
          </c:extLst>
        </c:ser>
        <c:ser>
          <c:idx val="2"/>
          <c:order val="1"/>
          <c:tx>
            <c:v>Histogram</c:v>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'88'!$F$18:$F$22</c:f>
              <c:numCache>
                <c:formatCode>General</c:formatCode>
                <c:ptCount val="5"/>
                <c:pt idx="0">
                  <c:v>29.25</c:v>
                </c:pt>
                <c:pt idx="1">
                  <c:v>39.75</c:v>
                </c:pt>
                <c:pt idx="2">
                  <c:v>41.5</c:v>
                </c:pt>
                <c:pt idx="3">
                  <c:v>31.75</c:v>
                </c:pt>
                <c:pt idx="4">
                  <c:v>53</c:v>
                </c:pt>
              </c:numCache>
            </c:numRef>
          </c:val>
          <c:smooth val="0"/>
          <c:extLst>
            <c:ext xmlns:c16="http://schemas.microsoft.com/office/drawing/2014/chart" uri="{C3380CC4-5D6E-409C-BE32-E72D297353CC}">
              <c16:uniqueId val="{00000001-18B7-4022-9820-56C7F692B53D}"/>
            </c:ext>
          </c:extLst>
        </c:ser>
        <c:dLbls>
          <c:showLegendKey val="0"/>
          <c:showVal val="0"/>
          <c:showCatName val="0"/>
          <c:showSerName val="0"/>
          <c:showPercent val="0"/>
          <c:showBubbleSize val="0"/>
        </c:dLbls>
        <c:marker val="1"/>
        <c:smooth val="0"/>
        <c:axId val="468663392"/>
        <c:axId val="1313048752"/>
      </c:lineChart>
      <c:catAx>
        <c:axId val="468663392"/>
        <c:scaling>
          <c:orientation val="minMax"/>
        </c:scaling>
        <c:delete val="0"/>
        <c:axPos val="b"/>
        <c:title>
          <c:tx>
            <c:rich>
              <a:bodyPr rot="0" spcFirstLastPara="1" vertOverflow="ellipsis" vert="horz" wrap="square" anchor="ctr" anchorCtr="1"/>
              <a:lstStyle/>
              <a:p>
                <a:pPr>
                  <a:defRPr sz="12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a:t>Distribution of packets' Value</a:t>
                </a:r>
                <a:endParaRPr lang="he-IL" sz="1200"/>
              </a:p>
            </c:rich>
          </c:tx>
          <c:overlay val="0"/>
          <c:spPr>
            <a:noFill/>
            <a:ln>
              <a:noFill/>
            </a:ln>
            <a:effectLst/>
          </c:spPr>
          <c:txPr>
            <a:bodyPr rot="0" spcFirstLastPara="1" vertOverflow="ellipsis" vert="horz" wrap="square" anchor="ctr" anchorCtr="1"/>
            <a:lstStyle/>
            <a:p>
              <a:pPr>
                <a:defRPr sz="12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crossAx val="1313048752"/>
        <c:crosses val="autoZero"/>
        <c:auto val="1"/>
        <c:lblAlgn val="ctr"/>
        <c:lblOffset val="100"/>
        <c:noMultiLvlLbl val="0"/>
      </c:catAx>
      <c:valAx>
        <c:axId val="1313048752"/>
        <c:scaling>
          <c:orientation val="minMax"/>
          <c:max val="6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2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200"/>
                  <a:t>Median error</a:t>
                </a:r>
                <a:endParaRPr lang="he-IL" sz="1200"/>
              </a:p>
            </c:rich>
          </c:tx>
          <c:overlay val="0"/>
          <c:spPr>
            <a:noFill/>
            <a:ln>
              <a:noFill/>
            </a:ln>
            <a:effectLst/>
          </c:spPr>
          <c:txPr>
            <a:bodyPr rot="-5400000" spcFirstLastPara="1" vertOverflow="ellipsis" vert="horz" wrap="square" anchor="ctr" anchorCtr="1"/>
            <a:lstStyle/>
            <a:p>
              <a:pPr>
                <a:defRPr sz="12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crossAx val="468663392"/>
        <c:crosses val="autoZero"/>
        <c:crossBetween val="between"/>
        <c:majorUnit val="10"/>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i="1">
          <a:latin typeface="Cambria" panose="02040503050406030204" pitchFamily="18" charset="0"/>
          <a:ea typeface="Cambria" panose="02040503050406030204" pitchFamily="18" charset="0"/>
        </a:defRPr>
      </a:pPr>
      <a:endParaRPr lang="he-IL"/>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1"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a:t>Average error of QPipe and histogram by value</a:t>
            </a:r>
            <a:endParaRPr lang="he-IL"/>
          </a:p>
        </c:rich>
      </c:tx>
      <c:overlay val="0"/>
      <c:spPr>
        <a:noFill/>
        <a:ln>
          <a:noFill/>
        </a:ln>
        <a:effectLst/>
      </c:spPr>
      <c:txPr>
        <a:bodyPr rot="0" spcFirstLastPara="1" vertOverflow="ellipsis" vert="horz" wrap="square" anchor="ctr" anchorCtr="1"/>
        <a:lstStyle/>
        <a:p>
          <a:pPr>
            <a:defRPr sz="1680" b="0" i="1"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autoTitleDeleted val="0"/>
    <c:plotArea>
      <c:layout/>
      <c:lineChart>
        <c:grouping val="standard"/>
        <c:varyColors val="0"/>
        <c:ser>
          <c:idx val="1"/>
          <c:order val="0"/>
          <c:tx>
            <c:v>QPipe</c:v>
          </c:tx>
          <c:spPr>
            <a:ln w="28575" cap="rnd">
              <a:solidFill>
                <a:srgbClr val="FF3399"/>
              </a:solidFill>
              <a:round/>
            </a:ln>
            <a:effectLst/>
          </c:spPr>
          <c:marker>
            <c:symbol val="circle"/>
            <c:size val="5"/>
            <c:spPr>
              <a:solidFill>
                <a:srgbClr val="FF3399"/>
              </a:solidFill>
              <a:ln w="9525">
                <a:solidFill>
                  <a:srgbClr val="FF3399"/>
                </a:solidFill>
              </a:ln>
              <a:effectLst/>
            </c:spPr>
          </c:marker>
          <c:cat>
            <c:numLit>
              <c:formatCode>General</c:formatCode>
              <c:ptCount val="5"/>
              <c:pt idx="0">
                <c:v>4</c:v>
              </c:pt>
              <c:pt idx="1">
                <c:v>6</c:v>
              </c:pt>
              <c:pt idx="2">
                <c:v>8</c:v>
              </c:pt>
              <c:pt idx="3">
                <c:v>10</c:v>
              </c:pt>
              <c:pt idx="4">
                <c:v>12</c:v>
              </c:pt>
            </c:numLit>
          </c:cat>
          <c:val>
            <c:numRef>
              <c:f>'300-700'!$C$18:$C$22</c:f>
              <c:numCache>
                <c:formatCode>General</c:formatCode>
                <c:ptCount val="5"/>
                <c:pt idx="0">
                  <c:v>13</c:v>
                </c:pt>
                <c:pt idx="1">
                  <c:v>5.09375</c:v>
                </c:pt>
                <c:pt idx="2">
                  <c:v>3.9296875</c:v>
                </c:pt>
                <c:pt idx="3">
                  <c:v>3.4687500000000142</c:v>
                </c:pt>
                <c:pt idx="4">
                  <c:v>2.4895250000000146</c:v>
                </c:pt>
              </c:numCache>
            </c:numRef>
          </c:val>
          <c:smooth val="0"/>
          <c:extLst>
            <c:ext xmlns:c16="http://schemas.microsoft.com/office/drawing/2014/chart" uri="{C3380CC4-5D6E-409C-BE32-E72D297353CC}">
              <c16:uniqueId val="{00000000-E462-4DC3-9E3A-910FCB9D3707}"/>
            </c:ext>
          </c:extLst>
        </c:ser>
        <c:ser>
          <c:idx val="2"/>
          <c:order val="1"/>
          <c:tx>
            <c:v>Histogram</c:v>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Lit>
              <c:formatCode>General</c:formatCode>
              <c:ptCount val="5"/>
              <c:pt idx="0">
                <c:v>4</c:v>
              </c:pt>
              <c:pt idx="1">
                <c:v>6</c:v>
              </c:pt>
              <c:pt idx="2">
                <c:v>8</c:v>
              </c:pt>
              <c:pt idx="3">
                <c:v>10</c:v>
              </c:pt>
              <c:pt idx="4">
                <c:v>12</c:v>
              </c:pt>
            </c:numLit>
          </c:cat>
          <c:val>
            <c:numRef>
              <c:f>'300-700'!$D$18:$D$22</c:f>
              <c:numCache>
                <c:formatCode>General</c:formatCode>
                <c:ptCount val="5"/>
                <c:pt idx="0">
                  <c:v>23.1875</c:v>
                </c:pt>
                <c:pt idx="1">
                  <c:v>7.7083416666666551</c:v>
                </c:pt>
                <c:pt idx="2">
                  <c:v>4.8828125</c:v>
                </c:pt>
                <c:pt idx="3">
                  <c:v>3.9062499999999858</c:v>
                </c:pt>
                <c:pt idx="4">
                  <c:v>3.2708250000000021</c:v>
                </c:pt>
              </c:numCache>
            </c:numRef>
          </c:val>
          <c:smooth val="0"/>
          <c:extLst>
            <c:ext xmlns:c16="http://schemas.microsoft.com/office/drawing/2014/chart" uri="{C3380CC4-5D6E-409C-BE32-E72D297353CC}">
              <c16:uniqueId val="{00000001-E462-4DC3-9E3A-910FCB9D3707}"/>
            </c:ext>
          </c:extLst>
        </c:ser>
        <c:dLbls>
          <c:showLegendKey val="0"/>
          <c:showVal val="0"/>
          <c:showCatName val="0"/>
          <c:showSerName val="0"/>
          <c:showPercent val="0"/>
          <c:showBubbleSize val="0"/>
        </c:dLbls>
        <c:marker val="1"/>
        <c:smooth val="0"/>
        <c:axId val="468663392"/>
        <c:axId val="1313048752"/>
      </c:lineChart>
      <c:catAx>
        <c:axId val="468663392"/>
        <c:scaling>
          <c:orientation val="minMax"/>
        </c:scaling>
        <c:delete val="0"/>
        <c:axPos val="b"/>
        <c:title>
          <c:tx>
            <c:rich>
              <a:bodyPr rot="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sz="1400" b="0" i="1" u="none" strike="noStrike" kern="1200" baseline="0" dirty="0">
                    <a:solidFill>
                      <a:prstClr val="black">
                        <a:lumMod val="65000"/>
                        <a:lumOff val="35000"/>
                      </a:prstClr>
                    </a:solidFill>
                    <a:latin typeface="Cambria" panose="02040503050406030204" pitchFamily="18" charset="0"/>
                    <a:ea typeface="Cambria" panose="02040503050406030204" pitchFamily="18" charset="0"/>
                  </a:rPr>
                  <a:t>Memory size</a:t>
                </a:r>
                <a:endParaRPr lang="he-IL" sz="1400" b="0" i="1" u="none" strike="noStrike" kern="1200" baseline="0" dirty="0">
                  <a:solidFill>
                    <a:prstClr val="black">
                      <a:lumMod val="65000"/>
                      <a:lumOff val="35000"/>
                    </a:prstClr>
                  </a:solidFill>
                  <a:latin typeface="Cambria" panose="02040503050406030204" pitchFamily="18" charset="0"/>
                  <a:ea typeface="Cambria" panose="02040503050406030204" pitchFamily="18" charset="0"/>
                </a:endParaRPr>
              </a:p>
            </c:rich>
          </c:tx>
          <c:overlay val="0"/>
          <c:spPr>
            <a:noFill/>
            <a:ln>
              <a:noFill/>
            </a:ln>
            <a:effectLst/>
          </c:spPr>
          <c:txPr>
            <a:bodyPr rot="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numFmt formatCode="@" sourceLinked="0"/>
        <c:majorTickMark val="out"/>
        <c:minorTickMark val="out"/>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crossAx val="1313048752"/>
        <c:crossesAt val="0"/>
        <c:auto val="1"/>
        <c:lblAlgn val="ctr"/>
        <c:lblOffset val="100"/>
        <c:noMultiLvlLbl val="0"/>
      </c:catAx>
      <c:valAx>
        <c:axId val="1313048752"/>
        <c:scaling>
          <c:orientation val="minMax"/>
          <c:max val="25"/>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a:t>Average error</a:t>
                </a:r>
                <a:endParaRPr lang="he-IL"/>
              </a:p>
            </c:rich>
          </c:tx>
          <c:overlay val="0"/>
          <c:spPr>
            <a:noFill/>
            <a:ln>
              <a:noFill/>
            </a:ln>
            <a:effectLst/>
          </c:spPr>
          <c:txPr>
            <a:bodyPr rot="-540000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crossAx val="468663392"/>
        <c:crosses val="autoZero"/>
        <c:crossBetween val="between"/>
        <c:majorUnit val="5"/>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i="1">
          <a:latin typeface="Cambria" panose="02040503050406030204" pitchFamily="18" charset="0"/>
          <a:ea typeface="Cambria" panose="02040503050406030204" pitchFamily="18" charset="0"/>
        </a:defRPr>
      </a:pPr>
      <a:endParaRPr lang="he-IL"/>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0" i="1"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a:t>Median error of QPipe and histogram by value</a:t>
            </a:r>
            <a:endParaRPr lang="he-IL"/>
          </a:p>
        </c:rich>
      </c:tx>
      <c:overlay val="0"/>
      <c:spPr>
        <a:noFill/>
        <a:ln>
          <a:noFill/>
        </a:ln>
        <a:effectLst/>
      </c:spPr>
      <c:txPr>
        <a:bodyPr rot="0" spcFirstLastPara="1" vertOverflow="ellipsis" vert="horz" wrap="square" anchor="ctr" anchorCtr="1"/>
        <a:lstStyle/>
        <a:p>
          <a:pPr>
            <a:defRPr sz="1680" b="0" i="1"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autoTitleDeleted val="0"/>
    <c:plotArea>
      <c:layout/>
      <c:lineChart>
        <c:grouping val="standard"/>
        <c:varyColors val="0"/>
        <c:ser>
          <c:idx val="1"/>
          <c:order val="0"/>
          <c:tx>
            <c:v>QPipe</c:v>
          </c:tx>
          <c:spPr>
            <a:ln w="28575" cap="rnd">
              <a:solidFill>
                <a:srgbClr val="FF3399"/>
              </a:solidFill>
              <a:round/>
            </a:ln>
            <a:effectLst/>
          </c:spPr>
          <c:marker>
            <c:symbol val="circle"/>
            <c:size val="5"/>
            <c:spPr>
              <a:solidFill>
                <a:srgbClr val="FF3399"/>
              </a:solidFill>
              <a:ln w="9525">
                <a:solidFill>
                  <a:srgbClr val="FF3399"/>
                </a:solidFill>
              </a:ln>
              <a:effectLst/>
            </c:spPr>
          </c:marker>
          <c:cat>
            <c:numLit>
              <c:formatCode>General</c:formatCode>
              <c:ptCount val="5"/>
              <c:pt idx="0">
                <c:v>4</c:v>
              </c:pt>
              <c:pt idx="1">
                <c:v>6</c:v>
              </c:pt>
              <c:pt idx="2">
                <c:v>8</c:v>
              </c:pt>
              <c:pt idx="3">
                <c:v>10</c:v>
              </c:pt>
              <c:pt idx="4">
                <c:v>12</c:v>
              </c:pt>
            </c:numLit>
          </c:cat>
          <c:val>
            <c:numRef>
              <c:f>'300-700'!$E$18:$E$22</c:f>
              <c:numCache>
                <c:formatCode>General</c:formatCode>
                <c:ptCount val="5"/>
                <c:pt idx="0">
                  <c:v>42.25</c:v>
                </c:pt>
                <c:pt idx="1">
                  <c:v>24.5</c:v>
                </c:pt>
                <c:pt idx="2">
                  <c:v>16</c:v>
                </c:pt>
                <c:pt idx="3">
                  <c:v>15</c:v>
                </c:pt>
                <c:pt idx="4">
                  <c:v>11.75</c:v>
                </c:pt>
              </c:numCache>
            </c:numRef>
          </c:val>
          <c:smooth val="0"/>
          <c:extLst>
            <c:ext xmlns:c16="http://schemas.microsoft.com/office/drawing/2014/chart" uri="{C3380CC4-5D6E-409C-BE32-E72D297353CC}">
              <c16:uniqueId val="{00000000-C0F5-4E4F-8FEC-C61DFAB2DF02}"/>
            </c:ext>
          </c:extLst>
        </c:ser>
        <c:ser>
          <c:idx val="2"/>
          <c:order val="1"/>
          <c:tx>
            <c:v>Histogram</c:v>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Lit>
              <c:formatCode>General</c:formatCode>
              <c:ptCount val="5"/>
              <c:pt idx="0">
                <c:v>4</c:v>
              </c:pt>
              <c:pt idx="1">
                <c:v>6</c:v>
              </c:pt>
              <c:pt idx="2">
                <c:v>8</c:v>
              </c:pt>
              <c:pt idx="3">
                <c:v>10</c:v>
              </c:pt>
              <c:pt idx="4">
                <c:v>12</c:v>
              </c:pt>
            </c:numLit>
          </c:cat>
          <c:val>
            <c:numRef>
              <c:f>'300-700'!$F$18:$F$22</c:f>
              <c:numCache>
                <c:formatCode>General</c:formatCode>
                <c:ptCount val="5"/>
                <c:pt idx="0">
                  <c:v>89.25</c:v>
                </c:pt>
                <c:pt idx="1">
                  <c:v>45.875</c:v>
                </c:pt>
                <c:pt idx="2">
                  <c:v>40.25</c:v>
                </c:pt>
                <c:pt idx="3">
                  <c:v>28.75</c:v>
                </c:pt>
                <c:pt idx="4">
                  <c:v>23.5</c:v>
                </c:pt>
              </c:numCache>
            </c:numRef>
          </c:val>
          <c:smooth val="0"/>
          <c:extLst>
            <c:ext xmlns:c16="http://schemas.microsoft.com/office/drawing/2014/chart" uri="{C3380CC4-5D6E-409C-BE32-E72D297353CC}">
              <c16:uniqueId val="{00000001-C0F5-4E4F-8FEC-C61DFAB2DF02}"/>
            </c:ext>
          </c:extLst>
        </c:ser>
        <c:dLbls>
          <c:showLegendKey val="0"/>
          <c:showVal val="0"/>
          <c:showCatName val="0"/>
          <c:showSerName val="0"/>
          <c:showPercent val="0"/>
          <c:showBubbleSize val="0"/>
        </c:dLbls>
        <c:marker val="1"/>
        <c:smooth val="0"/>
        <c:axId val="468663392"/>
        <c:axId val="1313048752"/>
      </c:lineChart>
      <c:catAx>
        <c:axId val="468663392"/>
        <c:scaling>
          <c:orientation val="minMax"/>
        </c:scaling>
        <c:delete val="0"/>
        <c:axPos val="b"/>
        <c:title>
          <c:tx>
            <c:rich>
              <a:bodyPr rot="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dirty="0"/>
                  <a:t>Memory size</a:t>
                </a:r>
                <a:endParaRPr lang="he-IL" dirty="0"/>
              </a:p>
            </c:rich>
          </c:tx>
          <c:overlay val="0"/>
          <c:spPr>
            <a:noFill/>
            <a:ln>
              <a:noFill/>
            </a:ln>
            <a:effectLst/>
          </c:spPr>
          <c:txPr>
            <a:bodyPr rot="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numFmt formatCode="@" sourceLinked="0"/>
        <c:majorTickMark val="out"/>
        <c:minorTickMark val="out"/>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crossAx val="1313048752"/>
        <c:crosses val="autoZero"/>
        <c:auto val="0"/>
        <c:lblAlgn val="ctr"/>
        <c:lblOffset val="100"/>
        <c:noMultiLvlLbl val="0"/>
      </c:catAx>
      <c:valAx>
        <c:axId val="1313048752"/>
        <c:scaling>
          <c:orientation val="minMax"/>
          <c:max val="90"/>
          <c:min val="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a:t>Median error</a:t>
                </a:r>
                <a:endParaRPr lang="he-IL"/>
              </a:p>
            </c:rich>
          </c:tx>
          <c:overlay val="0"/>
          <c:spPr>
            <a:noFill/>
            <a:ln>
              <a:noFill/>
            </a:ln>
            <a:effectLst/>
          </c:spPr>
          <c:txPr>
            <a:bodyPr rot="-540000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crossAx val="468663392"/>
        <c:crosses val="autoZero"/>
        <c:crossBetween val="between"/>
        <c:majorUnit val="10"/>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1"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he-I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i="1">
          <a:latin typeface="Cambria" panose="02040503050406030204" pitchFamily="18" charset="0"/>
          <a:ea typeface="Cambria" panose="02040503050406030204" pitchFamily="18" charset="0"/>
        </a:defRPr>
      </a:pPr>
      <a:endParaRPr lang="he-IL"/>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גיליון1!$B$3:$B$752</cx:f>
        <cx:lvl ptCount="750" formatCode="General">
          <cx:pt idx="0">100</cx:pt>
          <cx:pt idx="1">0</cx:pt>
          <cx:pt idx="2">52</cx:pt>
          <cx:pt idx="3">53</cx:pt>
          <cx:pt idx="4">54</cx:pt>
          <cx:pt idx="5">55</cx:pt>
          <cx:pt idx="6">56</cx:pt>
          <cx:pt idx="7">57</cx:pt>
          <cx:pt idx="8">58</cx:pt>
          <cx:pt idx="9">59</cx:pt>
          <cx:pt idx="10">51</cx:pt>
          <cx:pt idx="11">51</cx:pt>
          <cx:pt idx="12">52</cx:pt>
          <cx:pt idx="13">53</cx:pt>
          <cx:pt idx="14">54</cx:pt>
          <cx:pt idx="15">55</cx:pt>
          <cx:pt idx="16">56</cx:pt>
          <cx:pt idx="17">57</cx:pt>
          <cx:pt idx="18">58</cx:pt>
          <cx:pt idx="19">59</cx:pt>
          <cx:pt idx="20">55</cx:pt>
          <cx:pt idx="21">55</cx:pt>
          <cx:pt idx="22">52</cx:pt>
          <cx:pt idx="23">53</cx:pt>
          <cx:pt idx="24">54</cx:pt>
          <cx:pt idx="25">55</cx:pt>
          <cx:pt idx="26">56</cx:pt>
          <cx:pt idx="27">57</cx:pt>
          <cx:pt idx="28">58</cx:pt>
          <cx:pt idx="29">59</cx:pt>
          <cx:pt idx="30">52</cx:pt>
          <cx:pt idx="31">51</cx:pt>
          <cx:pt idx="32">52</cx:pt>
          <cx:pt idx="33">53</cx:pt>
          <cx:pt idx="34">54</cx:pt>
          <cx:pt idx="35">55</cx:pt>
          <cx:pt idx="36">56</cx:pt>
          <cx:pt idx="37">57</cx:pt>
          <cx:pt idx="38">58</cx:pt>
          <cx:pt idx="39">59</cx:pt>
          <cx:pt idx="40">53</cx:pt>
          <cx:pt idx="41">51</cx:pt>
          <cx:pt idx="42">52</cx:pt>
          <cx:pt idx="43">53</cx:pt>
          <cx:pt idx="44">54</cx:pt>
          <cx:pt idx="45">55</cx:pt>
          <cx:pt idx="46">56</cx:pt>
          <cx:pt idx="47">57</cx:pt>
          <cx:pt idx="48">58</cx:pt>
          <cx:pt idx="49">59</cx:pt>
          <cx:pt idx="50">52</cx:pt>
          <cx:pt idx="51">51</cx:pt>
          <cx:pt idx="52">52</cx:pt>
          <cx:pt idx="53">53</cx:pt>
          <cx:pt idx="54">54</cx:pt>
          <cx:pt idx="55">55</cx:pt>
          <cx:pt idx="56">56</cx:pt>
          <cx:pt idx="57">57</cx:pt>
          <cx:pt idx="58">58</cx:pt>
          <cx:pt idx="59">59</cx:pt>
          <cx:pt idx="60">55</cx:pt>
          <cx:pt idx="61">51</cx:pt>
          <cx:pt idx="62">52</cx:pt>
          <cx:pt idx="63">53</cx:pt>
          <cx:pt idx="64">54</cx:pt>
          <cx:pt idx="65">55</cx:pt>
          <cx:pt idx="66">56</cx:pt>
          <cx:pt idx="67">57</cx:pt>
          <cx:pt idx="68">58</cx:pt>
          <cx:pt idx="69">59</cx:pt>
          <cx:pt idx="70">51</cx:pt>
          <cx:pt idx="71">51</cx:pt>
          <cx:pt idx="72">52</cx:pt>
          <cx:pt idx="73">53</cx:pt>
          <cx:pt idx="74">54</cx:pt>
          <cx:pt idx="75">55</cx:pt>
          <cx:pt idx="76">56</cx:pt>
          <cx:pt idx="77">57</cx:pt>
          <cx:pt idx="78">58</cx:pt>
          <cx:pt idx="79">59</cx:pt>
          <cx:pt idx="80">56</cx:pt>
          <cx:pt idx="81">51</cx:pt>
          <cx:pt idx="82">52</cx:pt>
          <cx:pt idx="83">53</cx:pt>
          <cx:pt idx="84">54</cx:pt>
          <cx:pt idx="85">55</cx:pt>
          <cx:pt idx="86">56</cx:pt>
          <cx:pt idx="87">57</cx:pt>
          <cx:pt idx="88">58</cx:pt>
          <cx:pt idx="89">59</cx:pt>
          <cx:pt idx="90">59</cx:pt>
          <cx:pt idx="91">51</cx:pt>
          <cx:pt idx="92">52</cx:pt>
          <cx:pt idx="93">53</cx:pt>
          <cx:pt idx="94">54</cx:pt>
          <cx:pt idx="95">55</cx:pt>
          <cx:pt idx="96">56</cx:pt>
          <cx:pt idx="97">57</cx:pt>
          <cx:pt idx="98">58</cx:pt>
          <cx:pt idx="99">59</cx:pt>
          <cx:pt idx="100">51</cx:pt>
          <cx:pt idx="101">51</cx:pt>
          <cx:pt idx="102">52</cx:pt>
          <cx:pt idx="103">53</cx:pt>
          <cx:pt idx="104">54</cx:pt>
          <cx:pt idx="105">55</cx:pt>
          <cx:pt idx="106">56</cx:pt>
          <cx:pt idx="107">57</cx:pt>
          <cx:pt idx="108">58</cx:pt>
          <cx:pt idx="109">59</cx:pt>
          <cx:pt idx="110">51</cx:pt>
          <cx:pt idx="111">51</cx:pt>
          <cx:pt idx="112">52</cx:pt>
          <cx:pt idx="113">53</cx:pt>
          <cx:pt idx="114">54</cx:pt>
          <cx:pt idx="115">55</cx:pt>
          <cx:pt idx="116">56</cx:pt>
          <cx:pt idx="117">57</cx:pt>
          <cx:pt idx="118">58</cx:pt>
          <cx:pt idx="119">59</cx:pt>
          <cx:pt idx="120">52</cx:pt>
          <cx:pt idx="121">51</cx:pt>
          <cx:pt idx="122">52</cx:pt>
          <cx:pt idx="123">53</cx:pt>
          <cx:pt idx="124">54</cx:pt>
          <cx:pt idx="125">55</cx:pt>
          <cx:pt idx="126">56</cx:pt>
          <cx:pt idx="127">57</cx:pt>
          <cx:pt idx="128">58</cx:pt>
          <cx:pt idx="129">59</cx:pt>
          <cx:pt idx="130">52</cx:pt>
          <cx:pt idx="131">51</cx:pt>
          <cx:pt idx="132">52</cx:pt>
          <cx:pt idx="133">53</cx:pt>
          <cx:pt idx="134">54</cx:pt>
          <cx:pt idx="135">55</cx:pt>
          <cx:pt idx="136">56</cx:pt>
          <cx:pt idx="137">57</cx:pt>
          <cx:pt idx="138">58</cx:pt>
          <cx:pt idx="139">59</cx:pt>
          <cx:pt idx="140">52</cx:pt>
          <cx:pt idx="141">51</cx:pt>
          <cx:pt idx="142">52</cx:pt>
          <cx:pt idx="143">53</cx:pt>
          <cx:pt idx="144">54</cx:pt>
          <cx:pt idx="145">55</cx:pt>
          <cx:pt idx="146">56</cx:pt>
          <cx:pt idx="147">57</cx:pt>
          <cx:pt idx="148">58</cx:pt>
          <cx:pt idx="149">59</cx:pt>
          <cx:pt idx="150">52</cx:pt>
          <cx:pt idx="151">51</cx:pt>
          <cx:pt idx="152">52</cx:pt>
          <cx:pt idx="153">53</cx:pt>
          <cx:pt idx="154">54</cx:pt>
          <cx:pt idx="155">55</cx:pt>
          <cx:pt idx="156">56</cx:pt>
          <cx:pt idx="157">57</cx:pt>
          <cx:pt idx="158">58</cx:pt>
          <cx:pt idx="159">59</cx:pt>
          <cx:pt idx="160">52</cx:pt>
          <cx:pt idx="161">51</cx:pt>
          <cx:pt idx="162">52</cx:pt>
          <cx:pt idx="163">53</cx:pt>
          <cx:pt idx="164">54</cx:pt>
          <cx:pt idx="165">55</cx:pt>
          <cx:pt idx="166">56</cx:pt>
          <cx:pt idx="167">57</cx:pt>
          <cx:pt idx="168">58</cx:pt>
          <cx:pt idx="169">59</cx:pt>
          <cx:pt idx="170">52</cx:pt>
          <cx:pt idx="171">51</cx:pt>
          <cx:pt idx="172">52</cx:pt>
          <cx:pt idx="173">53</cx:pt>
          <cx:pt idx="174">54</cx:pt>
          <cx:pt idx="175">55</cx:pt>
          <cx:pt idx="176">56</cx:pt>
          <cx:pt idx="177">57</cx:pt>
          <cx:pt idx="178">58</cx:pt>
          <cx:pt idx="179">59</cx:pt>
          <cx:pt idx="180">52</cx:pt>
          <cx:pt idx="181">51</cx:pt>
          <cx:pt idx="182">52</cx:pt>
          <cx:pt idx="183">53</cx:pt>
          <cx:pt idx="184">54</cx:pt>
          <cx:pt idx="185">55</cx:pt>
          <cx:pt idx="186">56</cx:pt>
          <cx:pt idx="187">57</cx:pt>
          <cx:pt idx="188">58</cx:pt>
          <cx:pt idx="189">59</cx:pt>
          <cx:pt idx="190">52</cx:pt>
          <cx:pt idx="191">51</cx:pt>
          <cx:pt idx="192">52</cx:pt>
          <cx:pt idx="193">53</cx:pt>
          <cx:pt idx="194">54</cx:pt>
          <cx:pt idx="195">55</cx:pt>
          <cx:pt idx="196">56</cx:pt>
          <cx:pt idx="197">57</cx:pt>
          <cx:pt idx="198">58</cx:pt>
          <cx:pt idx="199">59</cx:pt>
          <cx:pt idx="200">52</cx:pt>
          <cx:pt idx="201">51</cx:pt>
          <cx:pt idx="202">52</cx:pt>
          <cx:pt idx="203">53</cx:pt>
          <cx:pt idx="204">54</cx:pt>
          <cx:pt idx="205">55</cx:pt>
          <cx:pt idx="206">56</cx:pt>
          <cx:pt idx="207">57</cx:pt>
          <cx:pt idx="208">58</cx:pt>
          <cx:pt idx="209">59</cx:pt>
          <cx:pt idx="210">52</cx:pt>
          <cx:pt idx="211">51</cx:pt>
          <cx:pt idx="212">52</cx:pt>
          <cx:pt idx="213">53</cx:pt>
          <cx:pt idx="214">54</cx:pt>
          <cx:pt idx="215">55</cx:pt>
          <cx:pt idx="216">56</cx:pt>
          <cx:pt idx="217">57</cx:pt>
          <cx:pt idx="218">58</cx:pt>
          <cx:pt idx="219">59</cx:pt>
          <cx:pt idx="220">52</cx:pt>
          <cx:pt idx="221">51</cx:pt>
          <cx:pt idx="222">52</cx:pt>
          <cx:pt idx="223">53</cx:pt>
          <cx:pt idx="224">54</cx:pt>
          <cx:pt idx="225">55</cx:pt>
          <cx:pt idx="226">56</cx:pt>
          <cx:pt idx="227">57</cx:pt>
          <cx:pt idx="228">58</cx:pt>
          <cx:pt idx="229">59</cx:pt>
          <cx:pt idx="230">52</cx:pt>
          <cx:pt idx="231">51</cx:pt>
          <cx:pt idx="232">52</cx:pt>
          <cx:pt idx="233">53</cx:pt>
          <cx:pt idx="234">54</cx:pt>
          <cx:pt idx="235">55</cx:pt>
          <cx:pt idx="236">56</cx:pt>
          <cx:pt idx="237">57</cx:pt>
          <cx:pt idx="238">58</cx:pt>
          <cx:pt idx="239">59</cx:pt>
          <cx:pt idx="240">52</cx:pt>
          <cx:pt idx="241">51</cx:pt>
          <cx:pt idx="242">52</cx:pt>
          <cx:pt idx="243">53</cx:pt>
          <cx:pt idx="244">54</cx:pt>
          <cx:pt idx="245">55</cx:pt>
          <cx:pt idx="246">56</cx:pt>
          <cx:pt idx="247">57</cx:pt>
          <cx:pt idx="248">58</cx:pt>
          <cx:pt idx="249">59</cx:pt>
          <cx:pt idx="250">52</cx:pt>
          <cx:pt idx="251">51</cx:pt>
          <cx:pt idx="252">52</cx:pt>
          <cx:pt idx="253">53</cx:pt>
          <cx:pt idx="254">54</cx:pt>
          <cx:pt idx="255">55</cx:pt>
          <cx:pt idx="256">56</cx:pt>
          <cx:pt idx="257">57</cx:pt>
          <cx:pt idx="258">58</cx:pt>
          <cx:pt idx="259">59</cx:pt>
          <cx:pt idx="260">52</cx:pt>
          <cx:pt idx="261">51</cx:pt>
          <cx:pt idx="262">52</cx:pt>
          <cx:pt idx="263">53</cx:pt>
          <cx:pt idx="264">54</cx:pt>
          <cx:pt idx="265">55</cx:pt>
          <cx:pt idx="266">56</cx:pt>
          <cx:pt idx="267">57</cx:pt>
          <cx:pt idx="268">58</cx:pt>
          <cx:pt idx="269">59</cx:pt>
          <cx:pt idx="270">52</cx:pt>
          <cx:pt idx="271">51</cx:pt>
          <cx:pt idx="272">52</cx:pt>
          <cx:pt idx="273">53</cx:pt>
          <cx:pt idx="274">54</cx:pt>
          <cx:pt idx="275">55</cx:pt>
          <cx:pt idx="276">56</cx:pt>
          <cx:pt idx="277">57</cx:pt>
          <cx:pt idx="278">58</cx:pt>
          <cx:pt idx="279">59</cx:pt>
          <cx:pt idx="280">52</cx:pt>
          <cx:pt idx="281">51</cx:pt>
          <cx:pt idx="282">52</cx:pt>
          <cx:pt idx="283">53</cx:pt>
          <cx:pt idx="284">54</cx:pt>
          <cx:pt idx="285">55</cx:pt>
          <cx:pt idx="286">56</cx:pt>
          <cx:pt idx="287">57</cx:pt>
          <cx:pt idx="288">58</cx:pt>
          <cx:pt idx="289">59</cx:pt>
          <cx:pt idx="290">52</cx:pt>
          <cx:pt idx="291">51</cx:pt>
          <cx:pt idx="292">52</cx:pt>
          <cx:pt idx="293">53</cx:pt>
          <cx:pt idx="294">54</cx:pt>
          <cx:pt idx="295">55</cx:pt>
          <cx:pt idx="296">56</cx:pt>
          <cx:pt idx="297">57</cx:pt>
          <cx:pt idx="298">58</cx:pt>
          <cx:pt idx="299">59</cx:pt>
          <cx:pt idx="300">52</cx:pt>
          <cx:pt idx="301">51</cx:pt>
          <cx:pt idx="302">52</cx:pt>
          <cx:pt idx="303">53</cx:pt>
          <cx:pt idx="304">54</cx:pt>
          <cx:pt idx="305">55</cx:pt>
          <cx:pt idx="306">56</cx:pt>
          <cx:pt idx="307">57</cx:pt>
          <cx:pt idx="308">58</cx:pt>
          <cx:pt idx="309">59</cx:pt>
          <cx:pt idx="310">52</cx:pt>
          <cx:pt idx="311">51</cx:pt>
          <cx:pt idx="312">52</cx:pt>
          <cx:pt idx="313">53</cx:pt>
          <cx:pt idx="314">54</cx:pt>
          <cx:pt idx="315">55</cx:pt>
          <cx:pt idx="316">56</cx:pt>
          <cx:pt idx="317">57</cx:pt>
          <cx:pt idx="318">58</cx:pt>
          <cx:pt idx="319">59</cx:pt>
          <cx:pt idx="320">52</cx:pt>
          <cx:pt idx="321">51</cx:pt>
          <cx:pt idx="322">52</cx:pt>
          <cx:pt idx="323">53</cx:pt>
          <cx:pt idx="324">54</cx:pt>
          <cx:pt idx="325">55</cx:pt>
          <cx:pt idx="326">56</cx:pt>
          <cx:pt idx="327">57</cx:pt>
          <cx:pt idx="328">58</cx:pt>
          <cx:pt idx="329">59</cx:pt>
          <cx:pt idx="330">52</cx:pt>
          <cx:pt idx="331">51</cx:pt>
          <cx:pt idx="332">52</cx:pt>
          <cx:pt idx="333">53</cx:pt>
          <cx:pt idx="334">54</cx:pt>
          <cx:pt idx="335">55</cx:pt>
          <cx:pt idx="336">56</cx:pt>
          <cx:pt idx="337">57</cx:pt>
          <cx:pt idx="338">58</cx:pt>
          <cx:pt idx="339">59</cx:pt>
          <cx:pt idx="340">52</cx:pt>
          <cx:pt idx="341">51</cx:pt>
          <cx:pt idx="342">52</cx:pt>
          <cx:pt idx="343">53</cx:pt>
          <cx:pt idx="344">54</cx:pt>
          <cx:pt idx="345">55</cx:pt>
          <cx:pt idx="346">56</cx:pt>
          <cx:pt idx="347">57</cx:pt>
          <cx:pt idx="348">58</cx:pt>
          <cx:pt idx="349">59</cx:pt>
          <cx:pt idx="350">52</cx:pt>
          <cx:pt idx="351">51</cx:pt>
          <cx:pt idx="352">52</cx:pt>
          <cx:pt idx="353">53</cx:pt>
          <cx:pt idx="354">54</cx:pt>
          <cx:pt idx="355">55</cx:pt>
          <cx:pt idx="356">56</cx:pt>
          <cx:pt idx="357">57</cx:pt>
          <cx:pt idx="358">58</cx:pt>
          <cx:pt idx="359">59</cx:pt>
          <cx:pt idx="360">52</cx:pt>
          <cx:pt idx="361">51</cx:pt>
          <cx:pt idx="362">52</cx:pt>
          <cx:pt idx="363">53</cx:pt>
          <cx:pt idx="364">54</cx:pt>
          <cx:pt idx="365">55</cx:pt>
          <cx:pt idx="366">56</cx:pt>
          <cx:pt idx="367">57</cx:pt>
          <cx:pt idx="368">58</cx:pt>
          <cx:pt idx="369">59</cx:pt>
          <cx:pt idx="370">52</cx:pt>
          <cx:pt idx="371">51</cx:pt>
          <cx:pt idx="372">52</cx:pt>
          <cx:pt idx="373">53</cx:pt>
          <cx:pt idx="374">54</cx:pt>
          <cx:pt idx="375">55</cx:pt>
          <cx:pt idx="376">56</cx:pt>
          <cx:pt idx="377">57</cx:pt>
          <cx:pt idx="378">58</cx:pt>
          <cx:pt idx="379">59</cx:pt>
          <cx:pt idx="380">52</cx:pt>
          <cx:pt idx="381">51</cx:pt>
          <cx:pt idx="382">52</cx:pt>
          <cx:pt idx="383">53</cx:pt>
          <cx:pt idx="384">54</cx:pt>
          <cx:pt idx="385">55</cx:pt>
          <cx:pt idx="386">56</cx:pt>
          <cx:pt idx="387">57</cx:pt>
          <cx:pt idx="388">58</cx:pt>
          <cx:pt idx="389">59</cx:pt>
          <cx:pt idx="390">52</cx:pt>
          <cx:pt idx="391">51</cx:pt>
          <cx:pt idx="392">52</cx:pt>
          <cx:pt idx="393">53</cx:pt>
          <cx:pt idx="394">54</cx:pt>
          <cx:pt idx="395">55</cx:pt>
          <cx:pt idx="396">56</cx:pt>
          <cx:pt idx="397">57</cx:pt>
          <cx:pt idx="398">58</cx:pt>
          <cx:pt idx="399">59</cx:pt>
          <cx:pt idx="400">52</cx:pt>
          <cx:pt idx="401">51</cx:pt>
          <cx:pt idx="402">52</cx:pt>
          <cx:pt idx="403">53</cx:pt>
          <cx:pt idx="404">54</cx:pt>
          <cx:pt idx="405">55</cx:pt>
          <cx:pt idx="406">56</cx:pt>
          <cx:pt idx="407">57</cx:pt>
          <cx:pt idx="408">58</cx:pt>
          <cx:pt idx="409">59</cx:pt>
          <cx:pt idx="410">52</cx:pt>
          <cx:pt idx="411">51</cx:pt>
          <cx:pt idx="412">52</cx:pt>
          <cx:pt idx="413">53</cx:pt>
          <cx:pt idx="414">54</cx:pt>
          <cx:pt idx="415">55</cx:pt>
          <cx:pt idx="416">56</cx:pt>
          <cx:pt idx="417">57</cx:pt>
          <cx:pt idx="418">58</cx:pt>
          <cx:pt idx="419">59</cx:pt>
          <cx:pt idx="420">52</cx:pt>
          <cx:pt idx="421">51</cx:pt>
          <cx:pt idx="422">52</cx:pt>
          <cx:pt idx="423">53</cx:pt>
          <cx:pt idx="424">54</cx:pt>
          <cx:pt idx="425">55</cx:pt>
          <cx:pt idx="426">56</cx:pt>
          <cx:pt idx="427">57</cx:pt>
          <cx:pt idx="428">58</cx:pt>
          <cx:pt idx="429">59</cx:pt>
          <cx:pt idx="430">52</cx:pt>
          <cx:pt idx="431">51</cx:pt>
          <cx:pt idx="432">52</cx:pt>
          <cx:pt idx="433">53</cx:pt>
          <cx:pt idx="434">54</cx:pt>
          <cx:pt idx="435">55</cx:pt>
          <cx:pt idx="436">56</cx:pt>
          <cx:pt idx="437">57</cx:pt>
          <cx:pt idx="438">58</cx:pt>
          <cx:pt idx="439">59</cx:pt>
          <cx:pt idx="440">52</cx:pt>
          <cx:pt idx="441">51</cx:pt>
          <cx:pt idx="442">52</cx:pt>
          <cx:pt idx="443">53</cx:pt>
          <cx:pt idx="444">54</cx:pt>
          <cx:pt idx="445">55</cx:pt>
          <cx:pt idx="446">56</cx:pt>
          <cx:pt idx="447">57</cx:pt>
          <cx:pt idx="448">58</cx:pt>
          <cx:pt idx="449">59</cx:pt>
          <cx:pt idx="450">52</cx:pt>
          <cx:pt idx="451">51</cx:pt>
          <cx:pt idx="452">52</cx:pt>
          <cx:pt idx="453">53</cx:pt>
          <cx:pt idx="454">54</cx:pt>
          <cx:pt idx="455">55</cx:pt>
          <cx:pt idx="456">56</cx:pt>
          <cx:pt idx="457">57</cx:pt>
          <cx:pt idx="458">58</cx:pt>
          <cx:pt idx="459">59</cx:pt>
          <cx:pt idx="460">52</cx:pt>
          <cx:pt idx="461">51</cx:pt>
          <cx:pt idx="462">52</cx:pt>
          <cx:pt idx="463">53</cx:pt>
          <cx:pt idx="464">54</cx:pt>
          <cx:pt idx="465">55</cx:pt>
          <cx:pt idx="466">56</cx:pt>
          <cx:pt idx="467">57</cx:pt>
          <cx:pt idx="468">58</cx:pt>
          <cx:pt idx="469">59</cx:pt>
          <cx:pt idx="470">52</cx:pt>
          <cx:pt idx="471">51</cx:pt>
          <cx:pt idx="472">52</cx:pt>
          <cx:pt idx="473">53</cx:pt>
          <cx:pt idx="474">54</cx:pt>
          <cx:pt idx="475">55</cx:pt>
          <cx:pt idx="476">56</cx:pt>
          <cx:pt idx="477">57</cx:pt>
          <cx:pt idx="478">58</cx:pt>
          <cx:pt idx="479">59</cx:pt>
          <cx:pt idx="480">52</cx:pt>
          <cx:pt idx="481">51</cx:pt>
          <cx:pt idx="482">52</cx:pt>
          <cx:pt idx="483">53</cx:pt>
          <cx:pt idx="484">54</cx:pt>
          <cx:pt idx="485">55</cx:pt>
          <cx:pt idx="486">56</cx:pt>
          <cx:pt idx="487">57</cx:pt>
          <cx:pt idx="488">58</cx:pt>
          <cx:pt idx="489">59</cx:pt>
          <cx:pt idx="490">52</cx:pt>
          <cx:pt idx="491">51</cx:pt>
          <cx:pt idx="492">52</cx:pt>
          <cx:pt idx="493">53</cx:pt>
          <cx:pt idx="494">54</cx:pt>
          <cx:pt idx="495">55</cx:pt>
          <cx:pt idx="496">56</cx:pt>
          <cx:pt idx="497">57</cx:pt>
          <cx:pt idx="498">58</cx:pt>
          <cx:pt idx="499">59</cx:pt>
          <cx:pt idx="500">52</cx:pt>
          <cx:pt idx="501">51</cx:pt>
          <cx:pt idx="502">52</cx:pt>
          <cx:pt idx="503">53</cx:pt>
          <cx:pt idx="504">54</cx:pt>
          <cx:pt idx="505">55</cx:pt>
          <cx:pt idx="506">56</cx:pt>
          <cx:pt idx="507">57</cx:pt>
          <cx:pt idx="508">58</cx:pt>
          <cx:pt idx="509">59</cx:pt>
          <cx:pt idx="510">52</cx:pt>
          <cx:pt idx="511">51</cx:pt>
          <cx:pt idx="512">52</cx:pt>
          <cx:pt idx="513">53</cx:pt>
          <cx:pt idx="514">54</cx:pt>
          <cx:pt idx="515">55</cx:pt>
          <cx:pt idx="516">56</cx:pt>
          <cx:pt idx="517">57</cx:pt>
          <cx:pt idx="518">58</cx:pt>
          <cx:pt idx="519">59</cx:pt>
          <cx:pt idx="520">52</cx:pt>
          <cx:pt idx="521">51</cx:pt>
          <cx:pt idx="522">52</cx:pt>
          <cx:pt idx="523">53</cx:pt>
          <cx:pt idx="524">54</cx:pt>
          <cx:pt idx="525">55</cx:pt>
          <cx:pt idx="526">56</cx:pt>
          <cx:pt idx="527">57</cx:pt>
          <cx:pt idx="528">58</cx:pt>
          <cx:pt idx="529">59</cx:pt>
          <cx:pt idx="530">52</cx:pt>
          <cx:pt idx="531">51</cx:pt>
          <cx:pt idx="532">52</cx:pt>
          <cx:pt idx="533">53</cx:pt>
          <cx:pt idx="534">54</cx:pt>
          <cx:pt idx="535">55</cx:pt>
          <cx:pt idx="536">56</cx:pt>
          <cx:pt idx="537">57</cx:pt>
          <cx:pt idx="538">58</cx:pt>
          <cx:pt idx="539">59</cx:pt>
          <cx:pt idx="540">52</cx:pt>
          <cx:pt idx="541">51</cx:pt>
          <cx:pt idx="542">52</cx:pt>
          <cx:pt idx="543">53</cx:pt>
          <cx:pt idx="544">54</cx:pt>
          <cx:pt idx="545">55</cx:pt>
          <cx:pt idx="546">56</cx:pt>
          <cx:pt idx="547">57</cx:pt>
          <cx:pt idx="548">58</cx:pt>
          <cx:pt idx="549">59</cx:pt>
          <cx:pt idx="550">52</cx:pt>
          <cx:pt idx="551">51</cx:pt>
          <cx:pt idx="552">52</cx:pt>
          <cx:pt idx="553">53</cx:pt>
          <cx:pt idx="554">54</cx:pt>
          <cx:pt idx="555">55</cx:pt>
          <cx:pt idx="556">56</cx:pt>
          <cx:pt idx="557">57</cx:pt>
          <cx:pt idx="558">58</cx:pt>
          <cx:pt idx="559">59</cx:pt>
          <cx:pt idx="560">52</cx:pt>
          <cx:pt idx="561">51</cx:pt>
          <cx:pt idx="562">52</cx:pt>
          <cx:pt idx="563">53</cx:pt>
          <cx:pt idx="564">54</cx:pt>
          <cx:pt idx="565">55</cx:pt>
          <cx:pt idx="566">56</cx:pt>
          <cx:pt idx="567">57</cx:pt>
          <cx:pt idx="568">58</cx:pt>
          <cx:pt idx="569">59</cx:pt>
          <cx:pt idx="570">52</cx:pt>
          <cx:pt idx="571">51</cx:pt>
          <cx:pt idx="572">52</cx:pt>
          <cx:pt idx="573">53</cx:pt>
          <cx:pt idx="574">54</cx:pt>
          <cx:pt idx="575">55</cx:pt>
          <cx:pt idx="576">56</cx:pt>
          <cx:pt idx="577">57</cx:pt>
          <cx:pt idx="578">58</cx:pt>
          <cx:pt idx="579">59</cx:pt>
          <cx:pt idx="580">52</cx:pt>
          <cx:pt idx="581">51</cx:pt>
          <cx:pt idx="582">52</cx:pt>
          <cx:pt idx="583">53</cx:pt>
          <cx:pt idx="584">54</cx:pt>
          <cx:pt idx="585">55</cx:pt>
          <cx:pt idx="586">56</cx:pt>
          <cx:pt idx="587">57</cx:pt>
          <cx:pt idx="588">58</cx:pt>
          <cx:pt idx="589">59</cx:pt>
          <cx:pt idx="590">52</cx:pt>
          <cx:pt idx="591">51</cx:pt>
          <cx:pt idx="592">52</cx:pt>
          <cx:pt idx="593">53</cx:pt>
          <cx:pt idx="594">54</cx:pt>
          <cx:pt idx="595">55</cx:pt>
          <cx:pt idx="596">56</cx:pt>
          <cx:pt idx="597">57</cx:pt>
          <cx:pt idx="598">58</cx:pt>
          <cx:pt idx="599">59</cx:pt>
          <cx:pt idx="600">52</cx:pt>
          <cx:pt idx="601">51</cx:pt>
          <cx:pt idx="602">52</cx:pt>
          <cx:pt idx="603">53</cx:pt>
          <cx:pt idx="604">54</cx:pt>
          <cx:pt idx="605">55</cx:pt>
          <cx:pt idx="606">56</cx:pt>
          <cx:pt idx="607">57</cx:pt>
          <cx:pt idx="608">58</cx:pt>
          <cx:pt idx="609">59</cx:pt>
          <cx:pt idx="610">52</cx:pt>
          <cx:pt idx="611">51</cx:pt>
          <cx:pt idx="612">52</cx:pt>
          <cx:pt idx="613">53</cx:pt>
          <cx:pt idx="614">54</cx:pt>
          <cx:pt idx="615">55</cx:pt>
          <cx:pt idx="616">56</cx:pt>
          <cx:pt idx="617">57</cx:pt>
          <cx:pt idx="618">58</cx:pt>
          <cx:pt idx="619">59</cx:pt>
          <cx:pt idx="620">52</cx:pt>
          <cx:pt idx="621">51</cx:pt>
          <cx:pt idx="622">52</cx:pt>
          <cx:pt idx="623">53</cx:pt>
          <cx:pt idx="624">54</cx:pt>
          <cx:pt idx="625">55</cx:pt>
          <cx:pt idx="626">56</cx:pt>
          <cx:pt idx="627">57</cx:pt>
          <cx:pt idx="628">58</cx:pt>
          <cx:pt idx="629">59</cx:pt>
          <cx:pt idx="630">52</cx:pt>
          <cx:pt idx="631">51</cx:pt>
          <cx:pt idx="632">52</cx:pt>
          <cx:pt idx="633">53</cx:pt>
          <cx:pt idx="634">54</cx:pt>
          <cx:pt idx="635">55</cx:pt>
          <cx:pt idx="636">56</cx:pt>
          <cx:pt idx="637">57</cx:pt>
          <cx:pt idx="638">58</cx:pt>
          <cx:pt idx="639">59</cx:pt>
          <cx:pt idx="640">52</cx:pt>
          <cx:pt idx="641">51</cx:pt>
          <cx:pt idx="642">52</cx:pt>
          <cx:pt idx="643">53</cx:pt>
          <cx:pt idx="644">54</cx:pt>
          <cx:pt idx="645">55</cx:pt>
          <cx:pt idx="646">56</cx:pt>
          <cx:pt idx="647">57</cx:pt>
          <cx:pt idx="648">58</cx:pt>
          <cx:pt idx="649">59</cx:pt>
          <cx:pt idx="650">52</cx:pt>
          <cx:pt idx="651">51</cx:pt>
          <cx:pt idx="652">52</cx:pt>
          <cx:pt idx="653">53</cx:pt>
          <cx:pt idx="654">54</cx:pt>
          <cx:pt idx="655">55</cx:pt>
          <cx:pt idx="656">56</cx:pt>
          <cx:pt idx="657">57</cx:pt>
          <cx:pt idx="658">58</cx:pt>
          <cx:pt idx="659">59</cx:pt>
          <cx:pt idx="660">52</cx:pt>
          <cx:pt idx="661">51</cx:pt>
          <cx:pt idx="662">52</cx:pt>
          <cx:pt idx="663">53</cx:pt>
          <cx:pt idx="664">54</cx:pt>
          <cx:pt idx="665">55</cx:pt>
          <cx:pt idx="666">56</cx:pt>
          <cx:pt idx="667">57</cx:pt>
          <cx:pt idx="668">58</cx:pt>
          <cx:pt idx="669">59</cx:pt>
          <cx:pt idx="670">52</cx:pt>
          <cx:pt idx="671">51</cx:pt>
          <cx:pt idx="672">52</cx:pt>
          <cx:pt idx="673">53</cx:pt>
          <cx:pt idx="674">54</cx:pt>
          <cx:pt idx="675">55</cx:pt>
          <cx:pt idx="676">56</cx:pt>
          <cx:pt idx="677">57</cx:pt>
          <cx:pt idx="678">58</cx:pt>
          <cx:pt idx="679">59</cx:pt>
          <cx:pt idx="680">52</cx:pt>
          <cx:pt idx="681">51</cx:pt>
          <cx:pt idx="682">52</cx:pt>
          <cx:pt idx="683">53</cx:pt>
          <cx:pt idx="684">54</cx:pt>
          <cx:pt idx="685">55</cx:pt>
          <cx:pt idx="686">56</cx:pt>
          <cx:pt idx="687">57</cx:pt>
          <cx:pt idx="688">58</cx:pt>
          <cx:pt idx="689">59</cx:pt>
          <cx:pt idx="690">52</cx:pt>
          <cx:pt idx="691">51</cx:pt>
          <cx:pt idx="692">52</cx:pt>
          <cx:pt idx="693">53</cx:pt>
          <cx:pt idx="694">54</cx:pt>
          <cx:pt idx="695">55</cx:pt>
          <cx:pt idx="696">56</cx:pt>
          <cx:pt idx="697">57</cx:pt>
          <cx:pt idx="698">58</cx:pt>
          <cx:pt idx="699">59</cx:pt>
          <cx:pt idx="700">52</cx:pt>
          <cx:pt idx="701">51</cx:pt>
          <cx:pt idx="702">52</cx:pt>
          <cx:pt idx="703">53</cx:pt>
          <cx:pt idx="704">54</cx:pt>
          <cx:pt idx="705">55</cx:pt>
          <cx:pt idx="706">56</cx:pt>
          <cx:pt idx="707">57</cx:pt>
          <cx:pt idx="708">58</cx:pt>
          <cx:pt idx="709">59</cx:pt>
          <cx:pt idx="710">52</cx:pt>
          <cx:pt idx="711">51</cx:pt>
          <cx:pt idx="712">52</cx:pt>
          <cx:pt idx="713">53</cx:pt>
          <cx:pt idx="714">54</cx:pt>
          <cx:pt idx="715">55</cx:pt>
          <cx:pt idx="716">56</cx:pt>
          <cx:pt idx="717">57</cx:pt>
          <cx:pt idx="718">58</cx:pt>
          <cx:pt idx="719">59</cx:pt>
          <cx:pt idx="720">52</cx:pt>
          <cx:pt idx="721">51</cx:pt>
          <cx:pt idx="722">52</cx:pt>
          <cx:pt idx="723">53</cx:pt>
          <cx:pt idx="724">54</cx:pt>
          <cx:pt idx="725">55</cx:pt>
          <cx:pt idx="726">56</cx:pt>
          <cx:pt idx="727">57</cx:pt>
          <cx:pt idx="728">58</cx:pt>
          <cx:pt idx="729">59</cx:pt>
          <cx:pt idx="730">52</cx:pt>
          <cx:pt idx="731">51</cx:pt>
          <cx:pt idx="732">52</cx:pt>
          <cx:pt idx="733">53</cx:pt>
          <cx:pt idx="734">54</cx:pt>
          <cx:pt idx="735">55</cx:pt>
          <cx:pt idx="736">56</cx:pt>
          <cx:pt idx="737">57</cx:pt>
          <cx:pt idx="738">58</cx:pt>
          <cx:pt idx="739">59</cx:pt>
          <cx:pt idx="740">52</cx:pt>
          <cx:pt idx="741">51</cx:pt>
          <cx:pt idx="742">52</cx:pt>
          <cx:pt idx="743">53</cx:pt>
          <cx:pt idx="744">54</cx:pt>
          <cx:pt idx="745">55</cx:pt>
          <cx:pt idx="746">56</cx:pt>
          <cx:pt idx="747">57</cx:pt>
          <cx:pt idx="748">58</cx:pt>
          <cx:pt idx="749">59</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rPr>
              <a:t>Packets' size distribution histogram </a:t>
            </a:r>
            <a:endParaRPr lang="he-IL" sz="14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endParaRPr>
          </a:p>
        </cx:rich>
      </cx:tx>
    </cx:title>
    <cx:plotArea>
      <cx:plotAreaRegion>
        <cx:series layoutId="clusteredColumn" uniqueId="{4E51594F-C3A8-4263-9D4D-135F14FF2FED}">
          <cx:tx>
            <cx:txData>
              <cx:f>גיליון1!$B$2</cx:f>
              <cx:v>גודל חבילות</cx:v>
            </cx:txData>
          </cx:tx>
          <cx:dataId val="0"/>
          <cx:layoutPr>
            <cx:binning intervalClosed="r">
              <cx:binCount val="10"/>
            </cx:binning>
          </cx:layoutPr>
        </cx:series>
      </cx:plotAreaRegion>
      <cx:axis id="0">
        <cx:catScaling gapWidth="0"/>
        <cx:title>
          <cx:tx>
            <cx:rich>
              <a:bodyPr spcFirstLastPara="1" vertOverflow="ellipsis" horzOverflow="overflow" wrap="square" lIns="0" tIns="0" rIns="0" bIns="0" anchor="ctr" anchorCtr="1"/>
              <a:lstStyle/>
              <a:p>
                <a:pPr algn="ctr" rtl="0">
                  <a:defRPr sz="1100"/>
                </a:pPr>
                <a:r>
                  <a:rPr lang="en-US" sz="11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rPr>
                  <a:t>Packet's size</a:t>
                </a:r>
                <a:endParaRPr lang="he-IL" sz="11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endParaRPr>
              </a:p>
            </cx:rich>
          </cx:tx>
        </cx:title>
        <cx:tickLabels/>
        <cx:txPr>
          <a:bodyPr spcFirstLastPara="1" vertOverflow="ellipsis" horzOverflow="overflow" wrap="square" lIns="0" tIns="0" rIns="0" bIns="0" anchor="ctr" anchorCtr="1"/>
          <a:lstStyle/>
          <a:p>
            <a:pPr algn="ctr" rtl="0">
              <a:defRPr>
                <a:latin typeface="Cambria" panose="02040503050406030204" pitchFamily="18" charset="0"/>
                <a:ea typeface="Cambria" panose="02040503050406030204" pitchFamily="18" charset="0"/>
                <a:cs typeface="Cambria" panose="02040503050406030204" pitchFamily="18" charset="0"/>
              </a:defRPr>
            </a:pPr>
            <a:endParaRPr lang="he-IL" sz="9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endParaRPr>
          </a:p>
        </cx:txPr>
      </cx:axis>
      <cx:axis id="1">
        <cx:valScaling/>
        <cx:title>
          <cx:tx>
            <cx:rich>
              <a:bodyPr spcFirstLastPara="1" vertOverflow="ellipsis" horzOverflow="overflow" wrap="square" lIns="0" tIns="0" rIns="0" bIns="0" anchor="ctr" anchorCtr="1"/>
              <a:lstStyle/>
              <a:p>
                <a:pPr algn="ctr" rtl="0">
                  <a:defRPr sz="1100"/>
                </a:pPr>
                <a:r>
                  <a:rPr lang="en-US" sz="11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rPr>
                  <a:t>Nmber of packects</a:t>
                </a:r>
                <a:endParaRPr lang="he-IL" sz="11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endParaRPr>
              </a:p>
            </cx:rich>
          </cx:tx>
        </cx:title>
        <cx:majorGridlines/>
        <cx:tickLabels/>
        <cx:txPr>
          <a:bodyPr spcFirstLastPara="1" vertOverflow="ellipsis" horzOverflow="overflow" wrap="square" lIns="0" tIns="0" rIns="0" bIns="0" anchor="ctr" anchorCtr="1"/>
          <a:lstStyle/>
          <a:p>
            <a:pPr algn="ctr" rtl="0">
              <a:defRPr>
                <a:latin typeface="Cambria" panose="02040503050406030204" pitchFamily="18" charset="0"/>
                <a:ea typeface="Cambria" panose="02040503050406030204" pitchFamily="18" charset="0"/>
                <a:cs typeface="Cambria" panose="02040503050406030204" pitchFamily="18" charset="0"/>
              </a:defRPr>
            </a:pPr>
            <a:endParaRPr lang="he-IL" sz="900" b="0" i="0" u="none" strike="noStrike" baseline="0">
              <a:solidFill>
                <a:sysClr val="windowText" lastClr="000000">
                  <a:lumMod val="65000"/>
                  <a:lumOff val="35000"/>
                </a:sysClr>
              </a:solidFill>
              <a:latin typeface="Cambria" panose="02040503050406030204" pitchFamily="18" charset="0"/>
              <a:ea typeface="Cambria" panose="02040503050406030204" pitchFamily="18" charset="0"/>
              <a:cs typeface="Arial" panose="020B0604020202020204" pitchFamily="34" charset="0"/>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3.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4.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2.svg"/><Relationship Id="rId1"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DDEF5C-0322-44D5-8B4D-F5F53BC7931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72F5C2D3-1B95-4284-87BD-4F95600F727C}">
      <dgm:prSet/>
      <dgm:spPr>
        <a:xfrm>
          <a:off x="1297321" y="480"/>
          <a:ext cx="8761078" cy="1123221"/>
        </a:xfrm>
        <a:prstGeom prst="rect">
          <a:avLst/>
        </a:prstGeom>
      </dgm:spPr>
      <dgm:t>
        <a:bodyPr/>
        <a:lstStyle/>
        <a:p>
          <a:pPr>
            <a:lnSpc>
              <a:spcPct val="100000"/>
            </a:lnSpc>
          </a:pPr>
          <a:r>
            <a:rPr lang="en-US" dirty="0">
              <a:latin typeface="Century Gothic" panose="020B0502020202020204"/>
              <a:ea typeface="+mn-ea"/>
              <a:cs typeface="+mn-cs"/>
            </a:rPr>
            <a:t>Collecting and monitoring essential statistics of network traffic enhances the efficiency of the traffic management and adaptive control.</a:t>
          </a:r>
        </a:p>
      </dgm:t>
    </dgm:pt>
    <dgm:pt modelId="{02A18969-A1C7-48F6-AFA3-F5764782470E}" type="parTrans" cxnId="{D4B64B62-61AB-43BE-9A08-D7FCD701B584}">
      <dgm:prSet/>
      <dgm:spPr/>
      <dgm:t>
        <a:bodyPr/>
        <a:lstStyle/>
        <a:p>
          <a:endParaRPr lang="en-US"/>
        </a:p>
      </dgm:t>
    </dgm:pt>
    <dgm:pt modelId="{E27E8E7F-2E40-4E5A-8E0A-D765D2F4D66C}" type="sibTrans" cxnId="{D4B64B62-61AB-43BE-9A08-D7FCD701B584}">
      <dgm:prSet/>
      <dgm:spPr/>
      <dgm:t>
        <a:bodyPr/>
        <a:lstStyle/>
        <a:p>
          <a:endParaRPr lang="en-US"/>
        </a:p>
      </dgm:t>
    </dgm:pt>
    <dgm:pt modelId="{7EB5E366-3298-408B-87E6-088367D247AC}">
      <dgm:prSet custT="1"/>
      <dgm:spPr>
        <a:xfrm>
          <a:off x="1297321" y="1404507"/>
          <a:ext cx="8761078" cy="1123221"/>
        </a:xfrm>
        <a:prstGeom prst="rect">
          <a:avLst/>
        </a:prstGeom>
      </dgm:spPr>
      <dgm:t>
        <a:bodyPr/>
        <a:lstStyle/>
        <a:p>
          <a:pPr>
            <a:lnSpc>
              <a:spcPct val="100000"/>
            </a:lnSpc>
          </a:pPr>
          <a:r>
            <a:rPr lang="en-US" sz="1900" kern="1200">
              <a:latin typeface="Century Gothic" panose="020B0502020202020204"/>
              <a:ea typeface="+mn-ea"/>
              <a:cs typeface="+mn-cs"/>
            </a:rPr>
            <a:t>Aggregating and processing these statistics directly in the data plane leads to a shorter response time of detecting and handling anomalies.</a:t>
          </a:r>
          <a:endParaRPr lang="en-US" sz="1900" kern="1200" dirty="0">
            <a:latin typeface="Century Gothic" panose="020B0502020202020204"/>
            <a:ea typeface="+mn-ea"/>
            <a:cs typeface="+mn-cs"/>
          </a:endParaRPr>
        </a:p>
      </dgm:t>
    </dgm:pt>
    <dgm:pt modelId="{84689D9F-823C-48A5-94AB-6B8979482E66}" type="parTrans" cxnId="{0C133C3C-60F1-4FD7-BA77-5ECE95BB8316}">
      <dgm:prSet/>
      <dgm:spPr/>
      <dgm:t>
        <a:bodyPr/>
        <a:lstStyle/>
        <a:p>
          <a:endParaRPr lang="en-US"/>
        </a:p>
      </dgm:t>
    </dgm:pt>
    <dgm:pt modelId="{E64DAF9C-216F-456D-9E19-DB7E161E4B18}" type="sibTrans" cxnId="{0C133C3C-60F1-4FD7-BA77-5ECE95BB8316}">
      <dgm:prSet/>
      <dgm:spPr/>
      <dgm:t>
        <a:bodyPr/>
        <a:lstStyle/>
        <a:p>
          <a:endParaRPr lang="en-US"/>
        </a:p>
      </dgm:t>
    </dgm:pt>
    <dgm:pt modelId="{86C8B505-5154-411C-AD0D-3FECC8D4A121}">
      <dgm:prSet custT="1"/>
      <dgm:spPr>
        <a:xfrm>
          <a:off x="1297321" y="2808534"/>
          <a:ext cx="8761078" cy="1123221"/>
        </a:xfrm>
        <a:prstGeom prst="rect">
          <a:avLst/>
        </a:prstGeom>
      </dgm:spPr>
      <dgm:t>
        <a:bodyPr/>
        <a:lstStyle/>
        <a:p>
          <a:pPr>
            <a:lnSpc>
              <a:spcPct val="100000"/>
            </a:lnSpc>
          </a:pPr>
          <a:r>
            <a:rPr lang="en-US" sz="1900" kern="1200" dirty="0">
              <a:latin typeface="Century Gothic" panose="020B0502020202020204"/>
              <a:ea typeface="+mn-ea"/>
              <a:cs typeface="+mn-cs"/>
            </a:rPr>
            <a:t>Doing so requires memory in the switch which is a limited resource.</a:t>
          </a:r>
        </a:p>
      </dgm:t>
    </dgm:pt>
    <dgm:pt modelId="{AE923986-95D9-44DF-B599-8459D0F8A2C3}" type="parTrans" cxnId="{EE913678-E6B1-404C-88AA-E11A29AE3682}">
      <dgm:prSet/>
      <dgm:spPr/>
      <dgm:t>
        <a:bodyPr/>
        <a:lstStyle/>
        <a:p>
          <a:endParaRPr lang="en-US"/>
        </a:p>
      </dgm:t>
    </dgm:pt>
    <dgm:pt modelId="{8E12FD34-FC9A-491F-A31B-AA938A509A93}" type="sibTrans" cxnId="{EE913678-E6B1-404C-88AA-E11A29AE3682}">
      <dgm:prSet/>
      <dgm:spPr/>
      <dgm:t>
        <a:bodyPr/>
        <a:lstStyle/>
        <a:p>
          <a:endParaRPr lang="en-US"/>
        </a:p>
      </dgm:t>
    </dgm:pt>
    <dgm:pt modelId="{E31DCFFB-ABDD-44C6-A2C9-9E69250F21DB}" type="pres">
      <dgm:prSet presAssocID="{0ADDEF5C-0322-44D5-8B4D-F5F53BC79316}" presName="root" presStyleCnt="0">
        <dgm:presLayoutVars>
          <dgm:dir/>
          <dgm:resizeHandles val="exact"/>
        </dgm:presLayoutVars>
      </dgm:prSet>
      <dgm:spPr/>
    </dgm:pt>
    <dgm:pt modelId="{BD32E416-FE30-4163-832B-5C7AF8EA5DF8}" type="pres">
      <dgm:prSet presAssocID="{72F5C2D3-1B95-4284-87BD-4F95600F727C}" presName="compNode" presStyleCnt="0"/>
      <dgm:spPr/>
    </dgm:pt>
    <dgm:pt modelId="{DB93827F-15EA-431B-BAC9-FF469855849D}" type="pres">
      <dgm:prSet presAssocID="{72F5C2D3-1B95-4284-87BD-4F95600F727C}" presName="bgRect" presStyleLbl="bgShp" presStyleIdx="0" presStyleCnt="3"/>
      <dgm:spPr>
        <a:xfrm>
          <a:off x="0" y="480"/>
          <a:ext cx="10058399" cy="1123221"/>
        </a:xfrm>
        <a:prstGeom prst="roundRect">
          <a:avLst>
            <a:gd name="adj" fmla="val 10000"/>
          </a:avLst>
        </a:prstGeom>
      </dgm:spPr>
    </dgm:pt>
    <dgm:pt modelId="{65967BC9-6A53-416F-B049-719192F13025}" type="pres">
      <dgm:prSet presAssocID="{72F5C2D3-1B95-4284-87BD-4F95600F727C}" presName="iconRect" presStyleLbl="node1" presStyleIdx="0" presStyleCnt="3"/>
      <dgm:spPr>
        <a:xfrm>
          <a:off x="339774" y="253204"/>
          <a:ext cx="617772" cy="61777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E0DDDBB2-DBBE-4703-AB14-3CC3006361FF}" type="pres">
      <dgm:prSet presAssocID="{72F5C2D3-1B95-4284-87BD-4F95600F727C}" presName="spaceRect" presStyleCnt="0"/>
      <dgm:spPr/>
    </dgm:pt>
    <dgm:pt modelId="{4103810A-A28A-40C4-A546-0B9C79CB28C5}" type="pres">
      <dgm:prSet presAssocID="{72F5C2D3-1B95-4284-87BD-4F95600F727C}" presName="parTx" presStyleLbl="revTx" presStyleIdx="0" presStyleCnt="3">
        <dgm:presLayoutVars>
          <dgm:chMax val="0"/>
          <dgm:chPref val="0"/>
        </dgm:presLayoutVars>
      </dgm:prSet>
      <dgm:spPr/>
    </dgm:pt>
    <dgm:pt modelId="{F615F8DD-91E6-43A5-B6D4-77EC7144E21B}" type="pres">
      <dgm:prSet presAssocID="{E27E8E7F-2E40-4E5A-8E0A-D765D2F4D66C}" presName="sibTrans" presStyleCnt="0"/>
      <dgm:spPr/>
    </dgm:pt>
    <dgm:pt modelId="{9C0E9759-BDFB-461C-B585-2C87759CDED1}" type="pres">
      <dgm:prSet presAssocID="{7EB5E366-3298-408B-87E6-088367D247AC}" presName="compNode" presStyleCnt="0"/>
      <dgm:spPr/>
    </dgm:pt>
    <dgm:pt modelId="{0AC8260C-BF96-460A-BF92-8CBB16276540}" type="pres">
      <dgm:prSet presAssocID="{7EB5E366-3298-408B-87E6-088367D247AC}" presName="bgRect" presStyleLbl="bgShp" presStyleIdx="1" presStyleCnt="3"/>
      <dgm:spPr>
        <a:xfrm>
          <a:off x="0" y="1404507"/>
          <a:ext cx="10058399" cy="1123221"/>
        </a:xfrm>
        <a:prstGeom prst="roundRect">
          <a:avLst>
            <a:gd name="adj" fmla="val 10000"/>
          </a:avLst>
        </a:prstGeom>
      </dgm:spPr>
    </dgm:pt>
    <dgm:pt modelId="{B54D5499-9164-45CF-9219-BF3458CD0D8E}" type="pres">
      <dgm:prSet presAssocID="{7EB5E366-3298-408B-87E6-088367D247AC}" presName="iconRect" presStyleLbl="node1" presStyleIdx="1" presStyleCnt="3"/>
      <dgm:spPr>
        <a:xfrm>
          <a:off x="339774" y="1657232"/>
          <a:ext cx="617772" cy="6177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6FAD469B-3CF0-4B4E-8418-A7037034C19C}" type="pres">
      <dgm:prSet presAssocID="{7EB5E366-3298-408B-87E6-088367D247AC}" presName="spaceRect" presStyleCnt="0"/>
      <dgm:spPr/>
    </dgm:pt>
    <dgm:pt modelId="{79BA9DE1-D957-445F-AB6F-2473511A83D0}" type="pres">
      <dgm:prSet presAssocID="{7EB5E366-3298-408B-87E6-088367D247AC}" presName="parTx" presStyleLbl="revTx" presStyleIdx="1" presStyleCnt="3">
        <dgm:presLayoutVars>
          <dgm:chMax val="0"/>
          <dgm:chPref val="0"/>
        </dgm:presLayoutVars>
      </dgm:prSet>
      <dgm:spPr/>
    </dgm:pt>
    <dgm:pt modelId="{52AB5E49-1860-4516-B8C9-4D5433598C19}" type="pres">
      <dgm:prSet presAssocID="{E64DAF9C-216F-456D-9E19-DB7E161E4B18}" presName="sibTrans" presStyleCnt="0"/>
      <dgm:spPr/>
    </dgm:pt>
    <dgm:pt modelId="{DD06EB9B-5D5D-454B-B99E-4E2F75C9D6ED}" type="pres">
      <dgm:prSet presAssocID="{86C8B505-5154-411C-AD0D-3FECC8D4A121}" presName="compNode" presStyleCnt="0"/>
      <dgm:spPr/>
    </dgm:pt>
    <dgm:pt modelId="{148651F7-DE86-4A35-8D2A-26E07E159A53}" type="pres">
      <dgm:prSet presAssocID="{86C8B505-5154-411C-AD0D-3FECC8D4A121}" presName="bgRect" presStyleLbl="bgShp" presStyleIdx="2" presStyleCnt="3"/>
      <dgm:spPr>
        <a:xfrm>
          <a:off x="0" y="2808534"/>
          <a:ext cx="10058399" cy="1123221"/>
        </a:xfrm>
        <a:prstGeom prst="roundRect">
          <a:avLst>
            <a:gd name="adj" fmla="val 10000"/>
          </a:avLst>
        </a:prstGeom>
      </dgm:spPr>
    </dgm:pt>
    <dgm:pt modelId="{E8A0DAC8-A3CA-474E-B424-C06AC9D4CFB7}" type="pres">
      <dgm:prSet presAssocID="{86C8B505-5154-411C-AD0D-3FECC8D4A121}" presName="iconRect" presStyleLbl="node1" presStyleIdx="2" presStyleCnt="3"/>
      <dgm:spPr>
        <a:xfrm>
          <a:off x="339774" y="3061259"/>
          <a:ext cx="617772" cy="6177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3B2B6024-3D03-4D70-A6BB-3DC6A5112124}" type="pres">
      <dgm:prSet presAssocID="{86C8B505-5154-411C-AD0D-3FECC8D4A121}" presName="spaceRect" presStyleCnt="0"/>
      <dgm:spPr/>
    </dgm:pt>
    <dgm:pt modelId="{4B53A7C5-E740-4254-A91E-BAE1628F6659}" type="pres">
      <dgm:prSet presAssocID="{86C8B505-5154-411C-AD0D-3FECC8D4A121}" presName="parTx" presStyleLbl="revTx" presStyleIdx="2" presStyleCnt="3">
        <dgm:presLayoutVars>
          <dgm:chMax val="0"/>
          <dgm:chPref val="0"/>
        </dgm:presLayoutVars>
      </dgm:prSet>
      <dgm:spPr/>
    </dgm:pt>
  </dgm:ptLst>
  <dgm:cxnLst>
    <dgm:cxn modelId="{221E2F00-FA9F-4F8D-BD21-E0EF8D51E32A}" type="presOf" srcId="{7EB5E366-3298-408B-87E6-088367D247AC}" destId="{79BA9DE1-D957-445F-AB6F-2473511A83D0}" srcOrd="0" destOrd="0" presId="urn:microsoft.com/office/officeart/2018/2/layout/IconVerticalSolidList"/>
    <dgm:cxn modelId="{2F21D92B-85A8-482A-9B0E-BF692000D363}" type="presOf" srcId="{0ADDEF5C-0322-44D5-8B4D-F5F53BC79316}" destId="{E31DCFFB-ABDD-44C6-A2C9-9E69250F21DB}" srcOrd="0" destOrd="0" presId="urn:microsoft.com/office/officeart/2018/2/layout/IconVerticalSolidList"/>
    <dgm:cxn modelId="{0C133C3C-60F1-4FD7-BA77-5ECE95BB8316}" srcId="{0ADDEF5C-0322-44D5-8B4D-F5F53BC79316}" destId="{7EB5E366-3298-408B-87E6-088367D247AC}" srcOrd="1" destOrd="0" parTransId="{84689D9F-823C-48A5-94AB-6B8979482E66}" sibTransId="{E64DAF9C-216F-456D-9E19-DB7E161E4B18}"/>
    <dgm:cxn modelId="{D4B64B62-61AB-43BE-9A08-D7FCD701B584}" srcId="{0ADDEF5C-0322-44D5-8B4D-F5F53BC79316}" destId="{72F5C2D3-1B95-4284-87BD-4F95600F727C}" srcOrd="0" destOrd="0" parTransId="{02A18969-A1C7-48F6-AFA3-F5764782470E}" sibTransId="{E27E8E7F-2E40-4E5A-8E0A-D765D2F4D66C}"/>
    <dgm:cxn modelId="{9FBAEE77-7EF1-45A0-90E2-69EF18E4795C}" type="presOf" srcId="{86C8B505-5154-411C-AD0D-3FECC8D4A121}" destId="{4B53A7C5-E740-4254-A91E-BAE1628F6659}" srcOrd="0" destOrd="0" presId="urn:microsoft.com/office/officeart/2018/2/layout/IconVerticalSolidList"/>
    <dgm:cxn modelId="{EE913678-E6B1-404C-88AA-E11A29AE3682}" srcId="{0ADDEF5C-0322-44D5-8B4D-F5F53BC79316}" destId="{86C8B505-5154-411C-AD0D-3FECC8D4A121}" srcOrd="2" destOrd="0" parTransId="{AE923986-95D9-44DF-B599-8459D0F8A2C3}" sibTransId="{8E12FD34-FC9A-491F-A31B-AA938A509A93}"/>
    <dgm:cxn modelId="{89B9DEC3-038C-48E0-81F1-29030D46F92F}" type="presOf" srcId="{72F5C2D3-1B95-4284-87BD-4F95600F727C}" destId="{4103810A-A28A-40C4-A546-0B9C79CB28C5}" srcOrd="0" destOrd="0" presId="urn:microsoft.com/office/officeart/2018/2/layout/IconVerticalSolidList"/>
    <dgm:cxn modelId="{24198EBA-2C02-4CED-831E-63D310EC7BB8}" type="presParOf" srcId="{E31DCFFB-ABDD-44C6-A2C9-9E69250F21DB}" destId="{BD32E416-FE30-4163-832B-5C7AF8EA5DF8}" srcOrd="0" destOrd="0" presId="urn:microsoft.com/office/officeart/2018/2/layout/IconVerticalSolidList"/>
    <dgm:cxn modelId="{390A0BF2-F521-49ED-B8B2-CAE9309884C3}" type="presParOf" srcId="{BD32E416-FE30-4163-832B-5C7AF8EA5DF8}" destId="{DB93827F-15EA-431B-BAC9-FF469855849D}" srcOrd="0" destOrd="0" presId="urn:microsoft.com/office/officeart/2018/2/layout/IconVerticalSolidList"/>
    <dgm:cxn modelId="{461DCC86-A3AC-49C8-802B-ABD0A0F4B611}" type="presParOf" srcId="{BD32E416-FE30-4163-832B-5C7AF8EA5DF8}" destId="{65967BC9-6A53-416F-B049-719192F13025}" srcOrd="1" destOrd="0" presId="urn:microsoft.com/office/officeart/2018/2/layout/IconVerticalSolidList"/>
    <dgm:cxn modelId="{6E911DD7-2E5A-437E-95A1-3D35157F2CE4}" type="presParOf" srcId="{BD32E416-FE30-4163-832B-5C7AF8EA5DF8}" destId="{E0DDDBB2-DBBE-4703-AB14-3CC3006361FF}" srcOrd="2" destOrd="0" presId="urn:microsoft.com/office/officeart/2018/2/layout/IconVerticalSolidList"/>
    <dgm:cxn modelId="{B75A6174-8B5E-4CA4-85CF-30FFA039BF2F}" type="presParOf" srcId="{BD32E416-FE30-4163-832B-5C7AF8EA5DF8}" destId="{4103810A-A28A-40C4-A546-0B9C79CB28C5}" srcOrd="3" destOrd="0" presId="urn:microsoft.com/office/officeart/2018/2/layout/IconVerticalSolidList"/>
    <dgm:cxn modelId="{8EAEFE86-EAE3-4B73-B998-7579667AB271}" type="presParOf" srcId="{E31DCFFB-ABDD-44C6-A2C9-9E69250F21DB}" destId="{F615F8DD-91E6-43A5-B6D4-77EC7144E21B}" srcOrd="1" destOrd="0" presId="urn:microsoft.com/office/officeart/2018/2/layout/IconVerticalSolidList"/>
    <dgm:cxn modelId="{F2E2CD90-40CC-468A-B8D1-32ADC05C65C5}" type="presParOf" srcId="{E31DCFFB-ABDD-44C6-A2C9-9E69250F21DB}" destId="{9C0E9759-BDFB-461C-B585-2C87759CDED1}" srcOrd="2" destOrd="0" presId="urn:microsoft.com/office/officeart/2018/2/layout/IconVerticalSolidList"/>
    <dgm:cxn modelId="{B27B55FF-71B1-431A-AD0E-D52131F3E1FE}" type="presParOf" srcId="{9C0E9759-BDFB-461C-B585-2C87759CDED1}" destId="{0AC8260C-BF96-460A-BF92-8CBB16276540}" srcOrd="0" destOrd="0" presId="urn:microsoft.com/office/officeart/2018/2/layout/IconVerticalSolidList"/>
    <dgm:cxn modelId="{9C243ED9-53DA-406A-B99E-3DC95F735048}" type="presParOf" srcId="{9C0E9759-BDFB-461C-B585-2C87759CDED1}" destId="{B54D5499-9164-45CF-9219-BF3458CD0D8E}" srcOrd="1" destOrd="0" presId="urn:microsoft.com/office/officeart/2018/2/layout/IconVerticalSolidList"/>
    <dgm:cxn modelId="{3E7318C3-3E3A-4349-A142-AFC9534B9C4E}" type="presParOf" srcId="{9C0E9759-BDFB-461C-B585-2C87759CDED1}" destId="{6FAD469B-3CF0-4B4E-8418-A7037034C19C}" srcOrd="2" destOrd="0" presId="urn:microsoft.com/office/officeart/2018/2/layout/IconVerticalSolidList"/>
    <dgm:cxn modelId="{122581A3-BB18-4E17-A13A-BECEEE415DEE}" type="presParOf" srcId="{9C0E9759-BDFB-461C-B585-2C87759CDED1}" destId="{79BA9DE1-D957-445F-AB6F-2473511A83D0}" srcOrd="3" destOrd="0" presId="urn:microsoft.com/office/officeart/2018/2/layout/IconVerticalSolidList"/>
    <dgm:cxn modelId="{4D860A8B-F289-4157-98DE-658B68643024}" type="presParOf" srcId="{E31DCFFB-ABDD-44C6-A2C9-9E69250F21DB}" destId="{52AB5E49-1860-4516-B8C9-4D5433598C19}" srcOrd="3" destOrd="0" presId="urn:microsoft.com/office/officeart/2018/2/layout/IconVerticalSolidList"/>
    <dgm:cxn modelId="{A65DF92A-421D-402C-A4E0-237F4A34C78F}" type="presParOf" srcId="{E31DCFFB-ABDD-44C6-A2C9-9E69250F21DB}" destId="{DD06EB9B-5D5D-454B-B99E-4E2F75C9D6ED}" srcOrd="4" destOrd="0" presId="urn:microsoft.com/office/officeart/2018/2/layout/IconVerticalSolidList"/>
    <dgm:cxn modelId="{5F6D8579-5A9A-4A99-97BE-282843EFF4C1}" type="presParOf" srcId="{DD06EB9B-5D5D-454B-B99E-4E2F75C9D6ED}" destId="{148651F7-DE86-4A35-8D2A-26E07E159A53}" srcOrd="0" destOrd="0" presId="urn:microsoft.com/office/officeart/2018/2/layout/IconVerticalSolidList"/>
    <dgm:cxn modelId="{38F2979C-A29A-44B2-A20F-C54104B48A56}" type="presParOf" srcId="{DD06EB9B-5D5D-454B-B99E-4E2F75C9D6ED}" destId="{E8A0DAC8-A3CA-474E-B424-C06AC9D4CFB7}" srcOrd="1" destOrd="0" presId="urn:microsoft.com/office/officeart/2018/2/layout/IconVerticalSolidList"/>
    <dgm:cxn modelId="{8457250A-F778-4D34-BC1E-82A8523F7232}" type="presParOf" srcId="{DD06EB9B-5D5D-454B-B99E-4E2F75C9D6ED}" destId="{3B2B6024-3D03-4D70-A6BB-3DC6A5112124}" srcOrd="2" destOrd="0" presId="urn:microsoft.com/office/officeart/2018/2/layout/IconVerticalSolidList"/>
    <dgm:cxn modelId="{28136660-2ECA-4F7C-B3D3-83ACA0FF5FDD}" type="presParOf" srcId="{DD06EB9B-5D5D-454B-B99E-4E2F75C9D6ED}" destId="{4B53A7C5-E740-4254-A91E-BAE1628F665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30E597-EF2B-41F6-A022-148B09A7104C}"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33BC29F5-9047-4235-86CF-D7CEC3F328FE}">
      <dgm:prSet custT="1"/>
      <dgm:spPr>
        <a:xfrm>
          <a:off x="1362520" y="638988"/>
          <a:ext cx="8695879" cy="1179671"/>
        </a:xfrm>
        <a:prstGeom prst="rect">
          <a:avLst/>
        </a:prstGeom>
      </dgm:spPr>
      <dgm:t>
        <a:bodyPr/>
        <a:lstStyle/>
        <a:p>
          <a:pPr>
            <a:lnSpc>
              <a:spcPct val="100000"/>
            </a:lnSpc>
          </a:pPr>
          <a:r>
            <a:rPr lang="en-US" sz="1900" kern="1200" dirty="0">
              <a:latin typeface="Century Gothic" panose="020B0502020202020204"/>
              <a:ea typeface="+mn-ea"/>
              <a:cs typeface="+mn-cs"/>
            </a:rPr>
            <a:t>Today the main approach is using sampling-based solutions.</a:t>
          </a:r>
          <a:br>
            <a:rPr lang="en-US" sz="1900" kern="1200" dirty="0">
              <a:latin typeface="Century Gothic" panose="020B0502020202020204"/>
              <a:ea typeface="+mn-ea"/>
              <a:cs typeface="+mn-cs"/>
            </a:rPr>
          </a:br>
          <a:r>
            <a:rPr lang="en-US" sz="1900" kern="1200" dirty="0">
              <a:latin typeface="Century Gothic" panose="020B0502020202020204"/>
              <a:ea typeface="+mn-ea"/>
              <a:cs typeface="+mn-cs"/>
            </a:rPr>
            <a:t>They are simple to implement and logically straightforward, but they suffer from unacceptably low accuracy.</a:t>
          </a:r>
        </a:p>
      </dgm:t>
    </dgm:pt>
    <dgm:pt modelId="{CDCA8CB0-170E-4FC9-ADAA-0889523868D7}" type="parTrans" cxnId="{59731885-5A16-4988-BAC1-D1FEF7224CDE}">
      <dgm:prSet/>
      <dgm:spPr/>
      <dgm:t>
        <a:bodyPr/>
        <a:lstStyle/>
        <a:p>
          <a:endParaRPr lang="en-US"/>
        </a:p>
      </dgm:t>
    </dgm:pt>
    <dgm:pt modelId="{8130419E-68FF-44E6-BEC6-8869660DCE74}" type="sibTrans" cxnId="{59731885-5A16-4988-BAC1-D1FEF7224CDE}">
      <dgm:prSet/>
      <dgm:spPr/>
      <dgm:t>
        <a:bodyPr/>
        <a:lstStyle/>
        <a:p>
          <a:endParaRPr lang="en-US"/>
        </a:p>
      </dgm:t>
    </dgm:pt>
    <dgm:pt modelId="{A846E527-59B9-42CB-B578-2B884A5F4AB7}" type="pres">
      <dgm:prSet presAssocID="{BE30E597-EF2B-41F6-A022-148B09A7104C}" presName="root" presStyleCnt="0">
        <dgm:presLayoutVars>
          <dgm:dir/>
          <dgm:resizeHandles val="exact"/>
        </dgm:presLayoutVars>
      </dgm:prSet>
      <dgm:spPr/>
    </dgm:pt>
    <dgm:pt modelId="{7855E6CA-F9A9-42C6-8EDC-0C845981243F}" type="pres">
      <dgm:prSet presAssocID="{33BC29F5-9047-4235-86CF-D7CEC3F328FE}" presName="compNode" presStyleCnt="0"/>
      <dgm:spPr/>
    </dgm:pt>
    <dgm:pt modelId="{2C5FFC19-85E5-438F-9AD8-470C809F3E1C}" type="pres">
      <dgm:prSet presAssocID="{33BC29F5-9047-4235-86CF-D7CEC3F328FE}" presName="bgRect" presStyleLbl="bgShp" presStyleIdx="0" presStyleCnt="1"/>
      <dgm:spPr>
        <a:xfrm>
          <a:off x="0" y="638988"/>
          <a:ext cx="10058399" cy="1179671"/>
        </a:xfrm>
        <a:prstGeom prst="roundRect">
          <a:avLst>
            <a:gd name="adj" fmla="val 10000"/>
          </a:avLst>
        </a:prstGeom>
      </dgm:spPr>
    </dgm:pt>
    <dgm:pt modelId="{B5FB6B27-D9DA-4B76-875F-E14AF706A276}" type="pres">
      <dgm:prSet presAssocID="{33BC29F5-9047-4235-86CF-D7CEC3F328FE}" presName="iconRect" presStyleLbl="node1" presStyleIdx="0" presStyleCnt="1"/>
      <dgm:spPr>
        <a:xfrm>
          <a:off x="356850" y="904414"/>
          <a:ext cx="648819" cy="648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77E66378-768C-4F3C-BC56-13EB29153AFD}" type="pres">
      <dgm:prSet presAssocID="{33BC29F5-9047-4235-86CF-D7CEC3F328FE}" presName="spaceRect" presStyleCnt="0"/>
      <dgm:spPr/>
    </dgm:pt>
    <dgm:pt modelId="{48784F25-DCC5-4AD0-A98F-D41AB6E6BE0F}" type="pres">
      <dgm:prSet presAssocID="{33BC29F5-9047-4235-86CF-D7CEC3F328FE}" presName="parTx" presStyleLbl="revTx" presStyleIdx="0" presStyleCnt="1">
        <dgm:presLayoutVars>
          <dgm:chMax val="0"/>
          <dgm:chPref val="0"/>
        </dgm:presLayoutVars>
      </dgm:prSet>
      <dgm:spPr/>
    </dgm:pt>
  </dgm:ptLst>
  <dgm:cxnLst>
    <dgm:cxn modelId="{E2F7F768-8155-43CE-BE23-AC0915B520C7}" type="presOf" srcId="{BE30E597-EF2B-41F6-A022-148B09A7104C}" destId="{A846E527-59B9-42CB-B578-2B884A5F4AB7}" srcOrd="0" destOrd="0" presId="urn:microsoft.com/office/officeart/2018/2/layout/IconVerticalSolidList"/>
    <dgm:cxn modelId="{59731885-5A16-4988-BAC1-D1FEF7224CDE}" srcId="{BE30E597-EF2B-41F6-A022-148B09A7104C}" destId="{33BC29F5-9047-4235-86CF-D7CEC3F328FE}" srcOrd="0" destOrd="0" parTransId="{CDCA8CB0-170E-4FC9-ADAA-0889523868D7}" sibTransId="{8130419E-68FF-44E6-BEC6-8869660DCE74}"/>
    <dgm:cxn modelId="{E9D772EE-4D78-4C90-ADF0-8445C6C46AE7}" type="presOf" srcId="{33BC29F5-9047-4235-86CF-D7CEC3F328FE}" destId="{48784F25-DCC5-4AD0-A98F-D41AB6E6BE0F}" srcOrd="0" destOrd="0" presId="urn:microsoft.com/office/officeart/2018/2/layout/IconVerticalSolidList"/>
    <dgm:cxn modelId="{390D1F03-F65A-46E5-BBED-9038D57D4AD7}" type="presParOf" srcId="{A846E527-59B9-42CB-B578-2B884A5F4AB7}" destId="{7855E6CA-F9A9-42C6-8EDC-0C845981243F}" srcOrd="0" destOrd="0" presId="urn:microsoft.com/office/officeart/2018/2/layout/IconVerticalSolidList"/>
    <dgm:cxn modelId="{42540928-01CD-48FD-A4C9-A26E57A982CD}" type="presParOf" srcId="{7855E6CA-F9A9-42C6-8EDC-0C845981243F}" destId="{2C5FFC19-85E5-438F-9AD8-470C809F3E1C}" srcOrd="0" destOrd="0" presId="urn:microsoft.com/office/officeart/2018/2/layout/IconVerticalSolidList"/>
    <dgm:cxn modelId="{BC6E1230-D51E-4C97-8CC6-25D2A59FCC02}" type="presParOf" srcId="{7855E6CA-F9A9-42C6-8EDC-0C845981243F}" destId="{B5FB6B27-D9DA-4B76-875F-E14AF706A276}" srcOrd="1" destOrd="0" presId="urn:microsoft.com/office/officeart/2018/2/layout/IconVerticalSolidList"/>
    <dgm:cxn modelId="{5B0675EC-7F49-4D51-A041-91CDD7BA19F6}" type="presParOf" srcId="{7855E6CA-F9A9-42C6-8EDC-0C845981243F}" destId="{77E66378-768C-4F3C-BC56-13EB29153AFD}" srcOrd="2" destOrd="0" presId="urn:microsoft.com/office/officeart/2018/2/layout/IconVerticalSolidList"/>
    <dgm:cxn modelId="{49AD84B3-144B-4112-BB0A-6407C230EF09}" type="presParOf" srcId="{7855E6CA-F9A9-42C6-8EDC-0C845981243F}" destId="{48784F25-DCC5-4AD0-A98F-D41AB6E6BE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30E597-EF2B-41F6-A022-148B09A7104C}"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33BC29F5-9047-4235-86CF-D7CEC3F328FE}">
      <dgm:prSet custT="1"/>
      <dgm:spPr>
        <a:xfrm>
          <a:off x="1362520" y="638988"/>
          <a:ext cx="8695879" cy="1179671"/>
        </a:xfrm>
        <a:prstGeom prst="rect">
          <a:avLst/>
        </a:prstGeom>
      </dgm:spPr>
      <dgm:t>
        <a:bodyPr/>
        <a:lstStyle/>
        <a:p>
          <a:pPr>
            <a:lnSpc>
              <a:spcPct val="100000"/>
            </a:lnSpc>
          </a:pPr>
          <a:r>
            <a:rPr lang="en-US" sz="1900" kern="1200" dirty="0">
              <a:latin typeface="Century Gothic" panose="020B0502020202020204"/>
              <a:ea typeface="+mn-ea"/>
              <a:cs typeface="+mn-cs"/>
            </a:rPr>
            <a:t>Today the main approach is using sampling-based solutions.</a:t>
          </a:r>
          <a:br>
            <a:rPr lang="en-US" sz="1900" kern="1200" dirty="0">
              <a:latin typeface="Century Gothic" panose="020B0502020202020204"/>
              <a:ea typeface="+mn-ea"/>
              <a:cs typeface="+mn-cs"/>
            </a:rPr>
          </a:br>
          <a:r>
            <a:rPr lang="en-US" sz="1900" kern="1200" dirty="0">
              <a:latin typeface="Century Gothic" panose="020B0502020202020204"/>
              <a:ea typeface="+mn-ea"/>
              <a:cs typeface="+mn-cs"/>
            </a:rPr>
            <a:t>They are simple to implement and logically straightforward, but they suffer from unacceptably low accuracy.</a:t>
          </a:r>
        </a:p>
      </dgm:t>
    </dgm:pt>
    <dgm:pt modelId="{CDCA8CB0-170E-4FC9-ADAA-0889523868D7}" type="parTrans" cxnId="{59731885-5A16-4988-BAC1-D1FEF7224CDE}">
      <dgm:prSet/>
      <dgm:spPr/>
      <dgm:t>
        <a:bodyPr/>
        <a:lstStyle/>
        <a:p>
          <a:endParaRPr lang="en-US"/>
        </a:p>
      </dgm:t>
    </dgm:pt>
    <dgm:pt modelId="{8130419E-68FF-44E6-BEC6-8869660DCE74}" type="sibTrans" cxnId="{59731885-5A16-4988-BAC1-D1FEF7224CDE}">
      <dgm:prSet/>
      <dgm:spPr/>
      <dgm:t>
        <a:bodyPr/>
        <a:lstStyle/>
        <a:p>
          <a:endParaRPr lang="en-US"/>
        </a:p>
      </dgm:t>
    </dgm:pt>
    <dgm:pt modelId="{A846E527-59B9-42CB-B578-2B884A5F4AB7}" type="pres">
      <dgm:prSet presAssocID="{BE30E597-EF2B-41F6-A022-148B09A7104C}" presName="root" presStyleCnt="0">
        <dgm:presLayoutVars>
          <dgm:dir/>
          <dgm:resizeHandles val="exact"/>
        </dgm:presLayoutVars>
      </dgm:prSet>
      <dgm:spPr/>
    </dgm:pt>
    <dgm:pt modelId="{7855E6CA-F9A9-42C6-8EDC-0C845981243F}" type="pres">
      <dgm:prSet presAssocID="{33BC29F5-9047-4235-86CF-D7CEC3F328FE}" presName="compNode" presStyleCnt="0"/>
      <dgm:spPr/>
    </dgm:pt>
    <dgm:pt modelId="{2C5FFC19-85E5-438F-9AD8-470C809F3E1C}" type="pres">
      <dgm:prSet presAssocID="{33BC29F5-9047-4235-86CF-D7CEC3F328FE}" presName="bgRect" presStyleLbl="bgShp" presStyleIdx="0" presStyleCnt="1"/>
      <dgm:spPr>
        <a:xfrm>
          <a:off x="0" y="638988"/>
          <a:ext cx="10058399" cy="1179671"/>
        </a:xfrm>
        <a:prstGeom prst="roundRect">
          <a:avLst>
            <a:gd name="adj" fmla="val 10000"/>
          </a:avLst>
        </a:prstGeom>
      </dgm:spPr>
    </dgm:pt>
    <dgm:pt modelId="{B5FB6B27-D9DA-4B76-875F-E14AF706A276}" type="pres">
      <dgm:prSet presAssocID="{33BC29F5-9047-4235-86CF-D7CEC3F328FE}" presName="iconRect" presStyleLbl="node1" presStyleIdx="0" presStyleCnt="1"/>
      <dgm:spPr>
        <a:xfrm>
          <a:off x="356850" y="904414"/>
          <a:ext cx="648819" cy="648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77E66378-768C-4F3C-BC56-13EB29153AFD}" type="pres">
      <dgm:prSet presAssocID="{33BC29F5-9047-4235-86CF-D7CEC3F328FE}" presName="spaceRect" presStyleCnt="0"/>
      <dgm:spPr/>
    </dgm:pt>
    <dgm:pt modelId="{48784F25-DCC5-4AD0-A98F-D41AB6E6BE0F}" type="pres">
      <dgm:prSet presAssocID="{33BC29F5-9047-4235-86CF-D7CEC3F328FE}" presName="parTx" presStyleLbl="revTx" presStyleIdx="0" presStyleCnt="1">
        <dgm:presLayoutVars>
          <dgm:chMax val="0"/>
          <dgm:chPref val="0"/>
        </dgm:presLayoutVars>
      </dgm:prSet>
      <dgm:spPr/>
    </dgm:pt>
  </dgm:ptLst>
  <dgm:cxnLst>
    <dgm:cxn modelId="{E2F7F768-8155-43CE-BE23-AC0915B520C7}" type="presOf" srcId="{BE30E597-EF2B-41F6-A022-148B09A7104C}" destId="{A846E527-59B9-42CB-B578-2B884A5F4AB7}" srcOrd="0" destOrd="0" presId="urn:microsoft.com/office/officeart/2018/2/layout/IconVerticalSolidList"/>
    <dgm:cxn modelId="{59731885-5A16-4988-BAC1-D1FEF7224CDE}" srcId="{BE30E597-EF2B-41F6-A022-148B09A7104C}" destId="{33BC29F5-9047-4235-86CF-D7CEC3F328FE}" srcOrd="0" destOrd="0" parTransId="{CDCA8CB0-170E-4FC9-ADAA-0889523868D7}" sibTransId="{8130419E-68FF-44E6-BEC6-8869660DCE74}"/>
    <dgm:cxn modelId="{E9D772EE-4D78-4C90-ADF0-8445C6C46AE7}" type="presOf" srcId="{33BC29F5-9047-4235-86CF-D7CEC3F328FE}" destId="{48784F25-DCC5-4AD0-A98F-D41AB6E6BE0F}" srcOrd="0" destOrd="0" presId="urn:microsoft.com/office/officeart/2018/2/layout/IconVerticalSolidList"/>
    <dgm:cxn modelId="{390D1F03-F65A-46E5-BBED-9038D57D4AD7}" type="presParOf" srcId="{A846E527-59B9-42CB-B578-2B884A5F4AB7}" destId="{7855E6CA-F9A9-42C6-8EDC-0C845981243F}" srcOrd="0" destOrd="0" presId="urn:microsoft.com/office/officeart/2018/2/layout/IconVerticalSolidList"/>
    <dgm:cxn modelId="{42540928-01CD-48FD-A4C9-A26E57A982CD}" type="presParOf" srcId="{7855E6CA-F9A9-42C6-8EDC-0C845981243F}" destId="{2C5FFC19-85E5-438F-9AD8-470C809F3E1C}" srcOrd="0" destOrd="0" presId="urn:microsoft.com/office/officeart/2018/2/layout/IconVerticalSolidList"/>
    <dgm:cxn modelId="{BC6E1230-D51E-4C97-8CC6-25D2A59FCC02}" type="presParOf" srcId="{7855E6CA-F9A9-42C6-8EDC-0C845981243F}" destId="{B5FB6B27-D9DA-4B76-875F-E14AF706A276}" srcOrd="1" destOrd="0" presId="urn:microsoft.com/office/officeart/2018/2/layout/IconVerticalSolidList"/>
    <dgm:cxn modelId="{5B0675EC-7F49-4D51-A041-91CDD7BA19F6}" type="presParOf" srcId="{7855E6CA-F9A9-42C6-8EDC-0C845981243F}" destId="{77E66378-768C-4F3C-BC56-13EB29153AFD}" srcOrd="2" destOrd="0" presId="urn:microsoft.com/office/officeart/2018/2/layout/IconVerticalSolidList"/>
    <dgm:cxn modelId="{49AD84B3-144B-4112-BB0A-6407C230EF09}" type="presParOf" srcId="{7855E6CA-F9A9-42C6-8EDC-0C845981243F}" destId="{48784F25-DCC5-4AD0-A98F-D41AB6E6BE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E30E597-EF2B-41F6-A022-148B09A7104C}"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190DD09C-AE8D-45B8-A8A0-5D20355F620D}">
      <dgm:prSet custT="1"/>
      <dgm:spPr>
        <a:xfrm>
          <a:off x="1362520" y="2113577"/>
          <a:ext cx="8695879" cy="1179671"/>
        </a:xfrm>
      </dgm:spPr>
      <dgm:t>
        <a:bodyPr/>
        <a:lstStyle/>
        <a:p>
          <a:pPr>
            <a:lnSpc>
              <a:spcPct val="100000"/>
            </a:lnSpc>
          </a:pPr>
          <a:r>
            <a:rPr lang="en-US" sz="2000" kern="1200" dirty="0">
              <a:latin typeface="Century Gothic" panose="020B0502020202020204"/>
              <a:ea typeface="+mn-ea"/>
              <a:cs typeface="+mn-cs"/>
            </a:rPr>
            <a:t>The chosen solution that gives better memory vs. precision trade-off is using </a:t>
          </a:r>
          <a:r>
            <a:rPr lang="en-US" sz="2000" kern="1200" dirty="0" err="1">
              <a:latin typeface="Century Gothic" panose="020B0502020202020204"/>
              <a:ea typeface="+mn-ea"/>
              <a:cs typeface="+mn-cs"/>
            </a:rPr>
            <a:t>Qpipe</a:t>
          </a:r>
          <a:r>
            <a:rPr lang="en-US" sz="2000" kern="1200" dirty="0">
              <a:latin typeface="Century Gothic" panose="020B0502020202020204"/>
              <a:ea typeface="+mn-ea"/>
              <a:cs typeface="+mn-cs"/>
            </a:rPr>
            <a:t> – quantile sketching technique from the field of streaming algorithms.</a:t>
          </a:r>
        </a:p>
      </dgm:t>
    </dgm:pt>
    <dgm:pt modelId="{DA313CD1-039B-4CCB-81CB-4B6168013FB1}" type="sibTrans" cxnId="{10696505-3ADE-4CDB-9AD2-7EF16821EC8A}">
      <dgm:prSet/>
      <dgm:spPr/>
      <dgm:t>
        <a:bodyPr/>
        <a:lstStyle/>
        <a:p>
          <a:endParaRPr lang="en-US"/>
        </a:p>
      </dgm:t>
    </dgm:pt>
    <dgm:pt modelId="{8609AF9F-38CF-41D4-B6CD-648FC82EF234}" type="parTrans" cxnId="{10696505-3ADE-4CDB-9AD2-7EF16821EC8A}">
      <dgm:prSet/>
      <dgm:spPr/>
      <dgm:t>
        <a:bodyPr/>
        <a:lstStyle/>
        <a:p>
          <a:endParaRPr lang="en-US"/>
        </a:p>
      </dgm:t>
    </dgm:pt>
    <dgm:pt modelId="{A846E527-59B9-42CB-B578-2B884A5F4AB7}" type="pres">
      <dgm:prSet presAssocID="{BE30E597-EF2B-41F6-A022-148B09A7104C}" presName="root" presStyleCnt="0">
        <dgm:presLayoutVars>
          <dgm:dir/>
          <dgm:resizeHandles val="exact"/>
        </dgm:presLayoutVars>
      </dgm:prSet>
      <dgm:spPr/>
    </dgm:pt>
    <dgm:pt modelId="{5D7D886D-7880-4740-A548-AD4029E58700}" type="pres">
      <dgm:prSet presAssocID="{190DD09C-AE8D-45B8-A8A0-5D20355F620D}" presName="compNode" presStyleCnt="0"/>
      <dgm:spPr/>
    </dgm:pt>
    <dgm:pt modelId="{6CDCAAFB-32B0-4873-8FAE-CF5953C0168F}" type="pres">
      <dgm:prSet presAssocID="{190DD09C-AE8D-45B8-A8A0-5D20355F620D}" presName="bgRect" presStyleLbl="bgShp" presStyleIdx="0" presStyleCnt="1" custScaleY="202827"/>
      <dgm:spPr>
        <a:xfrm>
          <a:off x="0" y="2113577"/>
          <a:ext cx="10058399" cy="1179671"/>
        </a:xfrm>
        <a:prstGeom prst="roundRect">
          <a:avLst>
            <a:gd name="adj" fmla="val 10000"/>
          </a:avLst>
        </a:prstGeom>
      </dgm:spPr>
    </dgm:pt>
    <dgm:pt modelId="{14901752-50E7-4D87-ABCC-1BD82943AAB8}" type="pres">
      <dgm:prSet presAssocID="{190DD09C-AE8D-45B8-A8A0-5D20355F620D}" presName="iconRect" presStyleLbl="node1" presStyleIdx="0" presStyleCnt="1"/>
      <dgm:spPr>
        <a:xfrm>
          <a:off x="356850" y="2379003"/>
          <a:ext cx="648819" cy="6488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C06985C6-49BC-456F-A461-EE43EDBF58B2}" type="pres">
      <dgm:prSet presAssocID="{190DD09C-AE8D-45B8-A8A0-5D20355F620D}" presName="spaceRect" presStyleCnt="0"/>
      <dgm:spPr/>
    </dgm:pt>
    <dgm:pt modelId="{D725D919-C323-485D-93D0-8E8680516A59}" type="pres">
      <dgm:prSet presAssocID="{190DD09C-AE8D-45B8-A8A0-5D20355F620D}" presName="parTx" presStyleLbl="revTx" presStyleIdx="0" presStyleCnt="1" custScaleY="114926" custLinFactNeighborX="-205" custLinFactNeighborY="-27822">
        <dgm:presLayoutVars>
          <dgm:chMax val="0"/>
          <dgm:chPref val="0"/>
        </dgm:presLayoutVars>
      </dgm:prSet>
      <dgm:spPr>
        <a:prstGeom prst="rect">
          <a:avLst/>
        </a:prstGeom>
      </dgm:spPr>
    </dgm:pt>
  </dgm:ptLst>
  <dgm:cxnLst>
    <dgm:cxn modelId="{10696505-3ADE-4CDB-9AD2-7EF16821EC8A}" srcId="{BE30E597-EF2B-41F6-A022-148B09A7104C}" destId="{190DD09C-AE8D-45B8-A8A0-5D20355F620D}" srcOrd="0" destOrd="0" parTransId="{8609AF9F-38CF-41D4-B6CD-648FC82EF234}" sibTransId="{DA313CD1-039B-4CCB-81CB-4B6168013FB1}"/>
    <dgm:cxn modelId="{E2F7F768-8155-43CE-BE23-AC0915B520C7}" type="presOf" srcId="{BE30E597-EF2B-41F6-A022-148B09A7104C}" destId="{A846E527-59B9-42CB-B578-2B884A5F4AB7}" srcOrd="0" destOrd="0" presId="urn:microsoft.com/office/officeart/2018/2/layout/IconVerticalSolidList"/>
    <dgm:cxn modelId="{ADB6CAEC-0D07-4233-8FAC-A3F7D6C75C84}" type="presOf" srcId="{190DD09C-AE8D-45B8-A8A0-5D20355F620D}" destId="{D725D919-C323-485D-93D0-8E8680516A59}" srcOrd="0" destOrd="0" presId="urn:microsoft.com/office/officeart/2018/2/layout/IconVerticalSolidList"/>
    <dgm:cxn modelId="{9D306706-9B6E-4B42-B7E0-1A1F075C8542}" type="presParOf" srcId="{A846E527-59B9-42CB-B578-2B884A5F4AB7}" destId="{5D7D886D-7880-4740-A548-AD4029E58700}" srcOrd="0" destOrd="0" presId="urn:microsoft.com/office/officeart/2018/2/layout/IconVerticalSolidList"/>
    <dgm:cxn modelId="{05377949-A08D-4E5D-BC2B-878ED8E6E893}" type="presParOf" srcId="{5D7D886D-7880-4740-A548-AD4029E58700}" destId="{6CDCAAFB-32B0-4873-8FAE-CF5953C0168F}" srcOrd="0" destOrd="0" presId="urn:microsoft.com/office/officeart/2018/2/layout/IconVerticalSolidList"/>
    <dgm:cxn modelId="{82848E0D-B65F-443F-B852-764CB9C612A0}" type="presParOf" srcId="{5D7D886D-7880-4740-A548-AD4029E58700}" destId="{14901752-50E7-4D87-ABCC-1BD82943AAB8}" srcOrd="1" destOrd="0" presId="urn:microsoft.com/office/officeart/2018/2/layout/IconVerticalSolidList"/>
    <dgm:cxn modelId="{233797AB-AA8C-42FA-9C7B-745AFACC4C25}" type="presParOf" srcId="{5D7D886D-7880-4740-A548-AD4029E58700}" destId="{C06985C6-49BC-456F-A461-EE43EDBF58B2}" srcOrd="2" destOrd="0" presId="urn:microsoft.com/office/officeart/2018/2/layout/IconVerticalSolidList"/>
    <dgm:cxn modelId="{B0871221-46B5-48EA-9F02-E5B48EA372C0}" type="presParOf" srcId="{5D7D886D-7880-4740-A548-AD4029E58700}" destId="{D725D919-C323-485D-93D0-8E8680516A5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3827F-15EA-431B-BAC9-FF469855849D}">
      <dsp:nvSpPr>
        <dsp:cNvPr id="0" name=""/>
        <dsp:cNvSpPr/>
      </dsp:nvSpPr>
      <dsp:spPr>
        <a:xfrm>
          <a:off x="0" y="480"/>
          <a:ext cx="10058399" cy="11232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967BC9-6A53-416F-B049-719192F13025}">
      <dsp:nvSpPr>
        <dsp:cNvPr id="0" name=""/>
        <dsp:cNvSpPr/>
      </dsp:nvSpPr>
      <dsp:spPr>
        <a:xfrm>
          <a:off x="339774" y="253204"/>
          <a:ext cx="617772" cy="61777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03810A-A28A-40C4-A546-0B9C79CB28C5}">
      <dsp:nvSpPr>
        <dsp:cNvPr id="0" name=""/>
        <dsp:cNvSpPr/>
      </dsp:nvSpPr>
      <dsp:spPr>
        <a:xfrm>
          <a:off x="1297321" y="480"/>
          <a:ext cx="8761078" cy="1123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74" tIns="118874" rIns="118874" bIns="118874"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entury Gothic" panose="020B0502020202020204"/>
              <a:ea typeface="+mn-ea"/>
              <a:cs typeface="+mn-cs"/>
            </a:rPr>
            <a:t>Collecting and monitoring essential statistics of network traffic enhances the efficiency of the traffic management and adaptive control.</a:t>
          </a:r>
        </a:p>
      </dsp:txBody>
      <dsp:txXfrm>
        <a:off x="1297321" y="480"/>
        <a:ext cx="8761078" cy="1123221"/>
      </dsp:txXfrm>
    </dsp:sp>
    <dsp:sp modelId="{0AC8260C-BF96-460A-BF92-8CBB16276540}">
      <dsp:nvSpPr>
        <dsp:cNvPr id="0" name=""/>
        <dsp:cNvSpPr/>
      </dsp:nvSpPr>
      <dsp:spPr>
        <a:xfrm>
          <a:off x="0" y="1404507"/>
          <a:ext cx="10058399" cy="11232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4D5499-9164-45CF-9219-BF3458CD0D8E}">
      <dsp:nvSpPr>
        <dsp:cNvPr id="0" name=""/>
        <dsp:cNvSpPr/>
      </dsp:nvSpPr>
      <dsp:spPr>
        <a:xfrm>
          <a:off x="339774" y="1657232"/>
          <a:ext cx="617772" cy="6177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BA9DE1-D957-445F-AB6F-2473511A83D0}">
      <dsp:nvSpPr>
        <dsp:cNvPr id="0" name=""/>
        <dsp:cNvSpPr/>
      </dsp:nvSpPr>
      <dsp:spPr>
        <a:xfrm>
          <a:off x="1297321" y="1404507"/>
          <a:ext cx="8761078" cy="1123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74" tIns="118874" rIns="118874" bIns="118874" numCol="1" spcCol="1270" anchor="ctr" anchorCtr="0">
          <a:noAutofit/>
        </a:bodyPr>
        <a:lstStyle/>
        <a:p>
          <a:pPr marL="0" lvl="0" indent="0" algn="l" defTabSz="844550">
            <a:lnSpc>
              <a:spcPct val="100000"/>
            </a:lnSpc>
            <a:spcBef>
              <a:spcPct val="0"/>
            </a:spcBef>
            <a:spcAft>
              <a:spcPct val="35000"/>
            </a:spcAft>
            <a:buNone/>
          </a:pPr>
          <a:r>
            <a:rPr lang="en-US" sz="1900" kern="1200">
              <a:latin typeface="Century Gothic" panose="020B0502020202020204"/>
              <a:ea typeface="+mn-ea"/>
              <a:cs typeface="+mn-cs"/>
            </a:rPr>
            <a:t>Aggregating and processing these statistics directly in the data plane leads to a shorter response time of detecting and handling anomalies.</a:t>
          </a:r>
          <a:endParaRPr lang="en-US" sz="1900" kern="1200" dirty="0">
            <a:latin typeface="Century Gothic" panose="020B0502020202020204"/>
            <a:ea typeface="+mn-ea"/>
            <a:cs typeface="+mn-cs"/>
          </a:endParaRPr>
        </a:p>
      </dsp:txBody>
      <dsp:txXfrm>
        <a:off x="1297321" y="1404507"/>
        <a:ext cx="8761078" cy="1123221"/>
      </dsp:txXfrm>
    </dsp:sp>
    <dsp:sp modelId="{148651F7-DE86-4A35-8D2A-26E07E159A53}">
      <dsp:nvSpPr>
        <dsp:cNvPr id="0" name=""/>
        <dsp:cNvSpPr/>
      </dsp:nvSpPr>
      <dsp:spPr>
        <a:xfrm>
          <a:off x="0" y="2808534"/>
          <a:ext cx="10058399" cy="112322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0DAC8-A3CA-474E-B424-C06AC9D4CFB7}">
      <dsp:nvSpPr>
        <dsp:cNvPr id="0" name=""/>
        <dsp:cNvSpPr/>
      </dsp:nvSpPr>
      <dsp:spPr>
        <a:xfrm>
          <a:off x="339774" y="3061259"/>
          <a:ext cx="617772" cy="6177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3A7C5-E740-4254-A91E-BAE1628F6659}">
      <dsp:nvSpPr>
        <dsp:cNvPr id="0" name=""/>
        <dsp:cNvSpPr/>
      </dsp:nvSpPr>
      <dsp:spPr>
        <a:xfrm>
          <a:off x="1297321" y="2808534"/>
          <a:ext cx="8761078" cy="1123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874" tIns="118874" rIns="118874" bIns="118874"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entury Gothic" panose="020B0502020202020204"/>
              <a:ea typeface="+mn-ea"/>
              <a:cs typeface="+mn-cs"/>
            </a:rPr>
            <a:t>Doing so requires memory in the switch which is a limited resource.</a:t>
          </a:r>
        </a:p>
      </dsp:txBody>
      <dsp:txXfrm>
        <a:off x="1297321" y="2808534"/>
        <a:ext cx="8761078" cy="1123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FFC19-85E5-438F-9AD8-470C809F3E1C}">
      <dsp:nvSpPr>
        <dsp:cNvPr id="0" name=""/>
        <dsp:cNvSpPr/>
      </dsp:nvSpPr>
      <dsp:spPr>
        <a:xfrm>
          <a:off x="0" y="350541"/>
          <a:ext cx="10058399" cy="11378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FB6B27-D9DA-4B76-875F-E14AF706A276}">
      <dsp:nvSpPr>
        <dsp:cNvPr id="0" name=""/>
        <dsp:cNvSpPr/>
      </dsp:nvSpPr>
      <dsp:spPr>
        <a:xfrm>
          <a:off x="344191" y="606551"/>
          <a:ext cx="625802" cy="6258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84F25-DCC5-4AD0-A98F-D41AB6E6BE0F}">
      <dsp:nvSpPr>
        <dsp:cNvPr id="0" name=""/>
        <dsp:cNvSpPr/>
      </dsp:nvSpPr>
      <dsp:spPr>
        <a:xfrm>
          <a:off x="1314185" y="350541"/>
          <a:ext cx="8744214" cy="1137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0" tIns="120420" rIns="120420" bIns="120420"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entury Gothic" panose="020B0502020202020204"/>
              <a:ea typeface="+mn-ea"/>
              <a:cs typeface="+mn-cs"/>
            </a:rPr>
            <a:t>Today the main approach is using sampling-based solutions.</a:t>
          </a:r>
          <a:br>
            <a:rPr lang="en-US" sz="1900" kern="1200" dirty="0">
              <a:latin typeface="Century Gothic" panose="020B0502020202020204"/>
              <a:ea typeface="+mn-ea"/>
              <a:cs typeface="+mn-cs"/>
            </a:rPr>
          </a:br>
          <a:r>
            <a:rPr lang="en-US" sz="1900" kern="1200" dirty="0">
              <a:latin typeface="Century Gothic" panose="020B0502020202020204"/>
              <a:ea typeface="+mn-ea"/>
              <a:cs typeface="+mn-cs"/>
            </a:rPr>
            <a:t>They are simple to implement and logically straightforward, but they suffer from unacceptably low accuracy.</a:t>
          </a:r>
        </a:p>
      </dsp:txBody>
      <dsp:txXfrm>
        <a:off x="1314185" y="350541"/>
        <a:ext cx="8744214" cy="1137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FFC19-85E5-438F-9AD8-470C809F3E1C}">
      <dsp:nvSpPr>
        <dsp:cNvPr id="0" name=""/>
        <dsp:cNvSpPr/>
      </dsp:nvSpPr>
      <dsp:spPr>
        <a:xfrm>
          <a:off x="0" y="350541"/>
          <a:ext cx="10058399" cy="11378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FB6B27-D9DA-4B76-875F-E14AF706A276}">
      <dsp:nvSpPr>
        <dsp:cNvPr id="0" name=""/>
        <dsp:cNvSpPr/>
      </dsp:nvSpPr>
      <dsp:spPr>
        <a:xfrm>
          <a:off x="344191" y="606551"/>
          <a:ext cx="625802" cy="6258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784F25-DCC5-4AD0-A98F-D41AB6E6BE0F}">
      <dsp:nvSpPr>
        <dsp:cNvPr id="0" name=""/>
        <dsp:cNvSpPr/>
      </dsp:nvSpPr>
      <dsp:spPr>
        <a:xfrm>
          <a:off x="1314185" y="350541"/>
          <a:ext cx="8744214" cy="1137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20" tIns="120420" rIns="120420" bIns="120420"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entury Gothic" panose="020B0502020202020204"/>
              <a:ea typeface="+mn-ea"/>
              <a:cs typeface="+mn-cs"/>
            </a:rPr>
            <a:t>Today the main approach is using sampling-based solutions.</a:t>
          </a:r>
          <a:br>
            <a:rPr lang="en-US" sz="1900" kern="1200" dirty="0">
              <a:latin typeface="Century Gothic" panose="020B0502020202020204"/>
              <a:ea typeface="+mn-ea"/>
              <a:cs typeface="+mn-cs"/>
            </a:rPr>
          </a:br>
          <a:r>
            <a:rPr lang="en-US" sz="1900" kern="1200" dirty="0">
              <a:latin typeface="Century Gothic" panose="020B0502020202020204"/>
              <a:ea typeface="+mn-ea"/>
              <a:cs typeface="+mn-cs"/>
            </a:rPr>
            <a:t>They are simple to implement and logically straightforward, but they suffer from unacceptably low accuracy.</a:t>
          </a:r>
        </a:p>
      </dsp:txBody>
      <dsp:txXfrm>
        <a:off x="1314185" y="350541"/>
        <a:ext cx="8744214" cy="11378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CAAFB-32B0-4873-8FAE-CF5953C0168F}">
      <dsp:nvSpPr>
        <dsp:cNvPr id="0" name=""/>
        <dsp:cNvSpPr/>
      </dsp:nvSpPr>
      <dsp:spPr>
        <a:xfrm>
          <a:off x="0" y="280027"/>
          <a:ext cx="10058399" cy="10302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901752-50E7-4D87-ABCC-1BD82943AAB8}">
      <dsp:nvSpPr>
        <dsp:cNvPr id="0" name=""/>
        <dsp:cNvSpPr/>
      </dsp:nvSpPr>
      <dsp:spPr>
        <a:xfrm>
          <a:off x="268686" y="551112"/>
          <a:ext cx="488520" cy="4880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25D919-C323-485D-93D0-8E8680516A59}">
      <dsp:nvSpPr>
        <dsp:cNvPr id="0" name=""/>
        <dsp:cNvSpPr/>
      </dsp:nvSpPr>
      <dsp:spPr>
        <a:xfrm>
          <a:off x="1007714" y="123402"/>
          <a:ext cx="8867340" cy="136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305" tIns="125305" rIns="125305" bIns="125305"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entury Gothic" panose="020B0502020202020204"/>
              <a:ea typeface="+mn-ea"/>
              <a:cs typeface="+mn-cs"/>
            </a:rPr>
            <a:t>The chosen solution that gives better memory vs. precision trade-off is using </a:t>
          </a:r>
          <a:r>
            <a:rPr lang="en-US" sz="2000" kern="1200" dirty="0" err="1">
              <a:latin typeface="Century Gothic" panose="020B0502020202020204"/>
              <a:ea typeface="+mn-ea"/>
              <a:cs typeface="+mn-cs"/>
            </a:rPr>
            <a:t>Qpipe</a:t>
          </a:r>
          <a:r>
            <a:rPr lang="en-US" sz="2000" kern="1200" dirty="0">
              <a:latin typeface="Century Gothic" panose="020B0502020202020204"/>
              <a:ea typeface="+mn-ea"/>
              <a:cs typeface="+mn-cs"/>
            </a:rPr>
            <a:t> – quantile sketching technique from the field of streaming algorithms.</a:t>
          </a:r>
        </a:p>
      </dsp:txBody>
      <dsp:txXfrm>
        <a:off x="1007714" y="123402"/>
        <a:ext cx="8867340" cy="13607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C8B992E-BC9C-435C-B24D-8709F50FA389}" type="datetimeFigureOut">
              <a:rPr lang="he-IL" smtClean="0"/>
              <a:t>כ"ג/תשרי/תשפ"ד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7438BAB-5F27-452F-8D6C-47287DD1D86C}" type="slidenum">
              <a:rPr lang="he-IL" smtClean="0"/>
              <a:t>‹#›</a:t>
            </a:fld>
            <a:endParaRPr lang="he-IL"/>
          </a:p>
        </p:txBody>
      </p:sp>
    </p:spTree>
    <p:extLst>
      <p:ext uri="{BB962C8B-B14F-4D97-AF65-F5344CB8AC3E}">
        <p14:creationId xmlns:p14="http://schemas.microsoft.com/office/powerpoint/2010/main" val="254002058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היי אנחנו יובל וסיון והפרויקט שלנו עוסק בביזור עומסים בעזרת </a:t>
            </a:r>
            <a:r>
              <a:rPr lang="he-IL" dirty="0" err="1"/>
              <a:t>סוויצ'ים</a:t>
            </a:r>
            <a:r>
              <a:rPr lang="he-IL" dirty="0"/>
              <a:t> הניתנים לתכנות.</a:t>
            </a:r>
          </a:p>
          <a:p>
            <a:r>
              <a:rPr lang="he-IL" dirty="0"/>
              <a:t>הם מסוגלים לבצע פעולות חישוב על מידע ברשת בזמן אמת.</a:t>
            </a:r>
          </a:p>
        </p:txBody>
      </p:sp>
      <p:sp>
        <p:nvSpPr>
          <p:cNvPr id="4" name="מציין מיקום של מספר שקופית 3"/>
          <p:cNvSpPr>
            <a:spLocks noGrp="1"/>
          </p:cNvSpPr>
          <p:nvPr>
            <p:ph type="sldNum" sz="quarter" idx="5"/>
          </p:nvPr>
        </p:nvSpPr>
        <p:spPr/>
        <p:txBody>
          <a:bodyPr/>
          <a:lstStyle/>
          <a:p>
            <a:fld id="{67438BAB-5F27-452F-8D6C-47287DD1D86C}" type="slidenum">
              <a:rPr lang="he-IL" smtClean="0"/>
              <a:t>1</a:t>
            </a:fld>
            <a:endParaRPr lang="he-IL"/>
          </a:p>
        </p:txBody>
      </p:sp>
    </p:spTree>
    <p:extLst>
      <p:ext uri="{BB962C8B-B14F-4D97-AF65-F5344CB8AC3E}">
        <p14:creationId xmlns:p14="http://schemas.microsoft.com/office/powerpoint/2010/main" val="2696906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r>
              <a:rPr lang="he-IL" dirty="0"/>
              <a:t>יובל</a:t>
            </a:r>
          </a:p>
          <a:p>
            <a:pPr algn="r" rtl="1"/>
            <a:r>
              <a:rPr lang="en-US" dirty="0"/>
              <a:t>PISA</a:t>
            </a:r>
            <a:r>
              <a:rPr lang="he-IL" dirty="0"/>
              <a:t> עובדת בצורת שני </a:t>
            </a:r>
            <a:r>
              <a:rPr lang="en-US" dirty="0"/>
              <a:t>control</a:t>
            </a:r>
            <a:r>
              <a:rPr lang="he-IL" dirty="0"/>
              <a:t>-ים מרכזיים: </a:t>
            </a:r>
            <a:r>
              <a:rPr lang="en-US" dirty="0"/>
              <a:t>ingress</a:t>
            </a:r>
            <a:r>
              <a:rPr lang="he-IL" dirty="0"/>
              <a:t> ו-</a:t>
            </a:r>
            <a:r>
              <a:rPr lang="en-US" dirty="0"/>
              <a:t>egress</a:t>
            </a:r>
            <a:r>
              <a:rPr lang="he-IL" dirty="0"/>
              <a:t> ביניהם יש את ה-</a:t>
            </a:r>
            <a:r>
              <a:rPr lang="en-US" dirty="0"/>
              <a:t>buffer</a:t>
            </a:r>
            <a:r>
              <a:rPr lang="he-IL" dirty="0"/>
              <a:t> המכיל את התורים של </a:t>
            </a:r>
            <a:r>
              <a:rPr lang="he-IL" dirty="0" err="1"/>
              <a:t>הפקטות</a:t>
            </a:r>
            <a:endParaRPr lang="he-IL" dirty="0"/>
          </a:p>
          <a:p>
            <a:pPr algn="r" rtl="1"/>
            <a:r>
              <a:rPr lang="he-IL" dirty="0"/>
              <a:t>וכל </a:t>
            </a:r>
            <a:r>
              <a:rPr lang="en-US" dirty="0"/>
              <a:t>control</a:t>
            </a:r>
            <a:r>
              <a:rPr lang="he-IL" dirty="0"/>
              <a:t> מכיל יחידות של </a:t>
            </a:r>
            <a:r>
              <a:rPr lang="en-US" dirty="0"/>
              <a:t>match-action</a:t>
            </a:r>
            <a:r>
              <a:rPr lang="he-IL" dirty="0"/>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מתג מקבל </a:t>
            </a:r>
            <a:r>
              <a:rPr lang="he-IL" sz="1800" kern="100" dirty="0" err="1">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פקטות</a:t>
            </a:r>
            <a:r>
              <a:rPr lang="he-IL"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 מפורט ספציפי, וצריך להחליט לאן לשלוח אותם. פעולה זו מתבצעת ב-</a:t>
            </a:r>
            <a:r>
              <a:rPr lang="en-US"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ingress</a:t>
            </a:r>
            <a:r>
              <a:rPr lang="he-IL"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אם תהליך העיבוד של המידע לא הסתיים ודרוש תהליך עיבוד נוסף (מעבר לעיבוד שמתבצע ב-</a:t>
            </a:r>
            <a:r>
              <a:rPr lang="en-US"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ingress</a:t>
            </a:r>
            <a:r>
              <a:rPr lang="he-IL"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 וב-</a:t>
            </a:r>
            <a:r>
              <a:rPr lang="en-US"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egress</a:t>
            </a:r>
            <a:r>
              <a:rPr lang="he-IL"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 וכן ה-</a:t>
            </a:r>
            <a:r>
              <a:rPr lang="en-US"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pipeline</a:t>
            </a:r>
            <a:r>
              <a:rPr lang="he-IL" sz="1800" kern="100" dirty="0">
                <a:solidFill>
                  <a:srgbClr val="000000"/>
                </a:solidFill>
                <a:effectLst/>
                <a:latin typeface="David" panose="020E0502060401010101" pitchFamily="34" charset="-79"/>
                <a:ea typeface="Times New Roman" panose="02020603050405020304" pitchFamily="18" charset="0"/>
                <a:cs typeface="Arial" panose="020B0604020202020204" pitchFamily="34" charset="0"/>
              </a:rPr>
              <a:t> הסתיים, אז יבוצע שימוש ב-</a:t>
            </a:r>
            <a:r>
              <a:rPr lang="en-US"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recirculation</a:t>
            </a:r>
            <a:r>
              <a:rPr lang="he-IL" sz="1800" kern="100" dirty="0">
                <a:solidFill>
                  <a:srgbClr val="000000"/>
                </a:solidFill>
                <a:effectLst/>
                <a:latin typeface="David" panose="020E0502060401010101" pitchFamily="34" charset="-79"/>
                <a:ea typeface="Times New Roman" panose="02020603050405020304" pitchFamily="18" charset="0"/>
                <a:cs typeface="Arial" panose="020B0604020202020204" pitchFamily="34" charset="0"/>
              </a:rPr>
              <a:t> (</a:t>
            </a:r>
            <a:r>
              <a:rPr lang="he-IL" sz="1800" kern="100" dirty="0" err="1">
                <a:solidFill>
                  <a:srgbClr val="000000"/>
                </a:solidFill>
                <a:effectLst/>
                <a:latin typeface="David" panose="020E0502060401010101" pitchFamily="34" charset="-79"/>
                <a:ea typeface="Times New Roman" panose="02020603050405020304" pitchFamily="18" charset="0"/>
                <a:cs typeface="Arial" panose="020B0604020202020204" pitchFamily="34" charset="0"/>
              </a:rPr>
              <a:t>רסירקולציה</a:t>
            </a:r>
            <a:r>
              <a:rPr lang="he-IL" sz="1800" kern="100" dirty="0">
                <a:solidFill>
                  <a:srgbClr val="000000"/>
                </a:solidFill>
                <a:effectLst/>
                <a:latin typeface="David" panose="020E0502060401010101" pitchFamily="34" charset="-79"/>
                <a:ea typeface="Times New Roman" panose="02020603050405020304" pitchFamily="18" charset="0"/>
                <a:cs typeface="Arial" panose="020B0604020202020204" pitchFamily="34" charset="0"/>
              </a:rPr>
              <a:t>) </a:t>
            </a:r>
            <a:r>
              <a:rPr lang="he-IL" sz="1800" kern="100" dirty="0" err="1">
                <a:solidFill>
                  <a:srgbClr val="000000"/>
                </a:solidFill>
                <a:effectLst/>
                <a:latin typeface="David" panose="020E0502060401010101" pitchFamily="34" charset="-79"/>
                <a:ea typeface="Times New Roman" panose="02020603050405020304" pitchFamily="18" charset="0"/>
                <a:cs typeface="Arial" panose="020B0604020202020204" pitchFamily="34" charset="0"/>
              </a:rPr>
              <a:t>לפקטה</a:t>
            </a:r>
            <a:r>
              <a:rPr lang="he-IL" sz="1800" kern="100" dirty="0">
                <a:solidFill>
                  <a:srgbClr val="000000"/>
                </a:solidFill>
                <a:effectLst/>
                <a:latin typeface="David" panose="020E0502060401010101" pitchFamily="34" charset="-79"/>
                <a:ea typeface="Times New Roman" panose="02020603050405020304" pitchFamily="18" charset="0"/>
                <a:cs typeface="Arial" panose="020B0604020202020204" pitchFamily="34" charset="0"/>
              </a:rPr>
              <a:t>, אשר תאפשר את הכנסת </a:t>
            </a:r>
            <a:r>
              <a:rPr lang="he-IL" sz="1800" kern="100" dirty="0" err="1">
                <a:solidFill>
                  <a:srgbClr val="000000"/>
                </a:solidFill>
                <a:effectLst/>
                <a:latin typeface="David" panose="020E0502060401010101" pitchFamily="34" charset="-79"/>
                <a:ea typeface="Times New Roman" panose="02020603050405020304" pitchFamily="18" charset="0"/>
                <a:cs typeface="Arial" panose="020B0604020202020204" pitchFamily="34" charset="0"/>
              </a:rPr>
              <a:t>הפקטה</a:t>
            </a:r>
            <a:r>
              <a:rPr lang="he-IL" sz="1800" kern="100" dirty="0">
                <a:solidFill>
                  <a:srgbClr val="000000"/>
                </a:solidFill>
                <a:effectLst/>
                <a:latin typeface="David" panose="020E0502060401010101" pitchFamily="34" charset="-79"/>
                <a:ea typeface="Times New Roman" panose="02020603050405020304" pitchFamily="18" charset="0"/>
                <a:cs typeface="Arial" panose="020B0604020202020204" pitchFamily="34" charset="0"/>
              </a:rPr>
              <a:t> מחדש לתחילת ה-</a:t>
            </a:r>
            <a:r>
              <a:rPr lang="en-US"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pipeline</a:t>
            </a:r>
            <a:r>
              <a:rPr lang="he-IL"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 ולבצע המשך עיבוד עליה. תוספת זו פוגעת ב-</a:t>
            </a:r>
            <a:r>
              <a:rPr lang="en-US"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throughput</a:t>
            </a:r>
            <a:r>
              <a:rPr lang="he-IL"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 של המערכת, אך מאפשרת לבצע פעולות עיבוד מורכבות יותר.</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IL"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07176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dirty="0"/>
              <a:t>סיון</a:t>
            </a:r>
          </a:p>
          <a:p>
            <a:r>
              <a:rPr lang="he-IL" dirty="0"/>
              <a:t>תחילה מתבצעת דגימה של </a:t>
            </a:r>
            <a:r>
              <a:rPr lang="he-IL" dirty="0" err="1"/>
              <a:t>פקטות</a:t>
            </a:r>
            <a:r>
              <a:rPr lang="he-IL" dirty="0"/>
              <a:t> בהסתברות מסוימת, למשל אחת מתוך 4 </a:t>
            </a:r>
            <a:r>
              <a:rPr lang="he-IL" dirty="0" err="1"/>
              <a:t>פקטות</a:t>
            </a:r>
            <a:r>
              <a:rPr lang="he-IL" dirty="0"/>
              <a:t> נדגמת</a:t>
            </a:r>
          </a:p>
          <a:p>
            <a:r>
              <a:rPr lang="he-IL" dirty="0"/>
              <a:t>לאחר מכן, מתבצע תהליך הדחיסה:</a:t>
            </a:r>
          </a:p>
          <a:p>
            <a:r>
              <a:rPr lang="he-IL" dirty="0"/>
              <a:t>אם השכבה לא מלאה, מכניסים את </a:t>
            </a:r>
            <a:r>
              <a:rPr lang="he-IL" dirty="0" err="1"/>
              <a:t>הפקטה</a:t>
            </a:r>
            <a:r>
              <a:rPr lang="he-IL" dirty="0"/>
              <a:t> שנדגמה</a:t>
            </a:r>
          </a:p>
          <a:p>
            <a:r>
              <a:rPr lang="he-IL" dirty="0"/>
              <a:t>אחרת, מחפשים את שני הערכים המינימליים בשכבה ובאופן רנדומלי מוחקים אחד ומעלים את השני לשכבה הבאה</a:t>
            </a:r>
          </a:p>
          <a:p>
            <a:r>
              <a:rPr lang="he-IL" dirty="0"/>
              <a:t>עד אשר השכבה האחרונה מלאה</a:t>
            </a:r>
          </a:p>
        </p:txBody>
      </p:sp>
    </p:spTree>
    <p:extLst>
      <p:ext uri="{BB962C8B-B14F-4D97-AF65-F5344CB8AC3E}">
        <p14:creationId xmlns:p14="http://schemas.microsoft.com/office/powerpoint/2010/main" val="1420608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dirty="0"/>
              <a:t>סיון</a:t>
            </a:r>
          </a:p>
        </p:txBody>
      </p:sp>
    </p:spTree>
    <p:extLst>
      <p:ext uri="{BB962C8B-B14F-4D97-AF65-F5344CB8AC3E}">
        <p14:creationId xmlns:p14="http://schemas.microsoft.com/office/powerpoint/2010/main" val="57088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סיון</a:t>
            </a:r>
          </a:p>
          <a:p>
            <a:endParaRPr lang="he-IL" dirty="0"/>
          </a:p>
        </p:txBody>
      </p:sp>
    </p:spTree>
    <p:extLst>
      <p:ext uri="{BB962C8B-B14F-4D97-AF65-F5344CB8AC3E}">
        <p14:creationId xmlns:p14="http://schemas.microsoft.com/office/powerpoint/2010/main" val="879260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סיון</a:t>
            </a:r>
          </a:p>
          <a:p>
            <a:endParaRPr lang="he-IL" dirty="0"/>
          </a:p>
        </p:txBody>
      </p:sp>
    </p:spTree>
    <p:extLst>
      <p:ext uri="{BB962C8B-B14F-4D97-AF65-F5344CB8AC3E}">
        <p14:creationId xmlns:p14="http://schemas.microsoft.com/office/powerpoint/2010/main" val="2518511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סיון</a:t>
            </a:r>
          </a:p>
          <a:p>
            <a:endParaRPr lang="he-IL" dirty="0"/>
          </a:p>
        </p:txBody>
      </p:sp>
    </p:spTree>
    <p:extLst>
      <p:ext uri="{BB962C8B-B14F-4D97-AF65-F5344CB8AC3E}">
        <p14:creationId xmlns:p14="http://schemas.microsoft.com/office/powerpoint/2010/main" val="168549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dirty="0"/>
              <a:t>יובל</a:t>
            </a:r>
          </a:p>
          <a:p>
            <a:r>
              <a:rPr lang="he-IL" dirty="0"/>
              <a:t>בהתאמה לארכיטקטורה עליה הסברנו מקודם, כל תכנית </a:t>
            </a:r>
            <a:r>
              <a:rPr lang="en-US" dirty="0"/>
              <a:t>P4</a:t>
            </a:r>
            <a:r>
              <a:rPr lang="he-IL" dirty="0"/>
              <a:t> בנויה באופן הבא</a:t>
            </a:r>
          </a:p>
          <a:p>
            <a:r>
              <a:rPr lang="en-US" dirty="0"/>
              <a:t>Headers</a:t>
            </a:r>
            <a:r>
              <a:rPr lang="he-IL" dirty="0"/>
              <a:t> – מייצגים את השדות הקיימים </a:t>
            </a:r>
            <a:r>
              <a:rPr lang="he-IL" dirty="0" err="1"/>
              <a:t>בפקטה</a:t>
            </a:r>
            <a:r>
              <a:rPr lang="he-IL" dirty="0"/>
              <a:t> לפי סוג הפרוטוקול, </a:t>
            </a:r>
            <a:r>
              <a:rPr lang="en-US" dirty="0"/>
              <a:t>TCP</a:t>
            </a:r>
            <a:r>
              <a:rPr lang="he-IL" dirty="0"/>
              <a:t>, </a:t>
            </a:r>
            <a:r>
              <a:rPr lang="en-US" dirty="0"/>
              <a:t>UDP</a:t>
            </a:r>
            <a:r>
              <a:rPr lang="he-IL" dirty="0"/>
              <a:t> </a:t>
            </a:r>
            <a:r>
              <a:rPr lang="he-IL" dirty="0" err="1"/>
              <a:t>וכו</a:t>
            </a:r>
            <a:r>
              <a:rPr lang="he-IL" dirty="0"/>
              <a:t>', ופרטי מידע נוספים כמו </a:t>
            </a:r>
            <a:r>
              <a:rPr lang="en-US" dirty="0"/>
              <a:t>metadata</a:t>
            </a:r>
            <a:r>
              <a:rPr lang="he-IL" dirty="0"/>
              <a:t> המכיל את השדות הרלוונטיים עבור ה-</a:t>
            </a:r>
            <a:r>
              <a:rPr lang="en-US" dirty="0" err="1"/>
              <a:t>Qpipe</a:t>
            </a:r>
            <a:endParaRPr lang="en-US" dirty="0"/>
          </a:p>
          <a:p>
            <a:r>
              <a:rPr lang="en-US" dirty="0"/>
              <a:t>Parser</a:t>
            </a:r>
            <a:r>
              <a:rPr lang="he-IL" dirty="0"/>
              <a:t> – מכונת מצבים אשר אחראית על תהליך </a:t>
            </a:r>
            <a:r>
              <a:rPr lang="he-IL" dirty="0" err="1"/>
              <a:t>פרסור</a:t>
            </a:r>
            <a:r>
              <a:rPr lang="he-IL" dirty="0"/>
              <a:t> </a:t>
            </a:r>
            <a:r>
              <a:rPr lang="he-IL" dirty="0" err="1"/>
              <a:t>הפקטה</a:t>
            </a:r>
            <a:endParaRPr lang="he-IL" dirty="0"/>
          </a:p>
          <a:p>
            <a:r>
              <a:rPr lang="en-US" dirty="0"/>
              <a:t>Control</a:t>
            </a:r>
            <a:r>
              <a:rPr lang="he-IL" dirty="0"/>
              <a:t> – מקבל </a:t>
            </a:r>
            <a:r>
              <a:rPr lang="he-IL" dirty="0" err="1"/>
              <a:t>פקטה</a:t>
            </a:r>
            <a:r>
              <a:rPr lang="he-IL" dirty="0"/>
              <a:t> ומבצע את הפעולות לפי דרישת </a:t>
            </a:r>
            <a:r>
              <a:rPr lang="he-IL" dirty="0" err="1"/>
              <a:t>התכנית</a:t>
            </a:r>
            <a:r>
              <a:rPr lang="he-IL" dirty="0"/>
              <a:t>, הוא עושה זאת בצורה של </a:t>
            </a:r>
            <a:r>
              <a:rPr lang="en-US" dirty="0"/>
              <a:t>match-action</a:t>
            </a:r>
            <a:r>
              <a:rPr lang="he-IL" dirty="0"/>
              <a:t> כפי שהסברנו בהתחלה, ואחראי על עדכון הטבלאות.</a:t>
            </a:r>
          </a:p>
          <a:p>
            <a:r>
              <a:rPr lang="en-US" dirty="0"/>
              <a:t>De-parser</a:t>
            </a:r>
            <a:r>
              <a:rPr lang="he-IL" dirty="0"/>
              <a:t> – מבצע הרכבה של </a:t>
            </a:r>
            <a:r>
              <a:rPr lang="he-IL" dirty="0" err="1"/>
              <a:t>הפקטה</a:t>
            </a:r>
            <a:r>
              <a:rPr lang="he-IL" dirty="0"/>
              <a:t> מחדש עם המידע הדרוש</a:t>
            </a:r>
          </a:p>
        </p:txBody>
      </p:sp>
    </p:spTree>
    <p:extLst>
      <p:ext uri="{BB962C8B-B14F-4D97-AF65-F5344CB8AC3E}">
        <p14:creationId xmlns:p14="http://schemas.microsoft.com/office/powerpoint/2010/main" val="1058463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dirty="0"/>
              <a:t>סיון</a:t>
            </a:r>
          </a:p>
          <a:p>
            <a:r>
              <a:rPr lang="he-IL" dirty="0"/>
              <a:t>נציג קצת חלקים חשובים מהקוד</a:t>
            </a:r>
          </a:p>
          <a:p>
            <a:r>
              <a:rPr lang="he-IL" dirty="0"/>
              <a:t>מצד שמאל יש את מכונת המצבים של הפרסר, </a:t>
            </a:r>
            <a:r>
              <a:rPr lang="he-IL" dirty="0" err="1"/>
              <a:t>פקטה</a:t>
            </a:r>
            <a:r>
              <a:rPr lang="he-IL" dirty="0"/>
              <a:t> המגיעה לסוויץ' מתחילה ב-</a:t>
            </a:r>
            <a:r>
              <a:rPr lang="en-US" dirty="0"/>
              <a:t>start</a:t>
            </a:r>
            <a:r>
              <a:rPr lang="he-IL" dirty="0"/>
              <a:t> ועוברת את שלבי </a:t>
            </a:r>
            <a:r>
              <a:rPr lang="he-IL" dirty="0" err="1"/>
              <a:t>הפרסור</a:t>
            </a:r>
            <a:r>
              <a:rPr lang="he-IL" dirty="0"/>
              <a:t> לפי מכונת המצבים עד שמגיעה ל</a:t>
            </a:r>
            <a:r>
              <a:rPr lang="en-US" dirty="0"/>
              <a:t>accept</a:t>
            </a:r>
            <a:endParaRPr lang="he-IL" dirty="0"/>
          </a:p>
          <a:p>
            <a:r>
              <a:rPr lang="he-IL" dirty="0"/>
              <a:t>כל </a:t>
            </a:r>
            <a:r>
              <a:rPr lang="he-IL" dirty="0" err="1"/>
              <a:t>הפרסור</a:t>
            </a:r>
            <a:r>
              <a:rPr lang="he-IL" dirty="0"/>
              <a:t> מתבצע על פי ה-</a:t>
            </a:r>
            <a:r>
              <a:rPr lang="en-US" dirty="0"/>
              <a:t>headers</a:t>
            </a:r>
            <a:r>
              <a:rPr lang="he-IL" dirty="0"/>
              <a:t> של </a:t>
            </a:r>
            <a:r>
              <a:rPr lang="he-IL" dirty="0" err="1"/>
              <a:t>הפקטה</a:t>
            </a:r>
            <a:r>
              <a:rPr lang="he-IL" dirty="0"/>
              <a:t>, דוגמא לסוג של </a:t>
            </a:r>
            <a:r>
              <a:rPr lang="en-US" dirty="0"/>
              <a:t>header</a:t>
            </a:r>
            <a:r>
              <a:rPr lang="he-IL" dirty="0"/>
              <a:t> שהגדרנו ניתן לראות בצד ימין.</a:t>
            </a:r>
          </a:p>
          <a:p>
            <a:r>
              <a:rPr lang="en-US" dirty="0"/>
              <a:t>Meta</a:t>
            </a:r>
            <a:r>
              <a:rPr lang="he-IL" dirty="0"/>
              <a:t> משמש לשדות שמתעדכנים בקוד ומעדכנים רגיסטרים, למשל באיזה שכבה נמצאים, שני הערכים המינימליים בשכבה, גבולות השכבה וכדומה.</a:t>
            </a:r>
          </a:p>
        </p:txBody>
      </p:sp>
    </p:spTree>
    <p:extLst>
      <p:ext uri="{BB962C8B-B14F-4D97-AF65-F5344CB8AC3E}">
        <p14:creationId xmlns:p14="http://schemas.microsoft.com/office/powerpoint/2010/main" val="2373392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dirty="0"/>
              <a:t>סיון</a:t>
            </a: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בדומה לפונקציות, כל </a:t>
            </a:r>
            <a:r>
              <a:rPr lang="en-US" sz="1800" kern="100" dirty="0">
                <a:effectLst/>
                <a:latin typeface="Cambria" panose="02040503050406030204" pitchFamily="18" charset="0"/>
                <a:ea typeface="Calibri" panose="020F0502020204030204" pitchFamily="34" charset="0"/>
                <a:cs typeface="David" panose="020E0502060401010101" pitchFamily="34" charset="-79"/>
              </a:rPr>
              <a:t>Control</a:t>
            </a:r>
            <a:r>
              <a:rPr lang="he-IL" sz="1800" kern="100" dirty="0">
                <a:effectLst/>
                <a:latin typeface="Cambria" panose="02040503050406030204" pitchFamily="18" charset="0"/>
                <a:ea typeface="Calibri" panose="020F0502020204030204" pitchFamily="34" charset="0"/>
                <a:cs typeface="David" panose="020E0502060401010101" pitchFamily="34" charset="-79"/>
              </a:rPr>
              <a:t> אחראי על ביצוע פעולה מסוימת למשל השוואה בין שני רגיסטרים והשמת הערך ברגיסטר אחר.</a:t>
            </a: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דוגמא ל-</a:t>
            </a:r>
            <a:r>
              <a:rPr lang="en-US" sz="1800" kern="100" dirty="0">
                <a:effectLst/>
                <a:latin typeface="Cambria" panose="02040503050406030204" pitchFamily="18" charset="0"/>
                <a:ea typeface="Calibri" panose="020F0502020204030204" pitchFamily="34" charset="0"/>
                <a:cs typeface="David" panose="020E0502060401010101" pitchFamily="34" charset="-79"/>
              </a:rPr>
              <a:t>Control</a:t>
            </a:r>
            <a:r>
              <a:rPr lang="he-IL" sz="1800" kern="100" dirty="0">
                <a:effectLst/>
                <a:latin typeface="Cambria" panose="02040503050406030204" pitchFamily="18" charset="0"/>
                <a:ea typeface="Calibri" panose="020F0502020204030204" pitchFamily="34" charset="0"/>
                <a:cs typeface="David" panose="020E0502060401010101" pitchFamily="34" charset="-79"/>
              </a:rPr>
              <a:t> המבצע העלאה ב-1 של רגיסטר </a:t>
            </a:r>
            <a:r>
              <a:rPr lang="en-US" sz="1800" kern="100" dirty="0">
                <a:effectLst/>
                <a:latin typeface="Cambria" panose="02040503050406030204" pitchFamily="18" charset="0"/>
                <a:ea typeface="Calibri" panose="020F0502020204030204" pitchFamily="34" charset="0"/>
                <a:cs typeface="David" panose="020E0502060401010101" pitchFamily="34" charset="-79"/>
              </a:rPr>
              <a:t>tail</a:t>
            </a:r>
            <a:r>
              <a:rPr lang="he-IL" sz="1800" kern="100" dirty="0">
                <a:effectLst/>
                <a:latin typeface="Cambria" panose="02040503050406030204" pitchFamily="18" charset="0"/>
                <a:ea typeface="Calibri" panose="020F0502020204030204" pitchFamily="34" charset="0"/>
                <a:cs typeface="David" panose="020E0502060401010101" pitchFamily="34" charset="-79"/>
              </a:rPr>
              <a:t> המייצג את הזנב של כל שכבה באלגוריתם</a:t>
            </a: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נשים לב לקריאה ולכתיבה לרגיסטרים שהיא פעולה שאינה תלויה בסוג החומרה, והמתכנת משתמש בפקודות המסתירות את המימוש הפנימי.</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02281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dirty="0"/>
              <a:t>יובל</a:t>
            </a:r>
          </a:p>
          <a:p>
            <a:r>
              <a:rPr lang="he-IL" dirty="0"/>
              <a:t>כדי לבדוק את נכונות האלגוריתם והקוד בחרנו ליצור טופולוגיה בסיסית ביותר כדי שלא יהיה מקום לטעויות ועליה לנתח את הנתונים.</a:t>
            </a:r>
          </a:p>
          <a:p>
            <a:r>
              <a:rPr lang="he-IL" dirty="0"/>
              <a:t>הטופולוגיה כוללת 2 </a:t>
            </a:r>
            <a:r>
              <a:rPr lang="en-US" dirty="0"/>
              <a:t>host</a:t>
            </a:r>
            <a:r>
              <a:rPr lang="he-IL" dirty="0"/>
              <a:t>-ים אשר מתקשרים ביניהם דרך סוויץ' יחיד.</a:t>
            </a:r>
          </a:p>
        </p:txBody>
      </p:sp>
    </p:spTree>
    <p:extLst>
      <p:ext uri="{BB962C8B-B14F-4D97-AF65-F5344CB8AC3E}">
        <p14:creationId xmlns:p14="http://schemas.microsoft.com/office/powerpoint/2010/main" val="123625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dirty="0"/>
              <a:t>יובל</a:t>
            </a:r>
          </a:p>
          <a:p>
            <a:r>
              <a:rPr lang="he-IL" dirty="0"/>
              <a:t>איסוף וניטור מידע סטטיסטי חיוני של תעבורת הרשת יכול לשפר את יעילותה ואת אופן הניהול שלה</a:t>
            </a:r>
          </a:p>
          <a:p>
            <a:r>
              <a:rPr lang="he-IL" dirty="0"/>
              <a:t>עצם איסוף ועיבוד המידע בסוויץ' עצמו, מוביל לכך שזמן התגובה לזיהוי וטיפול באנומליות ברשת מתקצר משמעותית</a:t>
            </a:r>
          </a:p>
          <a:p>
            <a:r>
              <a:rPr lang="he-IL" dirty="0"/>
              <a:t>לשם כך, עבור ניטור מדויק יותר, נדרש הרבה זיכרון אשר הינו משאב מוגבל מפני </a:t>
            </a:r>
            <a:r>
              <a:rPr lang="he-IL" dirty="0" err="1"/>
              <a:t>שלסוויצ'ים</a:t>
            </a:r>
            <a:r>
              <a:rPr lang="he-IL" dirty="0"/>
              <a:t> יש רק עשרות בודדות של מגה </a:t>
            </a:r>
            <a:r>
              <a:rPr lang="he-IL" dirty="0" err="1"/>
              <a:t>בייטים</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44534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dirty="0"/>
              <a:t>יובל</a:t>
            </a:r>
          </a:p>
          <a:p>
            <a:r>
              <a:rPr lang="he-IL" dirty="0"/>
              <a:t>אחרי שבנינו טופולוגיה הרצנו אותה </a:t>
            </a:r>
            <a:r>
              <a:rPr lang="he-IL" dirty="0" err="1"/>
              <a:t>במינינט</a:t>
            </a:r>
            <a:r>
              <a:rPr lang="he-IL" dirty="0"/>
              <a:t>, בצד שמאל ניתן לראות את הטופולוגיה וחוקי הניתוב בין שני ה-</a:t>
            </a:r>
            <a:r>
              <a:rPr lang="en-US" dirty="0"/>
              <a:t>host</a:t>
            </a:r>
            <a:r>
              <a:rPr lang="he-IL" dirty="0"/>
              <a:t> כפי שראינו בשקופית הקודמת.</a:t>
            </a:r>
          </a:p>
          <a:p>
            <a:r>
              <a:rPr lang="he-IL" dirty="0"/>
              <a:t>מוקף באדום, רואים את </a:t>
            </a:r>
            <a:r>
              <a:rPr lang="en-US" dirty="0"/>
              <a:t>action</a:t>
            </a:r>
            <a:r>
              <a:rPr lang="he-IL" dirty="0"/>
              <a:t> ברירת המחדל שהיא </a:t>
            </a:r>
            <a:r>
              <a:rPr lang="en-US" dirty="0"/>
              <a:t>drop</a:t>
            </a:r>
            <a:r>
              <a:rPr lang="he-IL" dirty="0"/>
              <a:t>, ואת הכתובות המתאימות לניתוב</a:t>
            </a:r>
          </a:p>
          <a:p>
            <a:r>
              <a:rPr lang="he-IL" dirty="0"/>
              <a:t>מצד ימין הגדרנו בטרמינל של </a:t>
            </a:r>
            <a:r>
              <a:rPr lang="en-US" dirty="0"/>
              <a:t>h1</a:t>
            </a:r>
            <a:r>
              <a:rPr lang="he-IL" dirty="0"/>
              <a:t> לשלוח </a:t>
            </a:r>
            <a:r>
              <a:rPr lang="he-IL" dirty="0" err="1"/>
              <a:t>פקטות</a:t>
            </a:r>
            <a:r>
              <a:rPr lang="he-IL" dirty="0"/>
              <a:t> בפרוטוקול </a:t>
            </a:r>
            <a:r>
              <a:rPr lang="en-US" dirty="0"/>
              <a:t>UDP</a:t>
            </a:r>
            <a:r>
              <a:rPr lang="he-IL" dirty="0"/>
              <a:t>, עם הודעה מסוימת</a:t>
            </a:r>
          </a:p>
          <a:p>
            <a:r>
              <a:rPr lang="he-IL" dirty="0"/>
              <a:t>ומתחת אנחנו יכולים לראות שהן אכן הגיעו ליעד בטרמינל של </a:t>
            </a:r>
            <a:r>
              <a:rPr lang="en-US" dirty="0"/>
              <a:t>h2</a:t>
            </a:r>
            <a:r>
              <a:rPr lang="he-IL" dirty="0"/>
              <a:t> עם פרטי מידע על </a:t>
            </a:r>
            <a:r>
              <a:rPr lang="he-IL" dirty="0" err="1"/>
              <a:t>הפקטות</a:t>
            </a:r>
            <a:r>
              <a:rPr lang="he-IL" dirty="0"/>
              <a:t>, למשל </a:t>
            </a:r>
            <a:r>
              <a:rPr lang="en-US" dirty="0"/>
              <a:t>UDP</a:t>
            </a:r>
            <a:r>
              <a:rPr lang="he-IL" dirty="0"/>
              <a:t> וההודעה.</a:t>
            </a:r>
          </a:p>
        </p:txBody>
      </p:sp>
    </p:spTree>
    <p:extLst>
      <p:ext uri="{BB962C8B-B14F-4D97-AF65-F5344CB8AC3E}">
        <p14:creationId xmlns:p14="http://schemas.microsoft.com/office/powerpoint/2010/main" val="3892458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dirty="0"/>
              <a:t>סיון</a:t>
            </a: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שילבנו את האלגוריתם לתוך יישום המבצע שליחה של </a:t>
            </a:r>
            <a:r>
              <a:rPr lang="he-IL" sz="1800" kern="100" dirty="0" err="1">
                <a:effectLst/>
                <a:latin typeface="Cambria" panose="02040503050406030204" pitchFamily="18" charset="0"/>
                <a:ea typeface="Calibri" panose="020F0502020204030204" pitchFamily="34" charset="0"/>
                <a:cs typeface="David" panose="020E0502060401010101" pitchFamily="34" charset="-79"/>
              </a:rPr>
              <a:t>הפקטות</a:t>
            </a:r>
            <a:r>
              <a:rPr lang="he-IL" sz="1800" kern="100" dirty="0">
                <a:effectLst/>
                <a:latin typeface="Cambria" panose="02040503050406030204" pitchFamily="18" charset="0"/>
                <a:ea typeface="Calibri" panose="020F0502020204030204" pitchFamily="34" charset="0"/>
                <a:cs typeface="David" panose="020E0502060401010101" pitchFamily="34" charset="-79"/>
              </a:rPr>
              <a:t> לשרתים שונים לפי גודל </a:t>
            </a:r>
            <a:r>
              <a:rPr lang="he-IL" sz="1800" kern="100" dirty="0" err="1">
                <a:effectLst/>
                <a:latin typeface="Cambria" panose="02040503050406030204" pitchFamily="18" charset="0"/>
                <a:ea typeface="Calibri" panose="020F0502020204030204" pitchFamily="34" charset="0"/>
                <a:cs typeface="David" panose="020E0502060401010101" pitchFamily="34" charset="-79"/>
              </a:rPr>
              <a:t>הפקטה</a:t>
            </a:r>
            <a:r>
              <a:rPr lang="he-IL" sz="1800" kern="100" dirty="0">
                <a:effectLst/>
                <a:latin typeface="Cambria" panose="02040503050406030204" pitchFamily="18" charset="0"/>
                <a:ea typeface="Calibri" panose="020F0502020204030204" pitchFamily="34" charset="0"/>
                <a:cs typeface="David" panose="020E0502060401010101" pitchFamily="34" charset="-79"/>
              </a:rPr>
              <a:t>, אם היא גדולה מהחציון הוא מפנה לשרת אחד ואם לא אז לשרת אחר.</a:t>
            </a: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מקרה כזה מתאים לביזור עומסים על שרת מסוים, למשל חברות אשר מקבלות פניות מלקוחות רבים כמו </a:t>
            </a:r>
            <a:r>
              <a:rPr lang="en-US" sz="1800" kern="100" dirty="0">
                <a:effectLst/>
                <a:latin typeface="Cambria" panose="02040503050406030204" pitchFamily="18" charset="0"/>
                <a:ea typeface="Calibri" panose="020F0502020204030204" pitchFamily="34" charset="0"/>
                <a:cs typeface="David" panose="020E0502060401010101" pitchFamily="34" charset="-79"/>
              </a:rPr>
              <a:t>Google</a:t>
            </a:r>
            <a:r>
              <a:rPr lang="he-IL" sz="1800" kern="100" dirty="0">
                <a:effectLst/>
                <a:latin typeface="Cambria" panose="02040503050406030204" pitchFamily="18" charset="0"/>
                <a:ea typeface="Calibri" panose="020F0502020204030204" pitchFamily="34" charset="0"/>
                <a:cs typeface="David" panose="020E0502060401010101" pitchFamily="34" charset="-79"/>
              </a:rPr>
              <a:t>, ירצו להשתמש במספר רב של שרתים.</a:t>
            </a: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הלקוחות שירצו להתחבר לאתר מכירים את כתובת ה-</a:t>
            </a:r>
            <a:r>
              <a:rPr lang="en-US" sz="1800" kern="100" dirty="0">
                <a:effectLst/>
                <a:latin typeface="Cambria" panose="02040503050406030204" pitchFamily="18" charset="0"/>
                <a:ea typeface="Calibri" panose="020F0502020204030204" pitchFamily="34" charset="0"/>
                <a:cs typeface="David" panose="020E0502060401010101" pitchFamily="34" charset="-79"/>
              </a:rPr>
              <a:t>IP</a:t>
            </a:r>
            <a:r>
              <a:rPr lang="he-IL" sz="1800" kern="100" dirty="0">
                <a:effectLst/>
                <a:latin typeface="Cambria" panose="02040503050406030204" pitchFamily="18" charset="0"/>
                <a:ea typeface="Calibri" panose="020F0502020204030204" pitchFamily="34" charset="0"/>
                <a:cs typeface="David" panose="020E0502060401010101" pitchFamily="34" charset="-79"/>
              </a:rPr>
              <a:t> שלו ופונים לשרת המרכזי. באמצעות שימוש באלגוריתם </a:t>
            </a:r>
            <a:r>
              <a:rPr lang="en-US" sz="1800" kern="100" dirty="0" err="1">
                <a:effectLst/>
                <a:latin typeface="Cambria" panose="02040503050406030204" pitchFamily="18" charset="0"/>
                <a:ea typeface="Calibri" panose="020F0502020204030204" pitchFamily="34" charset="0"/>
                <a:cs typeface="David" panose="020E0502060401010101" pitchFamily="34" charset="-79"/>
              </a:rPr>
              <a:t>QPipe</a:t>
            </a:r>
            <a:r>
              <a:rPr lang="he-IL" sz="1800" kern="100" dirty="0">
                <a:effectLst/>
                <a:latin typeface="Cambria" panose="02040503050406030204" pitchFamily="18" charset="0"/>
                <a:ea typeface="Calibri" panose="020F0502020204030204" pitchFamily="34" charset="0"/>
                <a:cs typeface="David" panose="020E0502060401010101" pitchFamily="34" charset="-79"/>
              </a:rPr>
              <a:t> וניטור דפוסי התנהגות מסוימים, המתג יכול לקבל החלטה לנתב את החבילות לשרת נוסף אשר מטפל בפניות לאתר, ובכך להקל את העומס על השרת המרכזי באופן השקוף ללקוחות.</a:t>
            </a: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על מנת לדמות מצב כזה, </a:t>
            </a:r>
            <a:r>
              <a:rPr lang="en-US" sz="1800" kern="100" dirty="0">
                <a:effectLst/>
                <a:latin typeface="Cambria" panose="02040503050406030204" pitchFamily="18" charset="0"/>
                <a:ea typeface="Calibri" panose="020F0502020204030204" pitchFamily="34" charset="0"/>
                <a:cs typeface="David" panose="020E0502060401010101" pitchFamily="34" charset="-79"/>
              </a:rPr>
              <a:t>host1</a:t>
            </a:r>
            <a:r>
              <a:rPr lang="he-IL" sz="1800" kern="100" dirty="0">
                <a:effectLst/>
                <a:latin typeface="Cambria" panose="02040503050406030204" pitchFamily="18" charset="0"/>
                <a:ea typeface="Calibri" panose="020F0502020204030204" pitchFamily="34" charset="0"/>
                <a:cs typeface="David" panose="020E0502060401010101" pitchFamily="34" charset="-79"/>
              </a:rPr>
              <a:t> מייצג לקוח, </a:t>
            </a:r>
            <a:r>
              <a:rPr lang="en-US" sz="1800" kern="100" dirty="0">
                <a:effectLst/>
                <a:latin typeface="Cambria" panose="02040503050406030204" pitchFamily="18" charset="0"/>
                <a:ea typeface="Calibri" panose="020F0502020204030204" pitchFamily="34" charset="0"/>
                <a:cs typeface="David" panose="020E0502060401010101" pitchFamily="34" charset="-79"/>
              </a:rPr>
              <a:t>host2</a:t>
            </a:r>
            <a:r>
              <a:rPr lang="he-IL" sz="1800" kern="100" dirty="0">
                <a:effectLst/>
                <a:latin typeface="Cambria" panose="02040503050406030204" pitchFamily="18" charset="0"/>
                <a:ea typeface="Calibri" panose="020F0502020204030204" pitchFamily="34" charset="0"/>
                <a:cs typeface="David" panose="020E0502060401010101" pitchFamily="34" charset="-79"/>
              </a:rPr>
              <a:t> מייצג שרת מרכזי ו-</a:t>
            </a:r>
            <a:r>
              <a:rPr lang="en-US" sz="1800" kern="100" dirty="0">
                <a:effectLst/>
                <a:latin typeface="Cambria" panose="02040503050406030204" pitchFamily="18" charset="0"/>
                <a:ea typeface="Calibri" panose="020F0502020204030204" pitchFamily="34" charset="0"/>
                <a:cs typeface="David" panose="020E0502060401010101" pitchFamily="34" charset="-79"/>
              </a:rPr>
              <a:t>host3</a:t>
            </a:r>
            <a:r>
              <a:rPr lang="he-IL" sz="1800" kern="100" dirty="0">
                <a:effectLst/>
                <a:latin typeface="Cambria" panose="02040503050406030204" pitchFamily="18" charset="0"/>
                <a:ea typeface="Calibri" panose="020F0502020204030204" pitchFamily="34" charset="0"/>
                <a:cs typeface="David" panose="020E0502060401010101" pitchFamily="34" charset="-79"/>
              </a:rPr>
              <a:t> מייצג שרת נוסף של החברה</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680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kern="100" dirty="0">
                <a:effectLst/>
                <a:latin typeface="Cambria" panose="02040503050406030204" pitchFamily="18" charset="0"/>
                <a:ea typeface="Calibri" panose="020F0502020204030204" pitchFamily="34" charset="0"/>
                <a:cs typeface="David" panose="020E0502060401010101" pitchFamily="34" charset="-79"/>
              </a:rPr>
              <a:t>סיון</a:t>
            </a:r>
          </a:p>
          <a:p>
            <a:pPr marL="0" marR="0" lvl="0" indent="0" algn="r" defTabSz="914400" rtl="1" eaLnBrk="1" fontAlgn="auto" latinLnBrk="0" hangingPunct="1">
              <a:lnSpc>
                <a:spcPct val="100000"/>
              </a:lnSpc>
              <a:spcBef>
                <a:spcPts val="0"/>
              </a:spcBef>
              <a:spcAft>
                <a:spcPts val="0"/>
              </a:spcAft>
              <a:buClrTx/>
              <a:buSzTx/>
              <a:buFontTx/>
              <a:buNone/>
              <a:tabLst/>
              <a:defRPr/>
            </a:pPr>
            <a:r>
              <a:rPr lang="en-US" sz="1800" kern="100" dirty="0">
                <a:effectLst/>
                <a:latin typeface="Cambria" panose="02040503050406030204" pitchFamily="18" charset="0"/>
                <a:ea typeface="Calibri" panose="020F0502020204030204" pitchFamily="34" charset="0"/>
                <a:cs typeface="David" panose="020E0502060401010101" pitchFamily="34" charset="-79"/>
              </a:rPr>
              <a:t>Host1</a:t>
            </a:r>
            <a:r>
              <a:rPr lang="he-IL" sz="1800" kern="100" dirty="0">
                <a:effectLst/>
                <a:latin typeface="Cambria" panose="02040503050406030204" pitchFamily="18" charset="0"/>
                <a:ea typeface="Calibri" panose="020F0502020204030204" pitchFamily="34" charset="0"/>
                <a:cs typeface="David" panose="020E0502060401010101" pitchFamily="34" charset="-79"/>
              </a:rPr>
              <a:t> שולח הודעות לשרת שהוא מכיר </a:t>
            </a:r>
            <a:r>
              <a:rPr lang="en-US" sz="1800" kern="100" dirty="0">
                <a:effectLst/>
                <a:latin typeface="Cambria" panose="02040503050406030204" pitchFamily="18" charset="0"/>
                <a:ea typeface="Calibri" panose="020F0502020204030204" pitchFamily="34" charset="0"/>
                <a:cs typeface="David" panose="020E0502060401010101" pitchFamily="34" charset="-79"/>
              </a:rPr>
              <a:t>host2</a:t>
            </a:r>
            <a:endParaRPr lang="he-IL" sz="1800" kern="100" dirty="0">
              <a:effectLst/>
              <a:latin typeface="Cambria" panose="02040503050406030204" pitchFamily="18" charset="0"/>
              <a:ea typeface="Calibri" panose="020F0502020204030204" pitchFamily="34" charset="0"/>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800" kern="100" dirty="0">
                <a:effectLst/>
                <a:latin typeface="Cambria" panose="02040503050406030204" pitchFamily="18" charset="0"/>
                <a:ea typeface="Calibri" panose="020F0502020204030204" pitchFamily="34" charset="0"/>
                <a:cs typeface="David" panose="020E0502060401010101" pitchFamily="34" charset="-79"/>
              </a:rPr>
              <a:t>host2</a:t>
            </a:r>
            <a:r>
              <a:rPr lang="he-IL" sz="1800" kern="100" dirty="0">
                <a:effectLst/>
                <a:latin typeface="Cambria" panose="02040503050406030204" pitchFamily="18" charset="0"/>
                <a:ea typeface="Calibri" panose="020F0502020204030204" pitchFamily="34" charset="0"/>
                <a:cs typeface="David" panose="020E0502060401010101" pitchFamily="34" charset="-79"/>
              </a:rPr>
              <a:t> ו-</a:t>
            </a:r>
            <a:r>
              <a:rPr lang="en-US" sz="1800" kern="100" dirty="0">
                <a:effectLst/>
                <a:latin typeface="Cambria" panose="02040503050406030204" pitchFamily="18" charset="0"/>
                <a:ea typeface="Calibri" panose="020F0502020204030204" pitchFamily="34" charset="0"/>
                <a:cs typeface="David" panose="020E0502060401010101" pitchFamily="34" charset="-79"/>
              </a:rPr>
              <a:t>host3</a:t>
            </a:r>
            <a:r>
              <a:rPr lang="he-IL" sz="1800" kern="100" dirty="0">
                <a:effectLst/>
                <a:latin typeface="Cambria" panose="02040503050406030204" pitchFamily="18" charset="0"/>
                <a:ea typeface="Calibri" panose="020F0502020204030204" pitchFamily="34" charset="0"/>
                <a:cs typeface="David" panose="020E0502060401010101" pitchFamily="34" charset="-79"/>
              </a:rPr>
              <a:t> מקשיבים וניתן לראות שרק </a:t>
            </a:r>
            <a:r>
              <a:rPr lang="en-US" sz="1800" kern="100" dirty="0">
                <a:effectLst/>
                <a:latin typeface="Cambria" panose="02040503050406030204" pitchFamily="18" charset="0"/>
                <a:ea typeface="Calibri" panose="020F0502020204030204" pitchFamily="34" charset="0"/>
                <a:cs typeface="David" panose="020E0502060401010101" pitchFamily="34" charset="-79"/>
              </a:rPr>
              <a:t>host2</a:t>
            </a:r>
            <a:r>
              <a:rPr lang="he-IL" sz="1800" kern="100" dirty="0">
                <a:effectLst/>
                <a:latin typeface="Cambria" panose="02040503050406030204" pitchFamily="18" charset="0"/>
                <a:ea typeface="Calibri" panose="020F0502020204030204" pitchFamily="34" charset="0"/>
                <a:cs typeface="David" panose="020E0502060401010101" pitchFamily="34" charset="-79"/>
              </a:rPr>
              <a:t> מקבל חבילות שכן האלגוריתם רץ למציאת החציון</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265607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sz="1800" kern="100" dirty="0">
                <a:effectLst/>
                <a:latin typeface="Calibri" panose="020F0502020204030204" pitchFamily="34" charset="0"/>
                <a:ea typeface="Calibri" panose="020F0502020204030204" pitchFamily="34" charset="0"/>
                <a:cs typeface="Arial" panose="020B0604020202020204" pitchFamily="34" charset="0"/>
              </a:rPr>
              <a:t>סיון</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kern="100" dirty="0">
                <a:effectLst/>
                <a:latin typeface="Cambria" panose="02040503050406030204" pitchFamily="18" charset="0"/>
                <a:ea typeface="Calibri" panose="020F0502020204030204" pitchFamily="34" charset="0"/>
                <a:cs typeface="David" panose="020E0502060401010101" pitchFamily="34" charset="-79"/>
              </a:rPr>
              <a:t>החציון שהתקבל הינו 505, וכעת גם </a:t>
            </a:r>
            <a:r>
              <a:rPr lang="en-US" sz="1800" kern="100" dirty="0">
                <a:effectLst/>
                <a:latin typeface="Cambria" panose="02040503050406030204" pitchFamily="18" charset="0"/>
                <a:ea typeface="Calibri" panose="020F0502020204030204" pitchFamily="34" charset="0"/>
                <a:cs typeface="David" panose="020E0502060401010101" pitchFamily="34" charset="-79"/>
              </a:rPr>
              <a:t>host3</a:t>
            </a:r>
            <a:r>
              <a:rPr lang="he-IL" sz="1800" kern="100" dirty="0">
                <a:effectLst/>
                <a:latin typeface="Cambria" panose="02040503050406030204" pitchFamily="18" charset="0"/>
                <a:ea typeface="Calibri" panose="020F0502020204030204" pitchFamily="34" charset="0"/>
                <a:cs typeface="David" panose="020E0502060401010101" pitchFamily="34" charset="-79"/>
              </a:rPr>
              <a:t> מתחיל לקבל חבילות בהתאם לניתוב</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kern="100" dirty="0">
                <a:effectLst/>
                <a:latin typeface="Cambria" panose="02040503050406030204" pitchFamily="18" charset="0"/>
                <a:ea typeface="Calibri" panose="020F0502020204030204" pitchFamily="34" charset="0"/>
                <a:cs typeface="David" panose="020E0502060401010101" pitchFamily="34" charset="-79"/>
              </a:rPr>
              <a:t>אם ערך החבילה גדול מהחציון, החבילות נשלחות ל-</a:t>
            </a:r>
            <a:r>
              <a:rPr lang="en-US" sz="1800" kern="100" dirty="0">
                <a:effectLst/>
                <a:latin typeface="Cambria" panose="02040503050406030204" pitchFamily="18" charset="0"/>
                <a:ea typeface="Calibri" panose="020F0502020204030204" pitchFamily="34" charset="0"/>
                <a:cs typeface="David" panose="020E0502060401010101" pitchFamily="34" charset="-79"/>
              </a:rPr>
              <a:t>host2</a:t>
            </a:r>
            <a:r>
              <a:rPr lang="he-IL" sz="1800" kern="100" dirty="0">
                <a:effectLst/>
                <a:latin typeface="Cambria" panose="02040503050406030204" pitchFamily="18" charset="0"/>
                <a:ea typeface="Calibri" panose="020F0502020204030204" pitchFamily="34" charset="0"/>
                <a:cs typeface="David" panose="020E0502060401010101" pitchFamily="34" charset="-79"/>
              </a:rPr>
              <a:t>, אחרת ל-</a:t>
            </a:r>
            <a:r>
              <a:rPr lang="en-US" sz="1800" kern="100" dirty="0">
                <a:effectLst/>
                <a:latin typeface="Cambria" panose="02040503050406030204" pitchFamily="18" charset="0"/>
                <a:ea typeface="Calibri" panose="020F0502020204030204" pitchFamily="34" charset="0"/>
                <a:cs typeface="David" panose="020E0502060401010101" pitchFamily="34" charset="-79"/>
              </a:rPr>
              <a:t>host3</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03640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dirty="0"/>
              <a:t>יובל</a:t>
            </a:r>
            <a:endParaRPr lang="en-US" dirty="0"/>
          </a:p>
          <a:p>
            <a:r>
              <a:rPr lang="he-IL" dirty="0"/>
              <a:t>עבור הטופולוגיה של האלגוריתם שהראינו בהתחלה, הרצנו את האלגוריתם מספר פעמים על זיכרון של 8 תאים והשווינו עם היסטוגרמה</a:t>
            </a:r>
          </a:p>
          <a:p>
            <a:r>
              <a:rPr lang="he-IL" dirty="0"/>
              <a:t>תוצאות ה</a:t>
            </a:r>
            <a:r>
              <a:rPr lang="en-US" dirty="0" err="1"/>
              <a:t>qpipe</a:t>
            </a:r>
            <a:r>
              <a:rPr lang="he-IL" dirty="0"/>
              <a:t> הינן </a:t>
            </a:r>
            <a:r>
              <a:rPr lang="he-IL" dirty="0" err="1"/>
              <a:t>בורוד</a:t>
            </a:r>
            <a:r>
              <a:rPr lang="he-IL" dirty="0"/>
              <a:t> ותוצאות ההיסטוגרמה הינן בכחול.</a:t>
            </a:r>
          </a:p>
          <a:p>
            <a:r>
              <a:rPr lang="he-IL" dirty="0"/>
              <a:t>כל נקודה בציר </a:t>
            </a:r>
            <a:r>
              <a:rPr lang="en-US" dirty="0"/>
              <a:t>X</a:t>
            </a:r>
            <a:r>
              <a:rPr lang="he-IL" dirty="0"/>
              <a:t> מציינת טווח ערכי </a:t>
            </a:r>
            <a:r>
              <a:rPr lang="he-IL" dirty="0" err="1"/>
              <a:t>פקטות</a:t>
            </a:r>
            <a:r>
              <a:rPr lang="he-IL" dirty="0"/>
              <a:t>, 1 מסמן 0 עד 1000, 2 מסמן 100-900, 3 מסמן 200-800, 4 מסמן 300-700 ו-5 מסמן 400-600.</a:t>
            </a: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ניתן לראות עבור ה-</a:t>
            </a:r>
            <a:r>
              <a:rPr lang="en-US" sz="1800" kern="100" dirty="0" err="1">
                <a:effectLst/>
                <a:latin typeface="Cambria" panose="02040503050406030204" pitchFamily="18" charset="0"/>
                <a:ea typeface="Calibri" panose="020F0502020204030204" pitchFamily="34" charset="0"/>
                <a:cs typeface="David" panose="020E0502060401010101" pitchFamily="34" charset="-79"/>
              </a:rPr>
              <a:t>QPipe</a:t>
            </a:r>
            <a:r>
              <a:rPr lang="he-IL" sz="1800" kern="100" dirty="0">
                <a:effectLst/>
                <a:latin typeface="Cambria" panose="02040503050406030204" pitchFamily="18" charset="0"/>
                <a:ea typeface="Calibri" panose="020F0502020204030204" pitchFamily="34" charset="0"/>
                <a:cs typeface="David" panose="020E0502060401010101" pitchFamily="34" charset="-79"/>
              </a:rPr>
              <a:t> שישנה מגמה יורדת בשגיאה הן בחציון והן בממוצע, ככל שטווח ערכי ה-</a:t>
            </a:r>
            <a:r>
              <a:rPr lang="en-US" sz="1800" kern="100" dirty="0">
                <a:effectLst/>
                <a:latin typeface="Cambria" panose="02040503050406030204" pitchFamily="18" charset="0"/>
                <a:ea typeface="Calibri" panose="020F0502020204030204" pitchFamily="34" charset="0"/>
                <a:cs typeface="David" panose="020E0502060401010101" pitchFamily="34" charset="-79"/>
              </a:rPr>
              <a:t>value</a:t>
            </a:r>
            <a:r>
              <a:rPr lang="he-IL" sz="1800" kern="100" dirty="0">
                <a:effectLst/>
                <a:latin typeface="Cambria" panose="02040503050406030204" pitchFamily="18" charset="0"/>
                <a:ea typeface="Calibri" panose="020F0502020204030204" pitchFamily="34" charset="0"/>
                <a:cs typeface="David" panose="020E0502060401010101" pitchFamily="34" charset="-79"/>
              </a:rPr>
              <a:t> של התעבורה מצטמצם, כלומר התעבורה נהיית יותר הומוגנית. עבור ההיסטוגרמה, אין מגמה אחידה אך השגיאות נעות סביב טווח דומה עבור כל סוגי התעבורה.</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נשים לב כי שגיאת הממוצע קטנה יותר משגיאת החציון עבור שני האלגוריתמים. ככל שהטווח הצטמצם השגיאה עבור </a:t>
            </a:r>
            <a:r>
              <a:rPr lang="en-US" sz="1800" kern="100" dirty="0" err="1">
                <a:effectLst/>
                <a:latin typeface="Cambria" panose="02040503050406030204" pitchFamily="18" charset="0"/>
                <a:ea typeface="Calibri" panose="020F0502020204030204" pitchFamily="34" charset="0"/>
                <a:cs typeface="David" panose="020E0502060401010101" pitchFamily="34" charset="-79"/>
              </a:rPr>
              <a:t>QPipe</a:t>
            </a:r>
            <a:r>
              <a:rPr lang="he-IL" sz="1800" kern="100" dirty="0">
                <a:effectLst/>
                <a:latin typeface="Cambria" panose="02040503050406030204" pitchFamily="18" charset="0"/>
                <a:ea typeface="Calibri" panose="020F0502020204030204" pitchFamily="34" charset="0"/>
                <a:cs typeface="David" panose="020E0502060401010101" pitchFamily="34" charset="-79"/>
              </a:rPr>
              <a:t> יורדת, אך עבור ההיסטוגרמה השגיאה נשארת יחסית קבועה.</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ניתן לראות כי שימוש ב-</a:t>
            </a:r>
            <a:r>
              <a:rPr lang="en-US" sz="1800" kern="100" dirty="0" err="1">
                <a:effectLst/>
                <a:latin typeface="Cambria" panose="02040503050406030204" pitchFamily="18" charset="0"/>
                <a:ea typeface="Calibri" panose="020F0502020204030204" pitchFamily="34" charset="0"/>
                <a:cs typeface="David" panose="020E0502060401010101" pitchFamily="34" charset="-79"/>
              </a:rPr>
              <a:t>QPipe</a:t>
            </a:r>
            <a:r>
              <a:rPr lang="he-IL" sz="1800" kern="100" dirty="0">
                <a:effectLst/>
                <a:latin typeface="Cambria" panose="02040503050406030204" pitchFamily="18" charset="0"/>
                <a:ea typeface="Calibri" panose="020F0502020204030204" pitchFamily="34" charset="0"/>
                <a:cs typeface="David" panose="020E0502060401010101" pitchFamily="34" charset="-79"/>
              </a:rPr>
              <a:t> למציאת החציון מניב תוצאות טובות יותר, כלומר שגיאה נמוכה יותר, מאשר החציון של ההיסטוגרמה. החל מטווח 300-700 ניתן לראות שהאלגוריתם מביא לתוצאה טובה יותר </a:t>
            </a:r>
            <a:r>
              <a:rPr lang="he-IL" sz="1800" kern="100" dirty="0" err="1">
                <a:effectLst/>
                <a:latin typeface="Cambria" panose="02040503050406030204" pitchFamily="18" charset="0"/>
                <a:ea typeface="Calibri" panose="020F0502020204030204" pitchFamily="34" charset="0"/>
                <a:cs typeface="David" panose="020E0502060401010101" pitchFamily="34" charset="-79"/>
              </a:rPr>
              <a:t>מההיסטוגרמה</a:t>
            </a:r>
            <a:r>
              <a:rPr lang="he-IL" sz="1800" kern="100" dirty="0">
                <a:effectLst/>
                <a:latin typeface="Cambria" panose="02040503050406030204" pitchFamily="18" charset="0"/>
                <a:ea typeface="Calibri" panose="020F0502020204030204" pitchFamily="34" charset="0"/>
                <a:cs typeface="David" panose="020E0502060401010101" pitchFamily="34" charset="-79"/>
              </a:rPr>
              <a:t>. בנוסף, השיפור בגרף החציון ב-</a:t>
            </a:r>
            <a:r>
              <a:rPr lang="en-US" sz="1800" kern="100" dirty="0" err="1">
                <a:effectLst/>
                <a:latin typeface="Cambria" panose="02040503050406030204" pitchFamily="18" charset="0"/>
                <a:ea typeface="Calibri" panose="020F0502020204030204" pitchFamily="34" charset="0"/>
                <a:cs typeface="David" panose="020E0502060401010101" pitchFamily="34" charset="-79"/>
              </a:rPr>
              <a:t>QPipe</a:t>
            </a:r>
            <a:r>
              <a:rPr lang="he-IL" sz="1800" kern="100" dirty="0">
                <a:effectLst/>
                <a:latin typeface="Cambria" panose="02040503050406030204" pitchFamily="18" charset="0"/>
                <a:ea typeface="Calibri" panose="020F0502020204030204" pitchFamily="34" charset="0"/>
                <a:cs typeface="David" panose="020E0502060401010101" pitchFamily="34" charset="-79"/>
              </a:rPr>
              <a:t> הינו משמעותי יותר מהשיפור הנראה בגרף הממוצע.</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952708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he-IL" dirty="0"/>
              <a:t>סיון</a:t>
            </a:r>
            <a:endParaRPr lang="en-US" dirty="0"/>
          </a:p>
          <a:p>
            <a:r>
              <a:rPr lang="he-IL" dirty="0"/>
              <a:t>עבור הטופולוגיה של האלגוריתם שהראינו בהתחלה, הרצנו את האלגוריתם מספר פעמים על זיכרון משתנה עבור ערכי </a:t>
            </a:r>
            <a:r>
              <a:rPr lang="he-IL" dirty="0" err="1"/>
              <a:t>פקטה</a:t>
            </a:r>
            <a:r>
              <a:rPr lang="he-IL" dirty="0"/>
              <a:t> קבועים והשווינו עם היסטוגרמה</a:t>
            </a: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בגרפים אלו טווח ערכי ה-</a:t>
            </a:r>
            <a:r>
              <a:rPr lang="en-US" sz="1800" kern="100" dirty="0">
                <a:effectLst/>
                <a:latin typeface="Cambria" panose="02040503050406030204" pitchFamily="18" charset="0"/>
                <a:ea typeface="Calibri" panose="020F0502020204030204" pitchFamily="34" charset="0"/>
                <a:cs typeface="David" panose="020E0502060401010101" pitchFamily="34" charset="-79"/>
              </a:rPr>
              <a:t>value</a:t>
            </a:r>
            <a:r>
              <a:rPr lang="he-IL" sz="1800" kern="100" dirty="0">
                <a:effectLst/>
                <a:latin typeface="Cambria" panose="02040503050406030204" pitchFamily="18" charset="0"/>
                <a:ea typeface="Calibri" panose="020F0502020204030204" pitchFamily="34" charset="0"/>
                <a:cs typeface="David" panose="020E0502060401010101" pitchFamily="34" charset="-79"/>
              </a:rPr>
              <a:t> הינו קבוע בין 300-700, אך גודל הזיכרון משתנה מ4 ל-12 רגיסטרים.</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ניתן לראות כי ישנה מגמה יורדת עבור השגיאה של שני האלגוריתמים בשני הגרפים ככל שמגדילים את גודל הזיכרון. נשים לב כי השיפור עבור שגיאת הממוצע קטן יותר מאשר השיפור בשגיאת החציון. כמו כן, השגיאה הנובעת משימוש באלגוריתם </a:t>
            </a:r>
            <a:r>
              <a:rPr lang="en-US" sz="1800" kern="100" dirty="0" err="1">
                <a:effectLst/>
                <a:latin typeface="Cambria" panose="02040503050406030204" pitchFamily="18" charset="0"/>
                <a:ea typeface="Calibri" panose="020F0502020204030204" pitchFamily="34" charset="0"/>
                <a:cs typeface="David" panose="020E0502060401010101" pitchFamily="34" charset="-79"/>
              </a:rPr>
              <a:t>QPipe</a:t>
            </a:r>
            <a:r>
              <a:rPr lang="he-IL" sz="1800" kern="100" dirty="0">
                <a:effectLst/>
                <a:latin typeface="Cambria" panose="02040503050406030204" pitchFamily="18" charset="0"/>
                <a:ea typeface="Calibri" panose="020F0502020204030204" pitchFamily="34" charset="0"/>
                <a:cs typeface="David" panose="020E0502060401010101" pitchFamily="34" charset="-79"/>
              </a:rPr>
              <a:t> הינה נמוכה יותר מהשגיאה המתקבלת </a:t>
            </a:r>
            <a:r>
              <a:rPr lang="he-IL" sz="1800" kern="100" dirty="0" err="1">
                <a:effectLst/>
                <a:latin typeface="Cambria" panose="02040503050406030204" pitchFamily="18" charset="0"/>
                <a:ea typeface="Calibri" panose="020F0502020204030204" pitchFamily="34" charset="0"/>
                <a:cs typeface="David" panose="020E0502060401010101" pitchFamily="34" charset="-79"/>
              </a:rPr>
              <a:t>מההיסטוגרמה</a:t>
            </a:r>
            <a:r>
              <a:rPr lang="he-IL" sz="1800" kern="100" dirty="0">
                <a:effectLst/>
                <a:latin typeface="Cambria" panose="02040503050406030204" pitchFamily="18" charset="0"/>
                <a:ea typeface="Calibri" panose="020F0502020204030204" pitchFamily="34" charset="0"/>
                <a:cs typeface="David" panose="020E0502060401010101" pitchFamily="34" charset="-79"/>
              </a:rPr>
              <a:t> בשני הגרפים לכל גודל זיכרון.</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נסיק כי בתעבורה בעלת מאפיינים דומים, השימוש באלגוריתם </a:t>
            </a:r>
            <a:r>
              <a:rPr lang="en-US" sz="1800" kern="100" dirty="0" err="1">
                <a:effectLst/>
                <a:latin typeface="Cambria" panose="02040503050406030204" pitchFamily="18" charset="0"/>
                <a:ea typeface="Calibri" panose="020F0502020204030204" pitchFamily="34" charset="0"/>
                <a:cs typeface="David" panose="020E0502060401010101" pitchFamily="34" charset="-79"/>
              </a:rPr>
              <a:t>QPipe</a:t>
            </a:r>
            <a:r>
              <a:rPr lang="he-IL" sz="1800" kern="100" dirty="0">
                <a:effectLst/>
                <a:latin typeface="Cambria" panose="02040503050406030204" pitchFamily="18" charset="0"/>
                <a:ea typeface="Calibri" panose="020F0502020204030204" pitchFamily="34" charset="0"/>
                <a:cs typeface="David" panose="020E0502060401010101" pitchFamily="34" charset="-79"/>
              </a:rPr>
              <a:t> יביא לשגיאה נמוכה יותר בחישוב הממוצע והחציון, לכן עדיף להשתמש בו.</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3280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ביחד</a:t>
            </a: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לסיכום, ככל שאופי התעבורה דומה והומוגני יותר, דבר אשר נפוץ ברשתות מסוימות, השגיאות אשר מתקבלות מ-</a:t>
            </a:r>
            <a:r>
              <a:rPr lang="en-US" sz="1800" kern="100" dirty="0" err="1">
                <a:effectLst/>
                <a:latin typeface="Cambria" panose="02040503050406030204" pitchFamily="18" charset="0"/>
                <a:ea typeface="Calibri" panose="020F0502020204030204" pitchFamily="34" charset="0"/>
                <a:cs typeface="David" panose="020E0502060401010101" pitchFamily="34" charset="-79"/>
              </a:rPr>
              <a:t>QPipe</a:t>
            </a:r>
            <a:r>
              <a:rPr lang="he-IL" sz="1800" kern="100" dirty="0">
                <a:effectLst/>
                <a:latin typeface="Cambria" panose="02040503050406030204" pitchFamily="18" charset="0"/>
                <a:ea typeface="Calibri" panose="020F0502020204030204" pitchFamily="34" charset="0"/>
                <a:cs typeface="David" panose="020E0502060401010101" pitchFamily="34" charset="-79"/>
              </a:rPr>
              <a:t> הינן קטנות יותר מהשגיאות המתקבלות </a:t>
            </a:r>
            <a:r>
              <a:rPr lang="he-IL" sz="1800" kern="100" dirty="0" err="1">
                <a:effectLst/>
                <a:latin typeface="Cambria" panose="02040503050406030204" pitchFamily="18" charset="0"/>
                <a:ea typeface="Calibri" panose="020F0502020204030204" pitchFamily="34" charset="0"/>
                <a:cs typeface="David" panose="020E0502060401010101" pitchFamily="34" charset="-79"/>
              </a:rPr>
              <a:t>מההיסטוגרמה</a:t>
            </a:r>
            <a:r>
              <a:rPr lang="he-IL" sz="1800" kern="100" dirty="0">
                <a:effectLst/>
                <a:latin typeface="Cambria" panose="02040503050406030204" pitchFamily="18" charset="0"/>
                <a:ea typeface="Calibri" panose="020F0502020204030204" pitchFamily="34" charset="0"/>
                <a:cs typeface="David" panose="020E0502060401010101" pitchFamily="34" charset="-79"/>
              </a:rPr>
              <a:t>. מתוצאות אלו, ניתן ללמוד, שהשימוש באלגוריתם זה יביא לייעול ניהול הרשת על ידי ניטור של התעבורה ברשת והחלטה דינמית של הניתוב בעקבותיו.</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endParaRPr lang="he-IL" sz="1800" kern="100" dirty="0">
              <a:effectLst/>
              <a:latin typeface="Cambria" panose="02040503050406030204" pitchFamily="18" charset="0"/>
              <a:ea typeface="Calibri" panose="020F0502020204030204" pitchFamily="34" charset="0"/>
              <a:cs typeface="David" panose="020E0502060401010101" pitchFamily="34" charset="-79"/>
            </a:endParaRP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ניתן לבצע איסוף מידע וסטטיסטיקות על החבילות ברשת במגוון דרכים, ובכך להשיג מידע מקדים על אודות התעבורה ברשת כדי לייעל את הניתוב. כידוע, הזיכרון ברכיבים הינו מוגבל, ולכן מהווה פקטור משמעותי, לצד זאת, נרצה להגיע לדיוק מירבי בניטור על החבילות עם זיכרון מועט. נראה מהגרפים שעבור גדלי זיכרון קטנים, שגיאת ה-</a:t>
            </a:r>
            <a:r>
              <a:rPr lang="en-US" sz="1800" kern="100" dirty="0" err="1">
                <a:effectLst/>
                <a:latin typeface="Cambria" panose="02040503050406030204" pitchFamily="18" charset="0"/>
                <a:ea typeface="Calibri" panose="020F0502020204030204" pitchFamily="34" charset="0"/>
                <a:cs typeface="David" panose="020E0502060401010101" pitchFamily="34" charset="-79"/>
              </a:rPr>
              <a:t>QPipe</a:t>
            </a:r>
            <a:r>
              <a:rPr lang="he-IL" sz="1800" kern="100" dirty="0">
                <a:effectLst/>
                <a:latin typeface="Cambria" panose="02040503050406030204" pitchFamily="18" charset="0"/>
                <a:ea typeface="Calibri" panose="020F0502020204030204" pitchFamily="34" charset="0"/>
                <a:cs typeface="David" panose="020E0502060401010101" pitchFamily="34" charset="-79"/>
              </a:rPr>
              <a:t> קטנה באופן משמעותי מהשגיאה המתקבלת </a:t>
            </a:r>
            <a:r>
              <a:rPr lang="he-IL" sz="1800" kern="100" dirty="0" err="1">
                <a:effectLst/>
                <a:latin typeface="Cambria" panose="02040503050406030204" pitchFamily="18" charset="0"/>
                <a:ea typeface="Calibri" panose="020F0502020204030204" pitchFamily="34" charset="0"/>
                <a:cs typeface="David" panose="020E0502060401010101" pitchFamily="34" charset="-79"/>
              </a:rPr>
              <a:t>מההיסטוגרמה</a:t>
            </a:r>
            <a:r>
              <a:rPr lang="he-IL" sz="1800" kern="100" dirty="0">
                <a:effectLst/>
                <a:latin typeface="Cambria" panose="02040503050406030204" pitchFamily="18" charset="0"/>
                <a:ea typeface="Calibri" panose="020F0502020204030204" pitchFamily="34" charset="0"/>
                <a:cs typeface="David" panose="020E0502060401010101" pitchFamily="34" charset="-79"/>
              </a:rPr>
              <a:t>. הגדלת הזיכרון מובילה להקטנה של השגיאה בשני האלגוריתמים, ובפרט להתכנסות לערכי שגיאה דומים.</a:t>
            </a:r>
          </a:p>
          <a:p>
            <a:pPr algn="r" rtl="1">
              <a:lnSpc>
                <a:spcPct val="150000"/>
              </a:lnSpc>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kern="100" dirty="0">
                <a:effectLst/>
                <a:latin typeface="Cambria" panose="02040503050406030204" pitchFamily="18" charset="0"/>
                <a:ea typeface="Calibri" panose="020F0502020204030204" pitchFamily="34" charset="0"/>
                <a:cs typeface="David" panose="020E0502060401010101" pitchFamily="34" charset="-79"/>
              </a:rPr>
              <a:t>בנוסף, מציאת חציון הינה פעולה פשוטה יותר לביצוע מאשר חישוב ממוצע, ולכן ישנה עדיפות לשימוש בחציון עבור חישובים </a:t>
            </a:r>
            <a:r>
              <a:rPr lang="he-IL" sz="1800" kern="100" dirty="0" err="1">
                <a:effectLst/>
                <a:latin typeface="Cambria" panose="02040503050406030204" pitchFamily="18" charset="0"/>
                <a:ea typeface="Calibri" panose="020F0502020204030204" pitchFamily="34" charset="0"/>
                <a:cs typeface="David" panose="020E0502060401010101" pitchFamily="34" charset="-79"/>
              </a:rPr>
              <a:t>אוחרים</a:t>
            </a:r>
            <a:r>
              <a:rPr lang="he-IL" sz="1800" kern="100" dirty="0">
                <a:effectLst/>
                <a:latin typeface="Cambria" panose="02040503050406030204" pitchFamily="18" charset="0"/>
                <a:ea typeface="Calibri" panose="020F0502020204030204" pitchFamily="34" charset="0"/>
                <a:cs typeface="David" panose="020E0502060401010101" pitchFamily="34" charset="-79"/>
              </a:rPr>
              <a:t> לשם ניתוב החבילות ברשת באופן יעיל, על מנת לא להעמיס על המערכת הכוללת.</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46142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זה היה פרויקט א' של שתינו ופעם ראשונה שנתקלנו בעבודת מחקר אקדמית,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למדנו לכתוב קוד בשפה שלא הכרנו לפני ולנתח תוצאות ולהסיק מסקנות</a:t>
            </a:r>
          </a:p>
          <a:p>
            <a:r>
              <a:rPr lang="he-IL" dirty="0"/>
              <a:t>התנסינו במספר כלים שלא עבדנו איתם לפני ואנחנו מרגישות שלמדנו הרבה מביצוע הפרויקט ועבודה עם ליאור שהנחה אותנו</a:t>
            </a:r>
          </a:p>
          <a:p>
            <a:r>
              <a:rPr lang="he-IL" dirty="0"/>
              <a:t>נשמח לשאלות ותודה רבה על ההקשבה</a:t>
            </a:r>
          </a:p>
        </p:txBody>
      </p:sp>
      <p:sp>
        <p:nvSpPr>
          <p:cNvPr id="4" name="מציין מיקום של מספר שקופית 3"/>
          <p:cNvSpPr>
            <a:spLocks noGrp="1"/>
          </p:cNvSpPr>
          <p:nvPr>
            <p:ph type="sldNum" sz="quarter" idx="5"/>
          </p:nvPr>
        </p:nvSpPr>
        <p:spPr/>
        <p:txBody>
          <a:bodyPr/>
          <a:lstStyle/>
          <a:p>
            <a:fld id="{67438BAB-5F27-452F-8D6C-47287DD1D86C}" type="slidenum">
              <a:rPr lang="he-IL" smtClean="0"/>
              <a:t>27</a:t>
            </a:fld>
            <a:endParaRPr lang="he-IL"/>
          </a:p>
        </p:txBody>
      </p:sp>
    </p:spTree>
    <p:extLst>
      <p:ext uri="{BB962C8B-B14F-4D97-AF65-F5344CB8AC3E}">
        <p14:creationId xmlns:p14="http://schemas.microsoft.com/office/powerpoint/2010/main" val="645112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r>
              <a:rPr lang="he-IL" dirty="0"/>
              <a:t>יובל</a:t>
            </a:r>
          </a:p>
          <a:p>
            <a:pPr algn="r" rtl="1"/>
            <a:r>
              <a:rPr lang="he-IL" dirty="0"/>
              <a:t>היום הגישה הרווחת היא שימוש ב-</a:t>
            </a:r>
            <a:r>
              <a:rPr lang="en-US" dirty="0"/>
              <a:t>sampling-based solutions</a:t>
            </a:r>
            <a:r>
              <a:rPr lang="he-IL" dirty="0"/>
              <a:t>, </a:t>
            </a:r>
            <a:r>
              <a:rPr lang="he-IL" b="0" dirty="0">
                <a:solidFill>
                  <a:srgbClr val="FF0000"/>
                </a:solidFill>
                <a:highlight>
                  <a:srgbClr val="FFFF00"/>
                </a:highlight>
              </a:rPr>
              <a:t>כלומר ניתוח פשוט ולא מעמיק של המידע</a:t>
            </a:r>
            <a:r>
              <a:rPr lang="he-IL" dirty="0"/>
              <a:t>, שכן הם נוחים למימוש אבל הם דורשים זיכרון גבוה על מנת להגיע לדיוק מסוים עבור </a:t>
            </a:r>
            <a:r>
              <a:rPr lang="en-US" dirty="0"/>
              <a:t>flow streams</a:t>
            </a:r>
            <a:r>
              <a:rPr lang="he-IL" dirty="0"/>
              <a:t> גדולים.</a:t>
            </a:r>
          </a:p>
          <a:p>
            <a:pPr algn="r" rtl="1"/>
            <a:r>
              <a:rPr lang="he-IL" dirty="0"/>
              <a:t>ניקח לדוגמא שימוש </a:t>
            </a:r>
            <a:r>
              <a:rPr lang="he-IL" dirty="0" err="1"/>
              <a:t>בהיסטוגרמה</a:t>
            </a:r>
            <a:r>
              <a:rPr lang="he-IL" dirty="0"/>
              <a:t> שמתארת כמות </a:t>
            </a:r>
            <a:r>
              <a:rPr lang="he-IL" dirty="0" err="1"/>
              <a:t>פקטות</a:t>
            </a:r>
            <a:r>
              <a:rPr lang="he-IL" dirty="0"/>
              <a:t> לפי גודל נתון של </a:t>
            </a:r>
            <a:r>
              <a:rPr lang="he-IL" dirty="0" err="1"/>
              <a:t>פקטה</a:t>
            </a:r>
            <a:r>
              <a:rPr lang="he-IL" dirty="0"/>
              <a:t>:</a:t>
            </a:r>
          </a:p>
          <a:p>
            <a:pPr algn="r" rtl="1"/>
            <a:r>
              <a:rPr lang="he-IL" dirty="0"/>
              <a:t>אנו משתמשים ב-10 מונים כך שכל מונה שומר את כמות </a:t>
            </a:r>
            <a:r>
              <a:rPr lang="he-IL" dirty="0" err="1"/>
              <a:t>הפקטות</a:t>
            </a:r>
            <a:r>
              <a:rPr lang="he-IL" dirty="0"/>
              <a:t> בטווח מסוים, לכן עבור תעבורה ברשת שגודל </a:t>
            </a:r>
            <a:r>
              <a:rPr lang="he-IL" dirty="0" err="1"/>
              <a:t>הפקטות</a:t>
            </a:r>
            <a:r>
              <a:rPr lang="he-IL" dirty="0"/>
              <a:t> בה הוא בין 50 ל-60 נקבל היסטוגרמה כזו</a:t>
            </a:r>
          </a:p>
          <a:p>
            <a:pPr algn="r" rtl="1"/>
            <a:r>
              <a:rPr lang="he-IL" dirty="0"/>
              <a:t>ניתן לראות שישנם הרבה מונים "מבוזבזים" כלומר זיכרון לא מנוצל, ומעבר לכך הדיוק בגודל </a:t>
            </a:r>
            <a:r>
              <a:rPr lang="he-IL" dirty="0" err="1"/>
              <a:t>הפקטות</a:t>
            </a:r>
            <a:r>
              <a:rPr lang="he-IL" dirty="0"/>
              <a:t> יהיה נמוך מאוד שכן הסקלה לא מתאימה.</a:t>
            </a:r>
          </a:p>
        </p:txBody>
      </p:sp>
    </p:spTree>
    <p:extLst>
      <p:ext uri="{BB962C8B-B14F-4D97-AF65-F5344CB8AC3E}">
        <p14:creationId xmlns:p14="http://schemas.microsoft.com/office/powerpoint/2010/main" val="1837155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r>
              <a:rPr lang="he-IL" dirty="0"/>
              <a:t>יובל</a:t>
            </a:r>
          </a:p>
          <a:p>
            <a:pPr algn="r" rtl="1"/>
            <a:r>
              <a:rPr lang="he-IL" dirty="0"/>
              <a:t>כשבפועל היינו רוצים לראות את הנתונים בצורה יותר מדויקת, עם סקלה שמייצגת באופן נכון יותר את הנתונים.</a:t>
            </a:r>
          </a:p>
          <a:p>
            <a:pPr algn="r" rtl="1"/>
            <a:r>
              <a:rPr lang="he-IL" dirty="0"/>
              <a:t>למשל בדוגמא פה, הסקלה היא בין 50 ל-59 ובהתאם כמות </a:t>
            </a:r>
            <a:r>
              <a:rPr lang="he-IL" dirty="0" err="1"/>
              <a:t>הפקטות</a:t>
            </a:r>
            <a:r>
              <a:rPr lang="he-IL" dirty="0"/>
              <a:t> שהתקבלו עם ערך זה</a:t>
            </a:r>
          </a:p>
          <a:p>
            <a:pPr algn="r" rtl="1"/>
            <a:r>
              <a:rPr lang="he-IL" dirty="0"/>
              <a:t>אבל מכיוון שהגדרנו מראש את הטווח לא ניתן לשנות זאת ואנו מקבלים פחות מידע</a:t>
            </a:r>
          </a:p>
        </p:txBody>
      </p:sp>
    </p:spTree>
    <p:extLst>
      <p:ext uri="{BB962C8B-B14F-4D97-AF65-F5344CB8AC3E}">
        <p14:creationId xmlns:p14="http://schemas.microsoft.com/office/powerpoint/2010/main" val="1509558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r>
              <a:rPr lang="he-IL" dirty="0"/>
              <a:t>סיון</a:t>
            </a:r>
          </a:p>
          <a:p>
            <a:pPr algn="r" rtl="1"/>
            <a:r>
              <a:rPr lang="he-IL" dirty="0"/>
              <a:t>לכן, הפתרון המוצע בפרויקט מנסה לשפר את היחס בין כמות הזיכרון שבשימוש לאחוז הדיוק.</a:t>
            </a:r>
          </a:p>
          <a:p>
            <a:pPr algn="r" rtl="1"/>
            <a:r>
              <a:rPr lang="en-US" dirty="0"/>
              <a:t>QPIPE</a:t>
            </a:r>
            <a:r>
              <a:rPr lang="he-IL" dirty="0"/>
              <a:t> הוא אלגוריתם ממשפחת ה-</a:t>
            </a:r>
            <a:r>
              <a:rPr lang="en-US" dirty="0"/>
              <a:t>streaming algorithms</a:t>
            </a:r>
            <a:endParaRPr lang="he-IL" dirty="0"/>
          </a:p>
          <a:p>
            <a:pPr algn="r" rtl="1"/>
            <a:r>
              <a:rPr lang="he-IL" dirty="0"/>
              <a:t>נסביר את </a:t>
            </a:r>
            <a:r>
              <a:rPr lang="en-US" dirty="0"/>
              <a:t>quantile sketching</a:t>
            </a:r>
            <a:r>
              <a:rPr lang="he-IL" dirty="0"/>
              <a:t> באמצעות דוגמא.</a:t>
            </a:r>
          </a:p>
          <a:p>
            <a:pPr algn="r" rtl="1"/>
            <a:r>
              <a:rPr lang="he-IL" dirty="0"/>
              <a:t>לפי הגרף הרציף, לכל ערך </a:t>
            </a:r>
            <a:r>
              <a:rPr lang="en-US" dirty="0"/>
              <a:t>data</a:t>
            </a:r>
            <a:r>
              <a:rPr lang="he-IL" dirty="0"/>
              <a:t> יש דרגה משלו שמסמנת את מיקומו ביחס לסט </a:t>
            </a:r>
            <a:r>
              <a:rPr lang="he-IL" dirty="0" err="1"/>
              <a:t>הדאטא</a:t>
            </a:r>
            <a:r>
              <a:rPr lang="he-IL" dirty="0"/>
              <a:t> המקורי שקיבלנו.</a:t>
            </a:r>
          </a:p>
          <a:p>
            <a:pPr algn="r" rtl="1"/>
            <a:r>
              <a:rPr lang="he-IL" dirty="0"/>
              <a:t>על מנת לצמצם בכמות הזיכרון, נחתוך את סט </a:t>
            </a:r>
            <a:r>
              <a:rPr lang="he-IL" dirty="0" err="1"/>
              <a:t>הדאטא</a:t>
            </a:r>
            <a:r>
              <a:rPr lang="he-IL" dirty="0"/>
              <a:t> לחצי, בדוגמא הורדנו את כל המידע הזוגי, ובמקביל נגדיל את המשקל של כל דרגה פי 2, כלומר הדרגות שכעת המידע יכול לקבל הינן 2 4 ו-6.</a:t>
            </a:r>
          </a:p>
          <a:p>
            <a:pPr algn="r" rtl="1"/>
            <a:r>
              <a:rPr lang="he-IL" dirty="0"/>
              <a:t>כך נתאים לכל ערך </a:t>
            </a:r>
            <a:r>
              <a:rPr lang="he-IL" dirty="0" err="1"/>
              <a:t>דאטא</a:t>
            </a:r>
            <a:r>
              <a:rPr lang="he-IL" dirty="0"/>
              <a:t> את הדרגה המתאימה.</a:t>
            </a:r>
          </a:p>
          <a:p>
            <a:pPr algn="r" rtl="1"/>
            <a:r>
              <a:rPr lang="he-IL" dirty="0"/>
              <a:t>נשים לב שעבור חלק מהמידע קיבלנו את הדרגה אשר הייתה במקור, למשל עבור 2,6, 9 ועבור חלק מהמידע קיבלנו שגיאה שהיא לכל היותר 1.</a:t>
            </a:r>
          </a:p>
          <a:p>
            <a:pPr algn="r" rtl="1"/>
            <a:r>
              <a:rPr lang="he-IL" dirty="0"/>
              <a:t>כלומר, בחצי מכמות המונים קיבלנו שגיאה קטנה יחסית עבור הדרגה.</a:t>
            </a:r>
          </a:p>
          <a:p>
            <a:pPr algn="r" rtl="1"/>
            <a:endParaRPr lang="he-IL" dirty="0"/>
          </a:p>
        </p:txBody>
      </p:sp>
    </p:spTree>
    <p:extLst>
      <p:ext uri="{BB962C8B-B14F-4D97-AF65-F5344CB8AC3E}">
        <p14:creationId xmlns:p14="http://schemas.microsoft.com/office/powerpoint/2010/main" val="227393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r>
              <a:rPr lang="he-IL" dirty="0"/>
              <a:t>יובל</a:t>
            </a:r>
          </a:p>
          <a:p>
            <a:pPr algn="r" rtl="1"/>
            <a:r>
              <a:rPr lang="he-IL" dirty="0" err="1"/>
              <a:t>הסוויצ</a:t>
            </a:r>
            <a:r>
              <a:rPr lang="he-IL" dirty="0"/>
              <a:t>' מורכב מ-</a:t>
            </a:r>
            <a:r>
              <a:rPr lang="en-US" dirty="0"/>
              <a:t>CPU</a:t>
            </a:r>
            <a:r>
              <a:rPr lang="he-IL" dirty="0"/>
              <a:t>, לרוב </a:t>
            </a:r>
            <a:r>
              <a:rPr lang="en-US" dirty="0"/>
              <a:t>x86</a:t>
            </a:r>
            <a:r>
              <a:rPr lang="he-IL" dirty="0"/>
              <a:t> או </a:t>
            </a:r>
            <a:r>
              <a:rPr lang="en-US" dirty="0"/>
              <a:t>ARM</a:t>
            </a:r>
            <a:r>
              <a:rPr lang="he-IL" dirty="0"/>
              <a:t> כתלות ביצרן</a:t>
            </a:r>
          </a:p>
          <a:p>
            <a:pPr algn="r" rtl="1"/>
            <a:r>
              <a:rPr lang="he-IL" sz="1800" b="0" i="0" dirty="0">
                <a:solidFill>
                  <a:srgbClr val="000000"/>
                </a:solidFill>
                <a:effectLst/>
                <a:latin typeface="David" panose="020E0502060401010101" pitchFamily="34" charset="-79"/>
                <a:cs typeface="David" panose="020E0502060401010101" pitchFamily="34" charset="-79"/>
              </a:rPr>
              <a:t>רכיב ה- </a:t>
            </a:r>
            <a:r>
              <a:rPr lang="de-DE" sz="1800" b="0" i="0" dirty="0">
                <a:solidFill>
                  <a:srgbClr val="000000"/>
                </a:solidFill>
                <a:effectLst/>
                <a:latin typeface="Cambria" panose="02040503050406030204" pitchFamily="18" charset="0"/>
              </a:rPr>
              <a:t>packet processor</a:t>
            </a:r>
            <a:r>
              <a:rPr lang="he-IL" sz="1800" b="0" i="0" dirty="0">
                <a:solidFill>
                  <a:srgbClr val="000000"/>
                </a:solidFill>
                <a:effectLst/>
                <a:latin typeface="Cambria" panose="02040503050406030204" pitchFamily="18" charset="0"/>
              </a:rPr>
              <a:t> </a:t>
            </a:r>
            <a:r>
              <a:rPr lang="he-IL" dirty="0"/>
              <a:t>עליו נרחיב בהמשך</a:t>
            </a:r>
          </a:p>
          <a:p>
            <a:pPr algn="r" rtl="1"/>
            <a:r>
              <a:rPr lang="he-IL" dirty="0"/>
              <a:t>ושכבת ה-</a:t>
            </a:r>
            <a:r>
              <a:rPr lang="en-US" dirty="0" err="1"/>
              <a:t>phy</a:t>
            </a:r>
            <a:r>
              <a:rPr lang="he-IL" dirty="0"/>
              <a:t> שאחראית על המרה של המידע </a:t>
            </a:r>
            <a:r>
              <a:rPr lang="he-IL" dirty="0" err="1"/>
              <a:t>מאנלוג</a:t>
            </a:r>
            <a:r>
              <a:rPr lang="he-IL" dirty="0"/>
              <a:t> </a:t>
            </a:r>
            <a:r>
              <a:rPr lang="he-IL" dirty="0" err="1"/>
              <a:t>לדיגיטל</a:t>
            </a:r>
            <a:r>
              <a:rPr lang="he-IL" dirty="0"/>
              <a:t> ולהיפך</a:t>
            </a:r>
            <a:endParaRPr lang="en-IL" dirty="0"/>
          </a:p>
        </p:txBody>
      </p:sp>
    </p:spTree>
    <p:extLst>
      <p:ext uri="{BB962C8B-B14F-4D97-AF65-F5344CB8AC3E}">
        <p14:creationId xmlns:p14="http://schemas.microsoft.com/office/powerpoint/2010/main" val="603275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r>
              <a:rPr lang="he-IL" dirty="0"/>
              <a:t>יובל</a:t>
            </a:r>
          </a:p>
          <a:p>
            <a:pPr algn="r" rtl="1"/>
            <a:r>
              <a:rPr lang="he-IL" dirty="0"/>
              <a:t>לאחר מכן, רכיב ה-</a:t>
            </a:r>
            <a:r>
              <a:rPr lang="en-US" dirty="0"/>
              <a:t>Packet processor</a:t>
            </a:r>
            <a:r>
              <a:rPr lang="he-IL" dirty="0"/>
              <a:t> מעבד את </a:t>
            </a:r>
            <a:r>
              <a:rPr lang="he-IL" dirty="0" err="1"/>
              <a:t>הפקטות</a:t>
            </a:r>
            <a:r>
              <a:rPr lang="he-IL" dirty="0"/>
              <a:t> על ידי </a:t>
            </a:r>
            <a:r>
              <a:rPr lang="en-US" dirty="0"/>
              <a:t>pipeline</a:t>
            </a:r>
            <a:r>
              <a:rPr lang="he-IL" dirty="0"/>
              <a:t> ומנתב אותן ברשת.</a:t>
            </a:r>
          </a:p>
          <a:p>
            <a:r>
              <a:rPr lang="he-IL" sz="1800" b="0" i="0" dirty="0">
                <a:solidFill>
                  <a:srgbClr val="000000"/>
                </a:solidFill>
                <a:effectLst/>
                <a:latin typeface="David" panose="020E0502060401010101" pitchFamily="34" charset="-79"/>
                <a:cs typeface="David" panose="020E0502060401010101" pitchFamily="34" charset="-79"/>
              </a:rPr>
              <a:t>באמצעות ה-</a:t>
            </a:r>
            <a:r>
              <a:rPr lang="de-DE" sz="1800" b="0" i="0" dirty="0">
                <a:solidFill>
                  <a:srgbClr val="000000"/>
                </a:solidFill>
                <a:effectLst/>
                <a:latin typeface="Cambria" panose="02040503050406030204" pitchFamily="18" charset="0"/>
              </a:rPr>
              <a:t>control plane</a:t>
            </a:r>
            <a:r>
              <a:rPr lang="he-IL" sz="1800" b="0" i="0" dirty="0">
                <a:solidFill>
                  <a:srgbClr val="000000"/>
                </a:solidFill>
                <a:effectLst/>
                <a:latin typeface="Cambria" panose="02040503050406030204" pitchFamily="18" charset="0"/>
              </a:rPr>
              <a:t> </a:t>
            </a:r>
            <a:r>
              <a:rPr lang="he-IL" sz="1800" b="0" i="0" dirty="0">
                <a:solidFill>
                  <a:srgbClr val="000000"/>
                </a:solidFill>
                <a:effectLst/>
                <a:latin typeface="David" panose="020E0502060401010101" pitchFamily="34" charset="-79"/>
                <a:cs typeface="David" panose="020E0502060401010101" pitchFamily="34" charset="-79"/>
              </a:rPr>
              <a:t>ו-</a:t>
            </a:r>
            <a:r>
              <a:rPr lang="de-DE" sz="1800" b="0" i="0" dirty="0">
                <a:solidFill>
                  <a:srgbClr val="000000"/>
                </a:solidFill>
                <a:effectLst/>
                <a:latin typeface="Cambria" panose="02040503050406030204" pitchFamily="18" charset="0"/>
              </a:rPr>
              <a:t>data plane</a:t>
            </a:r>
            <a:r>
              <a:rPr lang="he-IL" sz="1800" b="0" i="0" dirty="0">
                <a:solidFill>
                  <a:srgbClr val="000000"/>
                </a:solidFill>
                <a:effectLst/>
                <a:latin typeface="Cambria" panose="02040503050406030204" pitchFamily="18" charset="0"/>
              </a:rPr>
              <a:t> </a:t>
            </a:r>
            <a:r>
              <a:rPr lang="he-IL" sz="1800" b="0" i="0" dirty="0">
                <a:solidFill>
                  <a:srgbClr val="000000"/>
                </a:solidFill>
                <a:effectLst/>
                <a:latin typeface="David" panose="020E0502060401010101" pitchFamily="34" charset="-79"/>
                <a:cs typeface="David" panose="020E0502060401010101" pitchFamily="34" charset="-79"/>
              </a:rPr>
              <a:t>מבצעים את הניתוב:</a:t>
            </a:r>
          </a:p>
          <a:p>
            <a:r>
              <a:rPr lang="de-DE" sz="1800" b="0" i="0" dirty="0">
                <a:solidFill>
                  <a:srgbClr val="000000"/>
                </a:solidFill>
                <a:effectLst/>
                <a:latin typeface="Cambria" panose="02040503050406030204" pitchFamily="18" charset="0"/>
              </a:rPr>
              <a:t>Data plane</a:t>
            </a:r>
            <a:r>
              <a:rPr lang="he-IL" sz="1800" b="0" i="0" dirty="0">
                <a:solidFill>
                  <a:srgbClr val="000000"/>
                </a:solidFill>
                <a:effectLst/>
                <a:latin typeface="Cambria" panose="02040503050406030204" pitchFamily="18" charset="0"/>
              </a:rPr>
              <a:t> - </a:t>
            </a:r>
            <a:r>
              <a:rPr lang="he-IL" sz="1800" b="0" i="0" dirty="0">
                <a:solidFill>
                  <a:srgbClr val="000000"/>
                </a:solidFill>
                <a:effectLst/>
                <a:latin typeface="David" panose="020E0502060401010101" pitchFamily="34" charset="-79"/>
                <a:cs typeface="David" panose="020E0502060401010101" pitchFamily="34" charset="-79"/>
              </a:rPr>
              <a:t>אחראי על עיבוד המידע של </a:t>
            </a:r>
            <a:r>
              <a:rPr lang="he-IL" sz="1800" b="0" i="0" dirty="0" err="1">
                <a:solidFill>
                  <a:srgbClr val="000000"/>
                </a:solidFill>
                <a:effectLst/>
                <a:latin typeface="David" panose="020E0502060401010101" pitchFamily="34" charset="-79"/>
                <a:cs typeface="David" panose="020E0502060401010101" pitchFamily="34" charset="-79"/>
              </a:rPr>
              <a:t>הפקטות</a:t>
            </a:r>
            <a:r>
              <a:rPr lang="he-IL" sz="1800" b="0" i="0" dirty="0">
                <a:solidFill>
                  <a:srgbClr val="000000"/>
                </a:solidFill>
                <a:effectLst/>
                <a:latin typeface="David" panose="020E0502060401010101" pitchFamily="34" charset="-79"/>
                <a:cs typeface="David" panose="020E0502060401010101" pitchFamily="34" charset="-79"/>
              </a:rPr>
              <a:t> הכולל בין היתר העברות נתונים, העתקות מידע, פעולות שמתבצעות בעת שליחה וקבלה של מידע.</a:t>
            </a:r>
          </a:p>
          <a:p>
            <a:r>
              <a:rPr lang="de-DE" sz="1800" b="0" i="0" dirty="0">
                <a:solidFill>
                  <a:srgbClr val="000000"/>
                </a:solidFill>
                <a:effectLst/>
                <a:latin typeface="Cambria" panose="02040503050406030204" pitchFamily="18" charset="0"/>
              </a:rPr>
              <a:t>Control plane</a:t>
            </a:r>
            <a:r>
              <a:rPr lang="he-IL" sz="1800" b="0" i="0" dirty="0">
                <a:solidFill>
                  <a:srgbClr val="000000"/>
                </a:solidFill>
                <a:effectLst/>
                <a:latin typeface="Cambria" panose="02040503050406030204" pitchFamily="18" charset="0"/>
              </a:rPr>
              <a:t> - </a:t>
            </a:r>
            <a:r>
              <a:rPr lang="he-IL" sz="1800" b="0" i="0" dirty="0">
                <a:solidFill>
                  <a:srgbClr val="000000"/>
                </a:solidFill>
                <a:effectLst/>
                <a:latin typeface="David" panose="020E0502060401010101" pitchFamily="34" charset="-79"/>
                <a:cs typeface="David" panose="020E0502060401010101" pitchFamily="34" charset="-79"/>
              </a:rPr>
              <a:t>אחראי על תהליכים שמתרחשים פעם אחת, למשל </a:t>
            </a:r>
            <a:r>
              <a:rPr lang="de-DE" sz="1800" b="0" i="0" dirty="0">
                <a:solidFill>
                  <a:srgbClr val="000000"/>
                </a:solidFill>
                <a:effectLst/>
                <a:latin typeface="Cambria" panose="02040503050406030204" pitchFamily="18" charset="0"/>
              </a:rPr>
              <a:t>setup</a:t>
            </a:r>
            <a:r>
              <a:rPr lang="he-IL" sz="1800" b="0" i="0" dirty="0">
                <a:solidFill>
                  <a:srgbClr val="000000"/>
                </a:solidFill>
                <a:effectLst/>
                <a:latin typeface="Cambria" panose="02040503050406030204" pitchFamily="18" charset="0"/>
              </a:rPr>
              <a:t>, </a:t>
            </a:r>
            <a:r>
              <a:rPr lang="he-IL" sz="1800" b="0" i="0" dirty="0">
                <a:solidFill>
                  <a:srgbClr val="000000"/>
                </a:solidFill>
                <a:effectLst/>
                <a:latin typeface="David" panose="020E0502060401010101" pitchFamily="34" charset="-79"/>
                <a:cs typeface="David" panose="020E0502060401010101" pitchFamily="34" charset="-79"/>
              </a:rPr>
              <a:t>ותהליכים שמתרחשים בעליית הרשת ובעת </a:t>
            </a:r>
            <a:r>
              <a:rPr lang="he-IL" sz="1800" b="0" i="0" dirty="0" err="1">
                <a:solidFill>
                  <a:srgbClr val="000000"/>
                </a:solidFill>
                <a:effectLst/>
                <a:latin typeface="David" panose="020E0502060401010101" pitchFamily="34" charset="-79"/>
                <a:cs typeface="David" panose="020E0502060401010101" pitchFamily="34" charset="-79"/>
              </a:rPr>
              <a:t>קינפוג</a:t>
            </a:r>
            <a:r>
              <a:rPr lang="he-IL" sz="1800" b="0" i="0" dirty="0">
                <a:solidFill>
                  <a:srgbClr val="000000"/>
                </a:solidFill>
                <a:effectLst/>
                <a:latin typeface="David" panose="020E0502060401010101" pitchFamily="34" charset="-79"/>
                <a:cs typeface="David" panose="020E0502060401010101" pitchFamily="34" charset="-79"/>
              </a:rPr>
              <a:t> המערכת.</a:t>
            </a:r>
            <a:br>
              <a:rPr lang="he-IL" dirty="0"/>
            </a:br>
            <a:endParaRPr lang="he-IL" dirty="0"/>
          </a:p>
        </p:txBody>
      </p:sp>
    </p:spTree>
    <p:extLst>
      <p:ext uri="{BB962C8B-B14F-4D97-AF65-F5344CB8AC3E}">
        <p14:creationId xmlns:p14="http://schemas.microsoft.com/office/powerpoint/2010/main" val="3585373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r>
              <a:rPr lang="he-IL" dirty="0"/>
              <a:t>יובל</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מאפייני הארכיטקטורה הם שהיא עצמאית מפרוטוקול (לא משנה אם זה </a:t>
            </a:r>
            <a:r>
              <a:rPr lang="en-US" dirty="0"/>
              <a:t>TCP</a:t>
            </a:r>
            <a:r>
              <a:rPr lang="he-IL" dirty="0"/>
              <a:t>, </a:t>
            </a:r>
            <a:r>
              <a:rPr lang="en-US" dirty="0"/>
              <a:t>UDP</a:t>
            </a:r>
            <a:r>
              <a:rPr lang="he-IL" dirty="0"/>
              <a:t> וכו'), לא תלויה בחומרה ומסתירה את המימוש מהמתכנת וכן בעלת </a:t>
            </a:r>
            <a:r>
              <a:rPr lang="he-IL" sz="1800" dirty="0">
                <a:effectLst/>
                <a:latin typeface="Cambria" panose="02040503050406030204" pitchFamily="18" charset="0"/>
                <a:ea typeface="Calibri" panose="020F0502020204030204" pitchFamily="34" charset="0"/>
                <a:cs typeface="David" panose="020E0502060401010101" pitchFamily="34" charset="-79"/>
              </a:rPr>
              <a:t>יכולות </a:t>
            </a:r>
            <a:r>
              <a:rPr lang="he-IL" sz="1800" dirty="0" err="1">
                <a:effectLst/>
                <a:latin typeface="Cambria" panose="02040503050406030204" pitchFamily="18" charset="0"/>
                <a:ea typeface="Calibri" panose="020F0502020204030204" pitchFamily="34" charset="0"/>
                <a:cs typeface="David" panose="020E0502060401010101" pitchFamily="34" charset="-79"/>
              </a:rPr>
              <a:t>פרסור</a:t>
            </a:r>
            <a:r>
              <a:rPr lang="he-IL" sz="1800" dirty="0">
                <a:effectLst/>
                <a:latin typeface="Cambria" panose="02040503050406030204" pitchFamily="18" charset="0"/>
                <a:ea typeface="Calibri" panose="020F0502020204030204" pitchFamily="34" charset="0"/>
                <a:cs typeface="David" panose="020E0502060401010101" pitchFamily="34" charset="-79"/>
              </a:rPr>
              <a:t> וחישוב על </a:t>
            </a:r>
            <a:r>
              <a:rPr lang="he-IL" sz="1800" dirty="0" err="1">
                <a:effectLst/>
                <a:latin typeface="Cambria" panose="02040503050406030204" pitchFamily="18" charset="0"/>
                <a:ea typeface="Calibri" panose="020F0502020204030204" pitchFamily="34" charset="0"/>
                <a:cs typeface="David" panose="020E0502060401010101" pitchFamily="34" charset="-79"/>
              </a:rPr>
              <a:t>פקטות</a:t>
            </a:r>
            <a:r>
              <a:rPr lang="he-IL" sz="1800" dirty="0">
                <a:effectLst/>
                <a:latin typeface="Cambria" panose="02040503050406030204" pitchFamily="18" charset="0"/>
                <a:ea typeface="Calibri" panose="020F0502020204030204" pitchFamily="34" charset="0"/>
                <a:cs typeface="David" panose="020E0502060401010101" pitchFamily="34" charset="-79"/>
              </a:rPr>
              <a:t> ברשת.</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הארכיטקטורה של הרשת כוללת </a:t>
            </a:r>
            <a:r>
              <a:rPr lang="he-IL" dirty="0" err="1"/>
              <a:t>סוויצ'ים</a:t>
            </a:r>
            <a:r>
              <a:rPr lang="he-IL" dirty="0"/>
              <a:t> חכמים שניתנים לתכנות איתם ניתן לאסוף מידע על </a:t>
            </a:r>
            <a:r>
              <a:rPr lang="he-IL" dirty="0" err="1"/>
              <a:t>הפקטות</a:t>
            </a:r>
            <a:r>
              <a:rPr lang="he-IL" dirty="0"/>
              <a:t> שעוברות ברשת וליצור סטטיסטיקות אשר נותנות תמונה רחבה על התעבורה</a:t>
            </a:r>
          </a:p>
          <a:p>
            <a:pPr algn="r" rtl="1">
              <a:lnSpc>
                <a:spcPct val="150000"/>
              </a:lnSpc>
              <a:spcAft>
                <a:spcPts val="800"/>
              </a:spcAft>
            </a:pPr>
            <a:r>
              <a:rPr lang="he-IL" sz="1800" kern="100" dirty="0" err="1">
                <a:effectLst/>
                <a:latin typeface="Cambria" panose="02040503050406030204" pitchFamily="18" charset="0"/>
                <a:ea typeface="Calibri" panose="020F0502020204030204" pitchFamily="34" charset="0"/>
                <a:cs typeface="David" panose="020E0502060401010101" pitchFamily="34" charset="-79"/>
              </a:rPr>
              <a:t>הפקטות</a:t>
            </a:r>
            <a:r>
              <a:rPr lang="he-IL" sz="1800" kern="100" dirty="0">
                <a:effectLst/>
                <a:latin typeface="Cambria" panose="02040503050406030204" pitchFamily="18" charset="0"/>
                <a:ea typeface="Calibri" panose="020F0502020204030204" pitchFamily="34" charset="0"/>
                <a:cs typeface="David" panose="020E0502060401010101" pitchFamily="34" charset="-79"/>
              </a:rPr>
              <a:t> שמתקבלות נכנסות מצד שמאל באיור הארכיטקטורה, ומשם עוברות דרך </a:t>
            </a:r>
            <a:r>
              <a:rPr lang="en-US" sz="1800" kern="100" dirty="0">
                <a:effectLst/>
                <a:latin typeface="Cambria" panose="02040503050406030204" pitchFamily="18" charset="0"/>
                <a:ea typeface="Calibri" panose="020F0502020204030204" pitchFamily="34" charset="0"/>
                <a:cs typeface="David" panose="020E0502060401010101" pitchFamily="34" charset="-79"/>
              </a:rPr>
              <a:t>parser</a:t>
            </a:r>
            <a:r>
              <a:rPr lang="he-IL" sz="1800" kern="100" dirty="0">
                <a:effectLst/>
                <a:latin typeface="Cambria" panose="02040503050406030204" pitchFamily="18" charset="0"/>
                <a:ea typeface="Calibri" panose="020F0502020204030204" pitchFamily="34" charset="0"/>
                <a:cs typeface="David" panose="020E0502060401010101" pitchFamily="34" charset="-79"/>
              </a:rPr>
              <a:t>. לאחר מכן, עוברות דרך יחידות עיבוד ובסוף ה</a:t>
            </a:r>
            <a:r>
              <a:rPr lang="en-US" sz="1800" kern="100" dirty="0">
                <a:effectLst/>
                <a:latin typeface="Cambria" panose="02040503050406030204" pitchFamily="18" charset="0"/>
                <a:ea typeface="Calibri" panose="020F0502020204030204" pitchFamily="34" charset="0"/>
                <a:cs typeface="David" panose="020E0502060401010101" pitchFamily="34" charset="-79"/>
              </a:rPr>
              <a:t>pipeline-</a:t>
            </a:r>
            <a:r>
              <a:rPr lang="he-IL" sz="1800" kern="100" dirty="0">
                <a:effectLst/>
                <a:latin typeface="Cambria" panose="02040503050406030204" pitchFamily="18" charset="0"/>
                <a:ea typeface="Calibri" panose="020F0502020204030204" pitchFamily="34" charset="0"/>
                <a:cs typeface="David" panose="020E0502060401010101" pitchFamily="34" charset="-79"/>
              </a:rPr>
              <a:t> יש יחידות שאוספות את המידע (ומאחדות מחדש על פי הצורך).</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lnSpc>
                <a:spcPct val="150000"/>
              </a:lnSpc>
              <a:spcAft>
                <a:spcPts val="800"/>
              </a:spcAft>
            </a:pPr>
            <a:r>
              <a:rPr lang="he-IL" sz="1800" kern="100" dirty="0" err="1">
                <a:effectLst/>
                <a:latin typeface="Cambria" panose="02040503050406030204" pitchFamily="18" charset="0"/>
                <a:ea typeface="Calibri" panose="020F0502020204030204" pitchFamily="34" charset="0"/>
                <a:cs typeface="David" panose="020E0502060401010101" pitchFamily="34" charset="-79"/>
              </a:rPr>
              <a:t>פקטה</a:t>
            </a:r>
            <a:r>
              <a:rPr lang="he-IL" sz="1800" kern="100" dirty="0">
                <a:effectLst/>
                <a:latin typeface="Cambria" panose="02040503050406030204" pitchFamily="18" charset="0"/>
                <a:ea typeface="Calibri" panose="020F0502020204030204" pitchFamily="34" charset="0"/>
                <a:cs typeface="David" panose="020E0502060401010101" pitchFamily="34" charset="-79"/>
              </a:rPr>
              <a:t> מתקבלת למתג כרצף של ביטים, ה-</a:t>
            </a:r>
            <a:r>
              <a:rPr lang="en-US" sz="1800" kern="100" dirty="0">
                <a:effectLst/>
                <a:latin typeface="Cambria" panose="02040503050406030204" pitchFamily="18" charset="0"/>
                <a:ea typeface="Calibri" panose="020F0502020204030204" pitchFamily="34" charset="0"/>
                <a:cs typeface="David" panose="020E0502060401010101" pitchFamily="34" charset="-79"/>
              </a:rPr>
              <a:t>parser</a:t>
            </a:r>
            <a:r>
              <a:rPr lang="he-IL" sz="1800" kern="100" dirty="0">
                <a:effectLst/>
                <a:latin typeface="David" panose="020E0502060401010101" pitchFamily="34" charset="-79"/>
                <a:ea typeface="Calibri" panose="020F0502020204030204" pitchFamily="34" charset="0"/>
                <a:cs typeface="Arial" panose="020B0604020202020204" pitchFamily="34" charset="0"/>
              </a:rPr>
              <a:t> אחראי להבין מה מייצג הרצף. ה-</a:t>
            </a:r>
            <a:r>
              <a:rPr lang="en-US" sz="1800" kern="100" dirty="0">
                <a:effectLst/>
                <a:latin typeface="Cambria" panose="02040503050406030204" pitchFamily="18" charset="0"/>
                <a:ea typeface="Calibri" panose="020F0502020204030204" pitchFamily="34" charset="0"/>
                <a:cs typeface="David" panose="020E0502060401010101" pitchFamily="34" charset="-79"/>
              </a:rPr>
              <a:t>parser</a:t>
            </a:r>
            <a:r>
              <a:rPr lang="he-IL" sz="1800" kern="100" dirty="0">
                <a:effectLst/>
                <a:latin typeface="Cambria" panose="02040503050406030204" pitchFamily="18" charset="0"/>
                <a:ea typeface="Calibri" panose="020F0502020204030204" pitchFamily="34" charset="0"/>
                <a:cs typeface="David" panose="020E0502060401010101" pitchFamily="34" charset="-79"/>
              </a:rPr>
              <a:t> ממומש כמכונת מצבים ומחלק את </a:t>
            </a:r>
            <a:r>
              <a:rPr lang="he-IL" sz="1800" kern="100" dirty="0" err="1">
                <a:effectLst/>
                <a:latin typeface="Cambria" panose="02040503050406030204" pitchFamily="18" charset="0"/>
                <a:ea typeface="Calibri" panose="020F0502020204030204" pitchFamily="34" charset="0"/>
                <a:cs typeface="David" panose="020E0502060401010101" pitchFamily="34" charset="-79"/>
              </a:rPr>
              <a:t>הפקטה</a:t>
            </a:r>
            <a:r>
              <a:rPr lang="he-IL" sz="1800" kern="100" dirty="0">
                <a:effectLst/>
                <a:latin typeface="Cambria" panose="02040503050406030204" pitchFamily="18" charset="0"/>
                <a:ea typeface="Calibri" panose="020F0502020204030204" pitchFamily="34" charset="0"/>
                <a:cs typeface="David" panose="020E0502060401010101" pitchFamily="34" charset="-79"/>
              </a:rPr>
              <a:t> לחלקים, מתוכם ייבחר המידע הרלוונטי עליו יתבצע חילוץ, על מנת לקבל את המידע הדרוש. </a:t>
            </a:r>
            <a:r>
              <a:rPr lang="he-IL"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חבילות זורמות באופן קבוע, ולכן מתקבל </a:t>
            </a:r>
            <a:r>
              <a:rPr lang="en-US"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latency</a:t>
            </a:r>
            <a:r>
              <a:rPr lang="he-IL"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 משוער וקבוע במערכת. ה-</a:t>
            </a:r>
            <a:r>
              <a:rPr lang="en-US"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header</a:t>
            </a:r>
            <a:r>
              <a:rPr lang="he-IL" sz="1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 יכול להשתנות (בהתאם לפעולה שרוצים לבצע).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he-IL"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t>סיון</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t>המידע נכנס ליחידות ה-</a:t>
            </a:r>
            <a:r>
              <a:rPr lang="en-US" sz="1800" dirty="0"/>
              <a:t>match-action</a:t>
            </a:r>
            <a:r>
              <a:rPr lang="he-IL" sz="1800" dirty="0"/>
              <a:t> המכילות טבלה המאוכלסת על ידי הקונטרול ומפתח אשר מורכב ממספר ביטים משורשרים של שדות שונים השייכים ל-</a:t>
            </a:r>
            <a:r>
              <a:rPr lang="en-US" sz="1800" dirty="0"/>
              <a:t>header</a:t>
            </a:r>
            <a:r>
              <a:rPr lang="he-IL" sz="1800" dirty="0"/>
              <a:t> ול-</a:t>
            </a:r>
            <a:r>
              <a:rPr lang="en-US" sz="1800" dirty="0"/>
              <a:t>metadata</a:t>
            </a:r>
            <a:endParaRPr lang="he-IL" sz="18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t>ובעזרתם מבצעים </a:t>
            </a:r>
            <a:r>
              <a:rPr lang="en-US" sz="1800" dirty="0"/>
              <a:t>look up</a:t>
            </a:r>
            <a:r>
              <a:rPr lang="he-IL" sz="1800" dirty="0"/>
              <a:t> על מנת למצוא את רשומת המידע המתאימה על ידי </a:t>
            </a:r>
            <a:r>
              <a:rPr lang="en-US" sz="1800" dirty="0"/>
              <a:t>hit miss</a:t>
            </a:r>
            <a:endParaRPr lang="he-IL" sz="18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t>לאחר מכן, מבצעים את ה-</a:t>
            </a:r>
            <a:r>
              <a:rPr lang="en-US" sz="1800" dirty="0"/>
              <a:t>action</a:t>
            </a:r>
            <a:r>
              <a:rPr lang="he-IL" sz="1800" dirty="0"/>
              <a:t> וכותבים את התוצאה ל-</a:t>
            </a:r>
            <a:r>
              <a:rPr lang="en-US" sz="1800" dirty="0"/>
              <a:t>bus</a:t>
            </a:r>
            <a:r>
              <a:rPr lang="he-IL" sz="1800" dirty="0"/>
              <a:t> של המוצא כך שהמצב הבא יוכל לקרוא אותה.</a:t>
            </a:r>
          </a:p>
          <a:p>
            <a:pPr algn="r" rtl="1">
              <a:lnSpc>
                <a:spcPct val="150000"/>
              </a:lnSpc>
              <a:spcAft>
                <a:spcPts val="800"/>
              </a:spcAft>
            </a:pPr>
            <a:r>
              <a:rPr lang="he-IL" sz="2800" kern="100" dirty="0" err="1">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הפקטה</a:t>
            </a:r>
            <a:r>
              <a:rPr lang="he-IL" sz="2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 עוברת בין המצבים ומפעילה פעולות שרלוונטיות למצב בו נמצאת. על מנת שהארכיטקטורה תעבוד, יש לבטא את התהליך (ה-</a:t>
            </a:r>
            <a:r>
              <a:rPr lang="en-US" sz="2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Flow</a:t>
            </a:r>
            <a:r>
              <a:rPr lang="he-IL" sz="2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 כמעבר בין המצבים, והחלטה מהי הפעולה שיש לבצע בכל מצב לפי המידע שהתקבל בו. ההחלטה מה לעשות נקבעת לפי המידע שעובר במצב. המידע יוצר תגובת </a:t>
            </a:r>
            <a:r>
              <a:rPr lang="en-US" sz="2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match</a:t>
            </a:r>
            <a:r>
              <a:rPr lang="he-IL" sz="2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 ולפיו נקבעת הפעולה</a:t>
            </a:r>
            <a:r>
              <a:rPr lang="en-US" sz="2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action</a:t>
            </a:r>
            <a:r>
              <a:rPr lang="en-US" sz="2800" kern="100" dirty="0">
                <a:solidFill>
                  <a:srgbClr val="000000"/>
                </a:solidFill>
                <a:effectLst/>
                <a:latin typeface="David" panose="020E0502060401010101" pitchFamily="34" charset="-79"/>
                <a:ea typeface="Times New Roman" panose="02020603050405020304" pitchFamily="18" charset="0"/>
                <a:cs typeface="Arial" panose="020B0604020202020204" pitchFamily="34" charset="0"/>
              </a:rPr>
              <a:t> </a:t>
            </a:r>
            <a:r>
              <a:rPr lang="he-IL" sz="2800" kern="100" dirty="0">
                <a:solidFill>
                  <a:srgbClr val="000000"/>
                </a:solidFill>
                <a:effectLst/>
                <a:latin typeface="David" panose="020E0502060401010101" pitchFamily="34" charset="-79"/>
                <a:ea typeface="Times New Roman" panose="02020603050405020304" pitchFamily="18" charset="0"/>
                <a:cs typeface="Arial" panose="020B0604020202020204" pitchFamily="34" charset="0"/>
              </a:rPr>
              <a:t> שתתבצע, דבר שיכול לגרום לשינוי המידע והמשך לשינוי ה-</a:t>
            </a:r>
            <a:r>
              <a:rPr lang="en-US" sz="2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flow</a:t>
            </a:r>
            <a:r>
              <a:rPr lang="he-IL" sz="2800" kern="100" dirty="0">
                <a:solidFill>
                  <a:srgbClr val="000000"/>
                </a:solidFill>
                <a:effectLst/>
                <a:latin typeface="Cambria" panose="02040503050406030204" pitchFamily="18" charset="0"/>
                <a:ea typeface="Times New Roman" panose="02020603050405020304" pitchFamily="18" charset="0"/>
                <a:cs typeface="David" panose="020E0502060401010101" pitchFamily="34" charset="-79"/>
              </a:rPr>
              <a:t> של המידע.</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24004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22996BA-3C45-4879-A477-6C3ED4B1962A}" type="datetimeFigureOut">
              <a:rPr lang="he-IL" smtClean="0"/>
              <a:t>כ"ג/תשרי/תשפ"ד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5895734-A2BB-433B-96E9-D8AF4F50C54D}" type="slidenum">
              <a:rPr lang="he-IL" smtClean="0"/>
              <a:t>‹#›</a:t>
            </a:fld>
            <a:endParaRPr lang="he-IL"/>
          </a:p>
        </p:txBody>
      </p:sp>
    </p:spTree>
    <p:extLst>
      <p:ext uri="{BB962C8B-B14F-4D97-AF65-F5344CB8AC3E}">
        <p14:creationId xmlns:p14="http://schemas.microsoft.com/office/powerpoint/2010/main" val="281089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22996BA-3C45-4879-A477-6C3ED4B1962A}" type="datetimeFigureOut">
              <a:rPr lang="he-IL" smtClean="0"/>
              <a:t>כ"ג/תשרי/תשפ"ד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5895734-A2BB-433B-96E9-D8AF4F50C54D}" type="slidenum">
              <a:rPr lang="he-IL" smtClean="0"/>
              <a:t>‹#›</a:t>
            </a:fld>
            <a:endParaRPr lang="he-IL"/>
          </a:p>
        </p:txBody>
      </p:sp>
    </p:spTree>
    <p:extLst>
      <p:ext uri="{BB962C8B-B14F-4D97-AF65-F5344CB8AC3E}">
        <p14:creationId xmlns:p14="http://schemas.microsoft.com/office/powerpoint/2010/main" val="114985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22996BA-3C45-4879-A477-6C3ED4B1962A}" type="datetimeFigureOut">
              <a:rPr lang="he-IL" smtClean="0"/>
              <a:t>כ"ג/תשרי/תשפ"ד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5895734-A2BB-433B-96E9-D8AF4F50C54D}" type="slidenum">
              <a:rPr lang="he-IL" smtClean="0"/>
              <a:t>‹#›</a:t>
            </a:fld>
            <a:endParaRPr lang="he-IL"/>
          </a:p>
        </p:txBody>
      </p:sp>
    </p:spTree>
    <p:extLst>
      <p:ext uri="{BB962C8B-B14F-4D97-AF65-F5344CB8AC3E}">
        <p14:creationId xmlns:p14="http://schemas.microsoft.com/office/powerpoint/2010/main" val="3908225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35500" y="1170500"/>
            <a:ext cx="9763200" cy="4349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18" name="Google Shape;18;p4"/>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3240168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835500" y="2020067"/>
            <a:ext cx="2587600" cy="100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867">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835500" y="3022467"/>
            <a:ext cx="3901200" cy="3189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title"/>
          </p:nvPr>
        </p:nvSpPr>
        <p:spPr>
          <a:xfrm>
            <a:off x="835500" y="450900"/>
            <a:ext cx="8112000" cy="719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Tree>
    <p:extLst>
      <p:ext uri="{BB962C8B-B14F-4D97-AF65-F5344CB8AC3E}">
        <p14:creationId xmlns:p14="http://schemas.microsoft.com/office/powerpoint/2010/main" val="185968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22996BA-3C45-4879-A477-6C3ED4B1962A}" type="datetimeFigureOut">
              <a:rPr lang="he-IL" smtClean="0"/>
              <a:t>כ"ג/תשרי/תשפ"ד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5895734-A2BB-433B-96E9-D8AF4F50C54D}" type="slidenum">
              <a:rPr lang="he-IL" smtClean="0"/>
              <a:t>‹#›</a:t>
            </a:fld>
            <a:endParaRPr lang="he-IL"/>
          </a:p>
        </p:txBody>
      </p:sp>
    </p:spTree>
    <p:extLst>
      <p:ext uri="{BB962C8B-B14F-4D97-AF65-F5344CB8AC3E}">
        <p14:creationId xmlns:p14="http://schemas.microsoft.com/office/powerpoint/2010/main" val="149106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22996BA-3C45-4879-A477-6C3ED4B1962A}" type="datetimeFigureOut">
              <a:rPr lang="he-IL" smtClean="0"/>
              <a:t>כ"ג/תשרי/תשפ"ד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5895734-A2BB-433B-96E9-D8AF4F50C54D}" type="slidenum">
              <a:rPr lang="he-IL" smtClean="0"/>
              <a:t>‹#›</a:t>
            </a:fld>
            <a:endParaRPr lang="he-IL"/>
          </a:p>
        </p:txBody>
      </p:sp>
    </p:spTree>
    <p:extLst>
      <p:ext uri="{BB962C8B-B14F-4D97-AF65-F5344CB8AC3E}">
        <p14:creationId xmlns:p14="http://schemas.microsoft.com/office/powerpoint/2010/main" val="72605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22996BA-3C45-4879-A477-6C3ED4B1962A}" type="datetimeFigureOut">
              <a:rPr lang="he-IL" smtClean="0"/>
              <a:t>כ"ג/תשרי/תשפ"ד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5895734-A2BB-433B-96E9-D8AF4F50C54D}" type="slidenum">
              <a:rPr lang="he-IL" smtClean="0"/>
              <a:t>‹#›</a:t>
            </a:fld>
            <a:endParaRPr lang="he-IL"/>
          </a:p>
        </p:txBody>
      </p:sp>
    </p:spTree>
    <p:extLst>
      <p:ext uri="{BB962C8B-B14F-4D97-AF65-F5344CB8AC3E}">
        <p14:creationId xmlns:p14="http://schemas.microsoft.com/office/powerpoint/2010/main" val="110614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22996BA-3C45-4879-A477-6C3ED4B1962A}" type="datetimeFigureOut">
              <a:rPr lang="he-IL" smtClean="0"/>
              <a:t>כ"ג/תשרי/תשפ"ד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5895734-A2BB-433B-96E9-D8AF4F50C54D}" type="slidenum">
              <a:rPr lang="he-IL" smtClean="0"/>
              <a:t>‹#›</a:t>
            </a:fld>
            <a:endParaRPr lang="he-IL"/>
          </a:p>
        </p:txBody>
      </p:sp>
    </p:spTree>
    <p:extLst>
      <p:ext uri="{BB962C8B-B14F-4D97-AF65-F5344CB8AC3E}">
        <p14:creationId xmlns:p14="http://schemas.microsoft.com/office/powerpoint/2010/main" val="159674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22996BA-3C45-4879-A477-6C3ED4B1962A}" type="datetimeFigureOut">
              <a:rPr lang="he-IL" smtClean="0"/>
              <a:t>כ"ג/תשרי/תשפ"ד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5895734-A2BB-433B-96E9-D8AF4F50C54D}" type="slidenum">
              <a:rPr lang="he-IL" smtClean="0"/>
              <a:t>‹#›</a:t>
            </a:fld>
            <a:endParaRPr lang="he-IL"/>
          </a:p>
        </p:txBody>
      </p:sp>
    </p:spTree>
    <p:extLst>
      <p:ext uri="{BB962C8B-B14F-4D97-AF65-F5344CB8AC3E}">
        <p14:creationId xmlns:p14="http://schemas.microsoft.com/office/powerpoint/2010/main" val="11783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2996BA-3C45-4879-A477-6C3ED4B1962A}" type="datetimeFigureOut">
              <a:rPr lang="he-IL" smtClean="0"/>
              <a:t>כ"ג/תשרי/תשפ"ד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65895734-A2BB-433B-96E9-D8AF4F50C54D}" type="slidenum">
              <a:rPr lang="he-IL" smtClean="0"/>
              <a:t>‹#›</a:t>
            </a:fld>
            <a:endParaRPr lang="he-IL"/>
          </a:p>
        </p:txBody>
      </p:sp>
    </p:spTree>
    <p:extLst>
      <p:ext uri="{BB962C8B-B14F-4D97-AF65-F5344CB8AC3E}">
        <p14:creationId xmlns:p14="http://schemas.microsoft.com/office/powerpoint/2010/main" val="64444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22996BA-3C45-4879-A477-6C3ED4B1962A}" type="datetimeFigureOut">
              <a:rPr lang="he-IL" smtClean="0"/>
              <a:t>כ"ג/תשרי/תשפ"ד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5895734-A2BB-433B-96E9-D8AF4F50C54D}" type="slidenum">
              <a:rPr lang="he-IL" smtClean="0"/>
              <a:t>‹#›</a:t>
            </a:fld>
            <a:endParaRPr lang="he-IL"/>
          </a:p>
        </p:txBody>
      </p:sp>
    </p:spTree>
    <p:extLst>
      <p:ext uri="{BB962C8B-B14F-4D97-AF65-F5344CB8AC3E}">
        <p14:creationId xmlns:p14="http://schemas.microsoft.com/office/powerpoint/2010/main" val="317578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22996BA-3C45-4879-A477-6C3ED4B1962A}" type="datetimeFigureOut">
              <a:rPr lang="he-IL" smtClean="0"/>
              <a:t>כ"ג/תשרי/תשפ"ד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5895734-A2BB-433B-96E9-D8AF4F50C54D}" type="slidenum">
              <a:rPr lang="he-IL" smtClean="0"/>
              <a:t>‹#›</a:t>
            </a:fld>
            <a:endParaRPr lang="he-IL"/>
          </a:p>
        </p:txBody>
      </p:sp>
    </p:spTree>
    <p:extLst>
      <p:ext uri="{BB962C8B-B14F-4D97-AF65-F5344CB8AC3E}">
        <p14:creationId xmlns:p14="http://schemas.microsoft.com/office/powerpoint/2010/main" val="2263851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996BA-3C45-4879-A477-6C3ED4B1962A}" type="datetimeFigureOut">
              <a:rPr lang="he-IL" smtClean="0"/>
              <a:t>כ"ג/תשרי/תשפ"ד</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95734-A2BB-433B-96E9-D8AF4F50C54D}" type="slidenum">
              <a:rPr lang="he-IL" smtClean="0"/>
              <a:t>‹#›</a:t>
            </a:fld>
            <a:endParaRPr lang="he-IL"/>
          </a:p>
        </p:txBody>
      </p:sp>
    </p:spTree>
    <p:extLst>
      <p:ext uri="{BB962C8B-B14F-4D97-AF65-F5344CB8AC3E}">
        <p14:creationId xmlns:p14="http://schemas.microsoft.com/office/powerpoint/2010/main" val="126784652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7.png"/><Relationship Id="rId5" Type="http://schemas.microsoft.com/office/2007/relationships/hdphoto" Target="../media/hdphoto3.wdp"/><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microsoft.com/office/2007/relationships/hdphoto" Target="../media/hdphoto4.wdp"/></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microsoft.com/office/2007/relationships/hdphoto" Target="../media/hdphoto5.wdp"/></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chart" Target="../charts/chart3.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chart" Target="../charts/char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microsoft.com/office/2007/relationships/hdphoto" Target="../media/hdphoto6.wdp"/></Relationships>
</file>

<file path=ppt/slides/_rels/slide3.xml.rels><?xml version="1.0" encoding="UTF-8" standalone="yes"?>
<Relationships xmlns="http://schemas.openxmlformats.org/package/2006/relationships"><Relationship Id="rId8" Type="http://schemas.microsoft.com/office/2014/relationships/chartEx" Target="../charts/chartEx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תמונה 3">
            <a:extLst>
              <a:ext uri="{FF2B5EF4-FFF2-40B4-BE49-F238E27FC236}">
                <a16:creationId xmlns:a16="http://schemas.microsoft.com/office/drawing/2014/main" id="{B57632A6-D283-83DD-DEAF-EAE930437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264" y="0"/>
            <a:ext cx="8506997" cy="6858000"/>
          </a:xfrm>
          <a:prstGeom prst="rect">
            <a:avLst/>
          </a:prstGeom>
        </p:spPr>
      </p:pic>
      <p:sp>
        <p:nvSpPr>
          <p:cNvPr id="1033" name="Rectangle 103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3EFB9D71-19A1-4DF8-8818-FE25C4375131}"/>
              </a:ext>
            </a:extLst>
          </p:cNvPr>
          <p:cNvSpPr>
            <a:spLocks noGrp="1"/>
          </p:cNvSpPr>
          <p:nvPr>
            <p:ph type="ctrTitle"/>
          </p:nvPr>
        </p:nvSpPr>
        <p:spPr>
          <a:xfrm>
            <a:off x="477980" y="1122363"/>
            <a:ext cx="4619799" cy="3204134"/>
          </a:xfrm>
        </p:spPr>
        <p:txBody>
          <a:bodyPr vert="horz" lIns="91440" tIns="45720" rIns="91440" bIns="45720" rtlCol="0" anchor="b">
            <a:noAutofit/>
          </a:bodyPr>
          <a:lstStyle/>
          <a:p>
            <a:pPr algn="l" rtl="0"/>
            <a:r>
              <a:rPr lang="en-US" sz="4400" dirty="0">
                <a:latin typeface="Century Gothic" panose="020B0502020202020204" pitchFamily="34" charset="0"/>
                <a:ea typeface="+mn-ea"/>
                <a:cs typeface="+mn-cs"/>
              </a:rPr>
              <a:t>Distributed Stateful Applications on </a:t>
            </a:r>
            <a:r>
              <a:rPr lang="en-US" sz="4400" dirty="0">
                <a:solidFill>
                  <a:srgbClr val="00B9DE"/>
                </a:solidFill>
                <a:latin typeface="Century Gothic" panose="020B0502020202020204" pitchFamily="34" charset="0"/>
                <a:ea typeface="+mn-ea"/>
                <a:cs typeface="+mn-cs"/>
              </a:rPr>
              <a:t>Programmable Switches</a:t>
            </a:r>
          </a:p>
        </p:txBody>
      </p:sp>
      <p:sp>
        <p:nvSpPr>
          <p:cNvPr id="3" name="כותרת משנה 2">
            <a:extLst>
              <a:ext uri="{FF2B5EF4-FFF2-40B4-BE49-F238E27FC236}">
                <a16:creationId xmlns:a16="http://schemas.microsoft.com/office/drawing/2014/main" id="{58B050CA-C747-1092-4642-43F0F25A86D4}"/>
              </a:ext>
            </a:extLst>
          </p:cNvPr>
          <p:cNvSpPr>
            <a:spLocks noGrp="1"/>
          </p:cNvSpPr>
          <p:nvPr>
            <p:ph type="subTitle" idx="1"/>
          </p:nvPr>
        </p:nvSpPr>
        <p:spPr>
          <a:xfrm>
            <a:off x="477980" y="4872922"/>
            <a:ext cx="4619799" cy="1486730"/>
          </a:xfrm>
        </p:spPr>
        <p:txBody>
          <a:bodyPr vert="horz" lIns="91440" tIns="45720" rIns="91440" bIns="45720" rtlCol="0">
            <a:normAutofit fontScale="92500" lnSpcReduction="10000"/>
          </a:bodyPr>
          <a:lstStyle/>
          <a:p>
            <a:pPr algn="l" rtl="0"/>
            <a:r>
              <a:rPr lang="en-US" sz="2000" dirty="0">
                <a:latin typeface="Century Gothic" panose="020B0502020202020204" pitchFamily="34" charset="0"/>
              </a:rPr>
              <a:t>Participants: </a:t>
            </a:r>
          </a:p>
          <a:p>
            <a:pPr algn="l" rtl="0"/>
            <a:r>
              <a:rPr lang="he-IL" sz="2000" dirty="0">
                <a:latin typeface="Century Gothic" panose="020B0502020202020204" pitchFamily="34" charset="0"/>
              </a:rPr>
              <a:t>	</a:t>
            </a:r>
            <a:r>
              <a:rPr lang="en-US" sz="2000" dirty="0">
                <a:latin typeface="Century Gothic" panose="020B0502020202020204" pitchFamily="34" charset="0"/>
              </a:rPr>
              <a:t>Sivan Vert, Yuval Ben Haim</a:t>
            </a:r>
          </a:p>
          <a:p>
            <a:pPr algn="l" rtl="0"/>
            <a:r>
              <a:rPr lang="en-US" sz="2000" dirty="0">
                <a:latin typeface="Century Gothic" panose="020B0502020202020204" pitchFamily="34" charset="0"/>
              </a:rPr>
              <a:t>Supervisors:</a:t>
            </a:r>
          </a:p>
          <a:p>
            <a:pPr algn="l" rtl="0"/>
            <a:r>
              <a:rPr lang="en-US" sz="2000" dirty="0">
                <a:latin typeface="Century Gothic" panose="020B0502020202020204" pitchFamily="34" charset="0"/>
              </a:rPr>
              <a:t>	 </a:t>
            </a:r>
            <a:r>
              <a:rPr lang="en-US" sz="2000" dirty="0" err="1">
                <a:latin typeface="Century Gothic" panose="020B0502020202020204" pitchFamily="34" charset="0"/>
              </a:rPr>
              <a:t>Lior</a:t>
            </a:r>
            <a:r>
              <a:rPr lang="en-US" sz="2000" dirty="0">
                <a:latin typeface="Century Gothic" panose="020B0502020202020204" pitchFamily="34" charset="0"/>
              </a:rPr>
              <a:t> Zeno, Pavel </a:t>
            </a:r>
            <a:r>
              <a:rPr lang="en-US" sz="2000" dirty="0" err="1">
                <a:latin typeface="Century Gothic" panose="020B0502020202020204" pitchFamily="34" charset="0"/>
              </a:rPr>
              <a:t>Lifshits</a:t>
            </a:r>
            <a:endParaRPr lang="en-US" sz="2000" dirty="0">
              <a:latin typeface="Century Gothic" panose="020B0502020202020204" pitchFamily="34" charset="0"/>
            </a:endParaRPr>
          </a:p>
          <a:p>
            <a:pPr algn="l" rtl="0"/>
            <a:endParaRPr lang="en-US" sz="2000" dirty="0">
              <a:latin typeface="Century Gothic" panose="020B0502020202020204" pitchFamily="34" charset="0"/>
            </a:endParaRP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תיבת טקסט 4">
            <a:extLst>
              <a:ext uri="{FF2B5EF4-FFF2-40B4-BE49-F238E27FC236}">
                <a16:creationId xmlns:a16="http://schemas.microsoft.com/office/drawing/2014/main" id="{8FE3A327-EB18-8AD4-0464-1AE6306D4908}"/>
              </a:ext>
            </a:extLst>
          </p:cNvPr>
          <p:cNvSpPr txBox="1"/>
          <p:nvPr/>
        </p:nvSpPr>
        <p:spPr>
          <a:xfrm>
            <a:off x="294289" y="198961"/>
            <a:ext cx="1957421"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entury Gothic" panose="020B0502020202020204" pitchFamily="34" charset="0"/>
                <a:ea typeface="+mn-ea"/>
                <a:cs typeface="+mn-cs"/>
              </a:rPr>
              <a:t>Project #7062</a:t>
            </a:r>
          </a:p>
        </p:txBody>
      </p:sp>
    </p:spTree>
    <p:extLst>
      <p:ext uri="{BB962C8B-B14F-4D97-AF65-F5344CB8AC3E}">
        <p14:creationId xmlns:p14="http://schemas.microsoft.com/office/powerpoint/2010/main" val="33820161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329"/>
        <p:cNvGrpSpPr/>
        <p:nvPr/>
      </p:nvGrpSpPr>
      <p:grpSpPr>
        <a:xfrm>
          <a:off x="0" y="0"/>
          <a:ext cx="0" cy="0"/>
          <a:chOff x="0" y="0"/>
          <a:chExt cx="0" cy="0"/>
        </a:xfrm>
      </p:grpSpPr>
      <p:sp>
        <p:nvSpPr>
          <p:cNvPr id="2331" name="Google Shape;2331;p54"/>
          <p:cNvSpPr txBox="1">
            <a:spLocks noGrp="1"/>
          </p:cNvSpPr>
          <p:nvPr>
            <p:ph type="body" idx="2"/>
          </p:nvPr>
        </p:nvSpPr>
        <p:spPr>
          <a:xfrm>
            <a:off x="845082" y="4645634"/>
            <a:ext cx="10682732" cy="1491343"/>
          </a:xfrm>
          <a:prstGeom prst="rect">
            <a:avLst/>
          </a:prstGeom>
        </p:spPr>
        <p:txBody>
          <a:bodyPr spcFirstLastPara="1" vert="horz" wrap="square" lIns="121900" tIns="121900" rIns="121900" bIns="121900" rtlCol="1" anchor="t" anchorCtr="0">
            <a:noAutofit/>
          </a:bodyPr>
          <a:lstStyle/>
          <a:p>
            <a:pPr marL="0" indent="0" algn="l" defTabSz="457200" rtl="0">
              <a:buNone/>
            </a:pPr>
            <a:r>
              <a:rPr lang="en-US" sz="2400" dirty="0">
                <a:latin typeface="Century Gothic" panose="020B0502020202020204" pitchFamily="34" charset="0"/>
              </a:rPr>
              <a:t>The switch receives a packet from a specific port and processes it in the ingress control. If further processing is required, the packet is sent to the recirculate port, the packet finishes egress processing, including the egress de-parser, and then re-enters the ingress parser.</a:t>
            </a:r>
          </a:p>
        </p:txBody>
      </p:sp>
      <p:pic>
        <p:nvPicPr>
          <p:cNvPr id="2" name="תמונה 1">
            <a:extLst>
              <a:ext uri="{FF2B5EF4-FFF2-40B4-BE49-F238E27FC236}">
                <a16:creationId xmlns:a16="http://schemas.microsoft.com/office/drawing/2014/main" id="{7891D0E8-B9DB-2D2C-328F-221078527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355" y="1655336"/>
            <a:ext cx="11410950" cy="2505075"/>
          </a:xfrm>
          <a:prstGeom prst="rect">
            <a:avLst/>
          </a:prstGeom>
        </p:spPr>
      </p:pic>
      <p:sp>
        <p:nvSpPr>
          <p:cNvPr id="11" name="TextBox 10">
            <a:extLst>
              <a:ext uri="{FF2B5EF4-FFF2-40B4-BE49-F238E27FC236}">
                <a16:creationId xmlns:a16="http://schemas.microsoft.com/office/drawing/2014/main" id="{8552C9B9-A25A-402A-B60B-007F6021F174}"/>
              </a:ext>
            </a:extLst>
          </p:cNvPr>
          <p:cNvSpPr txBox="1"/>
          <p:nvPr/>
        </p:nvSpPr>
        <p:spPr>
          <a:xfrm>
            <a:off x="1406968" y="4030114"/>
            <a:ext cx="4591101" cy="338554"/>
          </a:xfrm>
          <a:prstGeom prst="rect">
            <a:avLst/>
          </a:prstGeom>
          <a:noFill/>
        </p:spPr>
        <p:txBody>
          <a:bodyPr wrap="square">
            <a:spAutoFit/>
          </a:bodyPr>
          <a:lstStyle/>
          <a:p>
            <a:pPr algn="l" defTabSz="457200" rtl="0"/>
            <a:r>
              <a:rPr lang="en-US" sz="1600" dirty="0">
                <a:latin typeface="Century Gothic" panose="020B0502020202020204" pitchFamily="34" charset="0"/>
              </a:rPr>
              <a:t>Ingress match-action stages (pre-switching)</a:t>
            </a:r>
            <a:endParaRPr lang="en-IL" sz="1600" dirty="0">
              <a:latin typeface="Century Gothic" panose="020B0502020202020204" pitchFamily="34" charset="0"/>
            </a:endParaRPr>
          </a:p>
        </p:txBody>
      </p:sp>
      <p:sp>
        <p:nvSpPr>
          <p:cNvPr id="12" name="TextBox 11">
            <a:extLst>
              <a:ext uri="{FF2B5EF4-FFF2-40B4-BE49-F238E27FC236}">
                <a16:creationId xmlns:a16="http://schemas.microsoft.com/office/drawing/2014/main" id="{DDCB43F6-4451-4EA8-8EF2-A4E78F21F753}"/>
              </a:ext>
            </a:extLst>
          </p:cNvPr>
          <p:cNvSpPr txBox="1"/>
          <p:nvPr/>
        </p:nvSpPr>
        <p:spPr>
          <a:xfrm>
            <a:off x="6840461" y="4033616"/>
            <a:ext cx="4591101" cy="338554"/>
          </a:xfrm>
          <a:prstGeom prst="rect">
            <a:avLst/>
          </a:prstGeom>
          <a:noFill/>
        </p:spPr>
        <p:txBody>
          <a:bodyPr wrap="square">
            <a:spAutoFit/>
          </a:bodyPr>
          <a:lstStyle/>
          <a:p>
            <a:r>
              <a:rPr lang="en-US" sz="1600" dirty="0">
                <a:latin typeface="Century Gothic" panose="020B0502020202020204" pitchFamily="34" charset="0"/>
              </a:rPr>
              <a:t>Egress match-action stages (post-switching)</a:t>
            </a:r>
            <a:endParaRPr lang="en-IL" sz="1600" dirty="0">
              <a:latin typeface="Century Gothic" panose="020B0502020202020204" pitchFamily="34" charset="0"/>
            </a:endParaRPr>
          </a:p>
        </p:txBody>
      </p:sp>
      <p:sp>
        <p:nvSpPr>
          <p:cNvPr id="18" name="כותרת 1">
            <a:extLst>
              <a:ext uri="{FF2B5EF4-FFF2-40B4-BE49-F238E27FC236}">
                <a16:creationId xmlns:a16="http://schemas.microsoft.com/office/drawing/2014/main" id="{48EFBAD4-CD5D-B494-64AD-133BE64835F7}"/>
              </a:ext>
            </a:extLst>
          </p:cNvPr>
          <p:cNvSpPr txBox="1">
            <a:spLocks/>
          </p:cNvSpPr>
          <p:nvPr/>
        </p:nvSpPr>
        <p:spPr>
          <a:xfrm>
            <a:off x="763929" y="594233"/>
            <a:ext cx="9727533"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Ingress and Egress</a:t>
            </a:r>
          </a:p>
        </p:txBody>
      </p:sp>
      <p:grpSp>
        <p:nvGrpSpPr>
          <p:cNvPr id="5" name="קבוצה 4">
            <a:extLst>
              <a:ext uri="{FF2B5EF4-FFF2-40B4-BE49-F238E27FC236}">
                <a16:creationId xmlns:a16="http://schemas.microsoft.com/office/drawing/2014/main" id="{7200DF0B-BF22-2820-375E-5D6A32BC9323}"/>
              </a:ext>
            </a:extLst>
          </p:cNvPr>
          <p:cNvGrpSpPr/>
          <p:nvPr/>
        </p:nvGrpSpPr>
        <p:grpSpPr>
          <a:xfrm>
            <a:off x="11548069" y="6225793"/>
            <a:ext cx="547321" cy="539258"/>
            <a:chOff x="11254154" y="6236679"/>
            <a:chExt cx="547321" cy="539258"/>
          </a:xfrm>
        </p:grpSpPr>
        <p:sp>
          <p:nvSpPr>
            <p:cNvPr id="6" name="אליפסה 5">
              <a:extLst>
                <a:ext uri="{FF2B5EF4-FFF2-40B4-BE49-F238E27FC236}">
                  <a16:creationId xmlns:a16="http://schemas.microsoft.com/office/drawing/2014/main" id="{A0F9A119-4DE1-D4F2-9C72-5F3620B946AB}"/>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AFDA9F32-C8D0-1BB1-47DE-37BCE7BCE796}"/>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10</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210705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1" name="מציין מיקום תוכן 2">
            <a:extLst>
              <a:ext uri="{FF2B5EF4-FFF2-40B4-BE49-F238E27FC236}">
                <a16:creationId xmlns:a16="http://schemas.microsoft.com/office/drawing/2014/main" id="{A7B9E977-2F70-4749-8C57-126204749EB8}"/>
              </a:ext>
            </a:extLst>
          </p:cNvPr>
          <p:cNvSpPr txBox="1">
            <a:spLocks/>
          </p:cNvSpPr>
          <p:nvPr/>
        </p:nvSpPr>
        <p:spPr>
          <a:xfrm>
            <a:off x="1066800" y="1830406"/>
            <a:ext cx="10058400" cy="3931920"/>
          </a:xfrm>
          <a:prstGeom prst="rect">
            <a:avLst/>
          </a:prstGeom>
        </p:spPr>
        <p:txBody>
          <a:bodyPr spcFirstLastPara="1" vert="horz" wrap="square" lIns="91425" tIns="91425" rIns="91425" bIns="91425" rtlCol="1" anchor="t" anchorCtr="0">
            <a:norm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457200" indent="-457200" algn="l" rtl="0">
              <a:spcBef>
                <a:spcPct val="0"/>
              </a:spcBef>
              <a:buSzPts val="2400"/>
              <a:buFont typeface="+mj-lt"/>
              <a:buAutoNum type="arabicPeriod"/>
            </a:pPr>
            <a:r>
              <a:rPr lang="en-US" sz="2400" dirty="0">
                <a:latin typeface="Century Gothic" panose="020B0502020202020204" pitchFamily="34" charset="0"/>
                <a:ea typeface="+mj-ea"/>
                <a:cs typeface="+mj-cs"/>
              </a:rPr>
              <a:t>Sample packets in a certain probability.</a:t>
            </a:r>
          </a:p>
          <a:p>
            <a:pPr marL="457200" indent="-457200" algn="l" rtl="0">
              <a:spcBef>
                <a:spcPct val="0"/>
              </a:spcBef>
              <a:buSzPts val="2400"/>
              <a:buFont typeface="+mj-lt"/>
              <a:buAutoNum type="arabicPeriod"/>
            </a:pPr>
            <a:r>
              <a:rPr lang="en-US" sz="2400" dirty="0">
                <a:latin typeface="Century Gothic" panose="020B0502020202020204" pitchFamily="34" charset="0"/>
                <a:ea typeface="+mj-ea"/>
                <a:cs typeface="+mj-cs"/>
              </a:rPr>
              <a:t>Compaction:</a:t>
            </a:r>
          </a:p>
          <a:p>
            <a:pPr marL="1066785" lvl="1" indent="-457200" algn="l" rtl="0">
              <a:spcBef>
                <a:spcPct val="0"/>
              </a:spcBef>
              <a:buSzPts val="2400"/>
              <a:buFont typeface="+mj-lt"/>
              <a:buAutoNum type="alphaLcPeriod"/>
            </a:pPr>
            <a:r>
              <a:rPr lang="en-US" sz="2400" dirty="0">
                <a:latin typeface="Century Gothic" panose="020B0502020202020204" pitchFamily="34" charset="0"/>
                <a:ea typeface="+mj-ea"/>
                <a:cs typeface="+mj-cs"/>
              </a:rPr>
              <a:t>If a layer is not full, insert the value to the layer.</a:t>
            </a:r>
          </a:p>
          <a:p>
            <a:pPr marL="1066785" lvl="1" indent="-457200" algn="l" rtl="0">
              <a:spcBef>
                <a:spcPct val="0"/>
              </a:spcBef>
              <a:buSzPts val="2400"/>
              <a:buFont typeface="+mj-lt"/>
              <a:buAutoNum type="alphaLcPeriod"/>
            </a:pPr>
            <a:r>
              <a:rPr lang="en-US" sz="2400" dirty="0">
                <a:latin typeface="Century Gothic" panose="020B0502020202020204" pitchFamily="34" charset="0"/>
                <a:ea typeface="+mj-ea"/>
                <a:cs typeface="+mj-cs"/>
              </a:rPr>
              <a:t>Else, the layer is full:</a:t>
            </a:r>
          </a:p>
          <a:p>
            <a:pPr marL="1733519" lvl="2" indent="-514350" algn="l" rtl="0">
              <a:spcBef>
                <a:spcPct val="0"/>
              </a:spcBef>
              <a:buSzPts val="2400"/>
              <a:buFont typeface="+mj-lt"/>
              <a:buAutoNum type="romanUcPeriod"/>
            </a:pPr>
            <a:r>
              <a:rPr lang="en-US" sz="2400" dirty="0">
                <a:latin typeface="Century Gothic" panose="020B0502020202020204" pitchFamily="34" charset="0"/>
                <a:ea typeface="+mj-ea"/>
                <a:cs typeface="+mj-cs"/>
              </a:rPr>
              <a:t>Find the 2 minimal values in the layer.</a:t>
            </a:r>
          </a:p>
          <a:p>
            <a:pPr marL="1676369" lvl="2" indent="-457200" algn="l" rtl="0">
              <a:spcBef>
                <a:spcPct val="0"/>
              </a:spcBef>
              <a:buSzPts val="2400"/>
              <a:buFont typeface="+mj-lt"/>
              <a:buAutoNum type="romanUcPeriod"/>
            </a:pPr>
            <a:r>
              <a:rPr lang="en-US" sz="2400" dirty="0">
                <a:latin typeface="Century Gothic" panose="020B0502020202020204" pitchFamily="34" charset="0"/>
                <a:ea typeface="+mj-ea"/>
                <a:cs typeface="+mj-cs"/>
              </a:rPr>
              <a:t>Randomly feed one value to the next layer and drop the other value.</a:t>
            </a:r>
            <a:endParaRPr lang="he-IL" sz="2400" dirty="0">
              <a:latin typeface="Century Gothic" panose="020B0502020202020204" pitchFamily="34" charset="0"/>
              <a:ea typeface="+mj-ea"/>
              <a:cs typeface="+mj-cs"/>
            </a:endParaRPr>
          </a:p>
        </p:txBody>
      </p:sp>
      <p:sp>
        <p:nvSpPr>
          <p:cNvPr id="16" name="כותרת 1">
            <a:extLst>
              <a:ext uri="{FF2B5EF4-FFF2-40B4-BE49-F238E27FC236}">
                <a16:creationId xmlns:a16="http://schemas.microsoft.com/office/drawing/2014/main" id="{D0FFFD68-C5E5-9610-7331-7D6D8C71FFCD}"/>
              </a:ext>
            </a:extLst>
          </p:cNvPr>
          <p:cNvSpPr txBox="1">
            <a:spLocks/>
          </p:cNvSpPr>
          <p:nvPr/>
        </p:nvSpPr>
        <p:spPr>
          <a:xfrm>
            <a:off x="949125" y="594233"/>
            <a:ext cx="9542338"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Algorithm</a:t>
            </a:r>
          </a:p>
        </p:txBody>
      </p:sp>
      <p:grpSp>
        <p:nvGrpSpPr>
          <p:cNvPr id="2" name="קבוצה 1">
            <a:extLst>
              <a:ext uri="{FF2B5EF4-FFF2-40B4-BE49-F238E27FC236}">
                <a16:creationId xmlns:a16="http://schemas.microsoft.com/office/drawing/2014/main" id="{80CA2038-F00C-60F4-0416-22CB7A07DD52}"/>
              </a:ext>
            </a:extLst>
          </p:cNvPr>
          <p:cNvGrpSpPr/>
          <p:nvPr/>
        </p:nvGrpSpPr>
        <p:grpSpPr>
          <a:xfrm>
            <a:off x="11548069" y="6225793"/>
            <a:ext cx="547321" cy="539258"/>
            <a:chOff x="11254154" y="6236679"/>
            <a:chExt cx="547321" cy="539258"/>
          </a:xfrm>
        </p:grpSpPr>
        <p:sp>
          <p:nvSpPr>
            <p:cNvPr id="3" name="אליפסה 2">
              <a:extLst>
                <a:ext uri="{FF2B5EF4-FFF2-40B4-BE49-F238E27FC236}">
                  <a16:creationId xmlns:a16="http://schemas.microsoft.com/office/drawing/2014/main" id="{265EDD06-5E50-17A2-6F61-2D48A4A97F08}"/>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תיבת טקסט 3">
              <a:extLst>
                <a:ext uri="{FF2B5EF4-FFF2-40B4-BE49-F238E27FC236}">
                  <a16:creationId xmlns:a16="http://schemas.microsoft.com/office/drawing/2014/main" id="{1388E0CE-09DE-4C28-469B-DE73394EC4F4}"/>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11</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1822591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1" name="מציין מיקום תוכן 2">
            <a:extLst>
              <a:ext uri="{FF2B5EF4-FFF2-40B4-BE49-F238E27FC236}">
                <a16:creationId xmlns:a16="http://schemas.microsoft.com/office/drawing/2014/main" id="{A7B9E977-2F70-4749-8C57-126204749EB8}"/>
              </a:ext>
            </a:extLst>
          </p:cNvPr>
          <p:cNvSpPr txBox="1">
            <a:spLocks/>
          </p:cNvSpPr>
          <p:nvPr/>
        </p:nvSpPr>
        <p:spPr>
          <a:xfrm>
            <a:off x="1066800" y="1830406"/>
            <a:ext cx="10058400" cy="3931920"/>
          </a:xfrm>
          <a:prstGeom prst="rect">
            <a:avLst/>
          </a:prstGeom>
        </p:spPr>
        <p:txBody>
          <a:bodyPr spcFirstLastPara="1" vert="horz" wrap="square" lIns="91425" tIns="91425" rIns="91425" bIns="91425" rtlCol="1" anchor="t" anchorCtr="0">
            <a:norm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457200" indent="-457200" algn="l" rtl="0">
              <a:spcBef>
                <a:spcPct val="0"/>
              </a:spcBef>
              <a:buSzPts val="2400"/>
              <a:buFont typeface="+mj-lt"/>
              <a:buAutoNum type="arabicPeriod"/>
            </a:pPr>
            <a:r>
              <a:rPr lang="en-US" sz="2400" dirty="0">
                <a:latin typeface="Century Gothic" panose="020B0502020202020204" pitchFamily="34" charset="0"/>
                <a:ea typeface="+mj-ea"/>
                <a:cs typeface="+mj-cs"/>
              </a:rPr>
              <a:t>Sort the array</a:t>
            </a:r>
          </a:p>
          <a:p>
            <a:pPr marL="457200" indent="-457200" algn="l" rtl="0">
              <a:spcBef>
                <a:spcPct val="0"/>
              </a:spcBef>
              <a:buSzPts val="2400"/>
              <a:buFont typeface="+mj-lt"/>
              <a:buAutoNum type="arabicPeriod"/>
            </a:pPr>
            <a:r>
              <a:rPr lang="en-US" sz="2400" dirty="0">
                <a:latin typeface="Century Gothic" panose="020B0502020202020204" pitchFamily="34" charset="0"/>
                <a:ea typeface="+mj-ea"/>
                <a:cs typeface="+mj-cs"/>
              </a:rPr>
              <a:t>Subsample: go through the array in order, randomly feed one item to the next layer and drop the other item.</a:t>
            </a:r>
            <a:endParaRPr lang="he-IL" sz="2400" dirty="0">
              <a:latin typeface="Century Gothic" panose="020B0502020202020204" pitchFamily="34" charset="0"/>
              <a:ea typeface="+mj-ea"/>
              <a:cs typeface="+mj-cs"/>
            </a:endParaRPr>
          </a:p>
        </p:txBody>
      </p:sp>
      <p:pic>
        <p:nvPicPr>
          <p:cNvPr id="3" name="תמונה 2">
            <a:extLst>
              <a:ext uri="{FF2B5EF4-FFF2-40B4-BE49-F238E27FC236}">
                <a16:creationId xmlns:a16="http://schemas.microsoft.com/office/drawing/2014/main" id="{141536B5-AD34-27D5-04FD-A9F7257A3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092409"/>
            <a:ext cx="10086975" cy="2762250"/>
          </a:xfrm>
          <a:prstGeom prst="rect">
            <a:avLst/>
          </a:prstGeom>
        </p:spPr>
      </p:pic>
      <p:cxnSp>
        <p:nvCxnSpPr>
          <p:cNvPr id="4" name="מחבר חץ ישר 3">
            <a:extLst>
              <a:ext uri="{FF2B5EF4-FFF2-40B4-BE49-F238E27FC236}">
                <a16:creationId xmlns:a16="http://schemas.microsoft.com/office/drawing/2014/main" id="{A63C95D3-31D7-B3D9-95AA-00317686F2AE}"/>
              </a:ext>
            </a:extLst>
          </p:cNvPr>
          <p:cNvCxnSpPr>
            <a:cxnSpLocks/>
          </p:cNvCxnSpPr>
          <p:nvPr/>
        </p:nvCxnSpPr>
        <p:spPr>
          <a:xfrm flipH="1" flipV="1">
            <a:off x="3629025" y="4647304"/>
            <a:ext cx="415850" cy="55939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5" name="תיבת טקסט 4">
            <a:extLst>
              <a:ext uri="{FF2B5EF4-FFF2-40B4-BE49-F238E27FC236}">
                <a16:creationId xmlns:a16="http://schemas.microsoft.com/office/drawing/2014/main" id="{3E9CC1FD-4544-427B-DEFD-B6406A25A463}"/>
              </a:ext>
            </a:extLst>
          </p:cNvPr>
          <p:cNvSpPr txBox="1"/>
          <p:nvPr/>
        </p:nvSpPr>
        <p:spPr>
          <a:xfrm>
            <a:off x="3230992" y="4334753"/>
            <a:ext cx="398033" cy="400110"/>
          </a:xfrm>
          <a:prstGeom prst="rect">
            <a:avLst/>
          </a:prstGeom>
          <a:noFill/>
        </p:spPr>
        <p:txBody>
          <a:bodyPr wrap="square" rtlCol="1">
            <a:spAutoFit/>
          </a:bodyPr>
          <a:lstStyle/>
          <a:p>
            <a:r>
              <a:rPr lang="he-IL" sz="2000" dirty="0"/>
              <a:t>2</a:t>
            </a:r>
            <a:endParaRPr lang="he-IL" sz="2200" dirty="0"/>
          </a:p>
        </p:txBody>
      </p:sp>
      <p:sp>
        <p:nvSpPr>
          <p:cNvPr id="25" name="כותרת 1">
            <a:extLst>
              <a:ext uri="{FF2B5EF4-FFF2-40B4-BE49-F238E27FC236}">
                <a16:creationId xmlns:a16="http://schemas.microsoft.com/office/drawing/2014/main" id="{1893B6CC-C59B-D447-E875-3997390E8B0D}"/>
              </a:ext>
            </a:extLst>
          </p:cNvPr>
          <p:cNvSpPr txBox="1">
            <a:spLocks/>
          </p:cNvSpPr>
          <p:nvPr/>
        </p:nvSpPr>
        <p:spPr>
          <a:xfrm>
            <a:off x="949125" y="594233"/>
            <a:ext cx="9542338"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Compaction</a:t>
            </a:r>
          </a:p>
        </p:txBody>
      </p:sp>
      <p:grpSp>
        <p:nvGrpSpPr>
          <p:cNvPr id="7" name="קבוצה 6">
            <a:extLst>
              <a:ext uri="{FF2B5EF4-FFF2-40B4-BE49-F238E27FC236}">
                <a16:creationId xmlns:a16="http://schemas.microsoft.com/office/drawing/2014/main" id="{7859CB4E-1165-15B4-B701-83F4AC0639EB}"/>
              </a:ext>
            </a:extLst>
          </p:cNvPr>
          <p:cNvGrpSpPr/>
          <p:nvPr/>
        </p:nvGrpSpPr>
        <p:grpSpPr>
          <a:xfrm>
            <a:off x="11548069" y="6225793"/>
            <a:ext cx="547321" cy="539258"/>
            <a:chOff x="11254154" y="6236679"/>
            <a:chExt cx="547321" cy="539258"/>
          </a:xfrm>
        </p:grpSpPr>
        <p:sp>
          <p:nvSpPr>
            <p:cNvPr id="8" name="אליפסה 7">
              <a:extLst>
                <a:ext uri="{FF2B5EF4-FFF2-40B4-BE49-F238E27FC236}">
                  <a16:creationId xmlns:a16="http://schemas.microsoft.com/office/drawing/2014/main" id="{9C7CEFC0-E5D0-4581-94DE-25C5C00A8AC4}"/>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תיבת טקסט 8">
              <a:extLst>
                <a:ext uri="{FF2B5EF4-FFF2-40B4-BE49-F238E27FC236}">
                  <a16:creationId xmlns:a16="http://schemas.microsoft.com/office/drawing/2014/main" id="{27A4E2DB-B1BB-CE61-7F41-95F42741E6D2}"/>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12</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81905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1" name="מציין מיקום תוכן 2">
            <a:extLst>
              <a:ext uri="{FF2B5EF4-FFF2-40B4-BE49-F238E27FC236}">
                <a16:creationId xmlns:a16="http://schemas.microsoft.com/office/drawing/2014/main" id="{A7B9E977-2F70-4749-8C57-126204749EB8}"/>
              </a:ext>
            </a:extLst>
          </p:cNvPr>
          <p:cNvSpPr txBox="1">
            <a:spLocks/>
          </p:cNvSpPr>
          <p:nvPr/>
        </p:nvSpPr>
        <p:spPr>
          <a:xfrm>
            <a:off x="1066800" y="1830406"/>
            <a:ext cx="10058400" cy="3931920"/>
          </a:xfrm>
          <a:prstGeom prst="rect">
            <a:avLst/>
          </a:prstGeom>
        </p:spPr>
        <p:txBody>
          <a:bodyPr spcFirstLastPara="1" vert="horz" wrap="square" lIns="91425" tIns="91425" rIns="91425" bIns="91425" rtlCol="1" anchor="t" anchorCtr="0">
            <a:norm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457200" indent="-457200" algn="l" rtl="0">
              <a:spcBef>
                <a:spcPct val="0"/>
              </a:spcBef>
              <a:buSzPts val="2400"/>
              <a:buFont typeface="+mj-lt"/>
              <a:buAutoNum type="arabicPeriod"/>
            </a:pPr>
            <a:r>
              <a:rPr lang="en-US" sz="2400" dirty="0">
                <a:latin typeface="Century Gothic" panose="020B0502020202020204" pitchFamily="34" charset="0"/>
                <a:ea typeface="+mj-ea"/>
                <a:cs typeface="+mj-cs"/>
              </a:rPr>
              <a:t>Sort the array</a:t>
            </a:r>
          </a:p>
          <a:p>
            <a:pPr marL="457200" indent="-457200" algn="l" rtl="0">
              <a:spcBef>
                <a:spcPct val="0"/>
              </a:spcBef>
              <a:buSzPts val="2400"/>
              <a:buFont typeface="+mj-lt"/>
              <a:buAutoNum type="arabicPeriod"/>
            </a:pPr>
            <a:r>
              <a:rPr lang="en-US" sz="2400" dirty="0">
                <a:latin typeface="Century Gothic" panose="020B0502020202020204" pitchFamily="34" charset="0"/>
                <a:ea typeface="+mj-ea"/>
                <a:cs typeface="+mj-cs"/>
              </a:rPr>
              <a:t>Subsample: go through the array in order, randomly feed one item to the next layer and drop the other item.</a:t>
            </a:r>
            <a:endParaRPr lang="he-IL" sz="2400" dirty="0">
              <a:latin typeface="Century Gothic" panose="020B0502020202020204" pitchFamily="34" charset="0"/>
              <a:ea typeface="+mj-ea"/>
              <a:cs typeface="+mj-cs"/>
            </a:endParaRPr>
          </a:p>
        </p:txBody>
      </p:sp>
      <p:pic>
        <p:nvPicPr>
          <p:cNvPr id="8" name="תמונה 7">
            <a:extLst>
              <a:ext uri="{FF2B5EF4-FFF2-40B4-BE49-F238E27FC236}">
                <a16:creationId xmlns:a16="http://schemas.microsoft.com/office/drawing/2014/main" id="{192D5C1F-4074-BD6B-1D12-C374D8750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088" y="3103167"/>
            <a:ext cx="10668000" cy="3257550"/>
          </a:xfrm>
          <a:prstGeom prst="rect">
            <a:avLst/>
          </a:prstGeom>
        </p:spPr>
      </p:pic>
      <p:cxnSp>
        <p:nvCxnSpPr>
          <p:cNvPr id="15" name="מחבר חץ ישר 14">
            <a:extLst>
              <a:ext uri="{FF2B5EF4-FFF2-40B4-BE49-F238E27FC236}">
                <a16:creationId xmlns:a16="http://schemas.microsoft.com/office/drawing/2014/main" id="{10C009B5-71BF-390D-D643-CC7352E93211}"/>
              </a:ext>
            </a:extLst>
          </p:cNvPr>
          <p:cNvCxnSpPr>
            <a:cxnSpLocks/>
          </p:cNvCxnSpPr>
          <p:nvPr/>
        </p:nvCxnSpPr>
        <p:spPr>
          <a:xfrm flipH="1" flipV="1">
            <a:off x="4425091" y="4647304"/>
            <a:ext cx="415850" cy="55939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6" name="תיבת טקסט 15">
            <a:extLst>
              <a:ext uri="{FF2B5EF4-FFF2-40B4-BE49-F238E27FC236}">
                <a16:creationId xmlns:a16="http://schemas.microsoft.com/office/drawing/2014/main" id="{DD8226AF-5108-0E8B-EBF4-42F8A16284DA}"/>
              </a:ext>
            </a:extLst>
          </p:cNvPr>
          <p:cNvSpPr txBox="1"/>
          <p:nvPr/>
        </p:nvSpPr>
        <p:spPr>
          <a:xfrm>
            <a:off x="4027058" y="4330728"/>
            <a:ext cx="398033" cy="400110"/>
          </a:xfrm>
          <a:prstGeom prst="rect">
            <a:avLst/>
          </a:prstGeom>
          <a:noFill/>
        </p:spPr>
        <p:txBody>
          <a:bodyPr wrap="square" rtlCol="1">
            <a:spAutoFit/>
          </a:bodyPr>
          <a:lstStyle/>
          <a:p>
            <a:r>
              <a:rPr lang="he-IL" sz="2000" dirty="0"/>
              <a:t>3</a:t>
            </a:r>
            <a:endParaRPr lang="he-IL" sz="2200" dirty="0"/>
          </a:p>
        </p:txBody>
      </p:sp>
      <p:sp>
        <p:nvSpPr>
          <p:cNvPr id="25" name="כותרת 1">
            <a:extLst>
              <a:ext uri="{FF2B5EF4-FFF2-40B4-BE49-F238E27FC236}">
                <a16:creationId xmlns:a16="http://schemas.microsoft.com/office/drawing/2014/main" id="{088C0B89-6E1A-B2A2-580F-9980D0BAD75C}"/>
              </a:ext>
            </a:extLst>
          </p:cNvPr>
          <p:cNvSpPr txBox="1">
            <a:spLocks/>
          </p:cNvSpPr>
          <p:nvPr/>
        </p:nvSpPr>
        <p:spPr>
          <a:xfrm>
            <a:off x="949125" y="594233"/>
            <a:ext cx="9542338"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Compaction</a:t>
            </a:r>
          </a:p>
        </p:txBody>
      </p:sp>
      <p:grpSp>
        <p:nvGrpSpPr>
          <p:cNvPr id="4" name="קבוצה 3">
            <a:extLst>
              <a:ext uri="{FF2B5EF4-FFF2-40B4-BE49-F238E27FC236}">
                <a16:creationId xmlns:a16="http://schemas.microsoft.com/office/drawing/2014/main" id="{23EFFF8A-0F5A-0C8C-C224-E05D0B0ED7B5}"/>
              </a:ext>
            </a:extLst>
          </p:cNvPr>
          <p:cNvGrpSpPr/>
          <p:nvPr/>
        </p:nvGrpSpPr>
        <p:grpSpPr>
          <a:xfrm>
            <a:off x="11548069" y="6225793"/>
            <a:ext cx="547321" cy="539258"/>
            <a:chOff x="11254154" y="6236679"/>
            <a:chExt cx="547321" cy="539258"/>
          </a:xfrm>
        </p:grpSpPr>
        <p:sp>
          <p:nvSpPr>
            <p:cNvPr id="5" name="אליפסה 4">
              <a:extLst>
                <a:ext uri="{FF2B5EF4-FFF2-40B4-BE49-F238E27FC236}">
                  <a16:creationId xmlns:a16="http://schemas.microsoft.com/office/drawing/2014/main" id="{84C7C368-F114-5E0B-3A77-408385A457F0}"/>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61246A65-6B75-1ACC-7652-D6865132ADD2}"/>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13</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298599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1" name="מציין מיקום תוכן 2">
            <a:extLst>
              <a:ext uri="{FF2B5EF4-FFF2-40B4-BE49-F238E27FC236}">
                <a16:creationId xmlns:a16="http://schemas.microsoft.com/office/drawing/2014/main" id="{A7B9E977-2F70-4749-8C57-126204749EB8}"/>
              </a:ext>
            </a:extLst>
          </p:cNvPr>
          <p:cNvSpPr txBox="1">
            <a:spLocks/>
          </p:cNvSpPr>
          <p:nvPr/>
        </p:nvSpPr>
        <p:spPr>
          <a:xfrm>
            <a:off x="1066800" y="1830406"/>
            <a:ext cx="10058400" cy="3931920"/>
          </a:xfrm>
          <a:prstGeom prst="rect">
            <a:avLst/>
          </a:prstGeom>
        </p:spPr>
        <p:txBody>
          <a:bodyPr spcFirstLastPara="1" vert="horz" wrap="square" lIns="91425" tIns="91425" rIns="91425" bIns="91425" rtlCol="1" anchor="t" anchorCtr="0">
            <a:norm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457200" indent="-457200" algn="l" rtl="0">
              <a:spcBef>
                <a:spcPct val="0"/>
              </a:spcBef>
              <a:buSzPts val="2400"/>
              <a:buFont typeface="+mj-lt"/>
              <a:buAutoNum type="arabicPeriod"/>
            </a:pPr>
            <a:r>
              <a:rPr lang="en-US" sz="2400" dirty="0">
                <a:latin typeface="Century Gothic" panose="020B0502020202020204" pitchFamily="34" charset="0"/>
                <a:ea typeface="+mj-ea"/>
                <a:cs typeface="+mj-cs"/>
              </a:rPr>
              <a:t>Sort the array</a:t>
            </a:r>
          </a:p>
          <a:p>
            <a:pPr marL="457200" indent="-457200" algn="l" rtl="0">
              <a:spcBef>
                <a:spcPct val="0"/>
              </a:spcBef>
              <a:buSzPts val="2400"/>
              <a:buFont typeface="+mj-lt"/>
              <a:buAutoNum type="arabicPeriod"/>
            </a:pPr>
            <a:r>
              <a:rPr lang="en-US" sz="2400" dirty="0">
                <a:latin typeface="Century Gothic" panose="020B0502020202020204" pitchFamily="34" charset="0"/>
                <a:ea typeface="+mj-ea"/>
                <a:cs typeface="+mj-cs"/>
              </a:rPr>
              <a:t>Subsample: go through the array in order, randomly feed one item to the next layer and drop the other item.</a:t>
            </a:r>
            <a:endParaRPr lang="he-IL" sz="2400" dirty="0">
              <a:latin typeface="Century Gothic" panose="020B0502020202020204" pitchFamily="34" charset="0"/>
              <a:ea typeface="+mj-ea"/>
              <a:cs typeface="+mj-cs"/>
            </a:endParaRPr>
          </a:p>
        </p:txBody>
      </p:sp>
      <p:pic>
        <p:nvPicPr>
          <p:cNvPr id="3" name="תמונה 2">
            <a:extLst>
              <a:ext uri="{FF2B5EF4-FFF2-40B4-BE49-F238E27FC236}">
                <a16:creationId xmlns:a16="http://schemas.microsoft.com/office/drawing/2014/main" id="{8D7576D6-17F6-D036-599B-1BC440FD2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17" y="3135441"/>
            <a:ext cx="11010900" cy="2990850"/>
          </a:xfrm>
          <a:prstGeom prst="rect">
            <a:avLst/>
          </a:prstGeom>
        </p:spPr>
      </p:pic>
      <p:sp>
        <p:nvSpPr>
          <p:cNvPr id="23" name="כותרת 1">
            <a:extLst>
              <a:ext uri="{FF2B5EF4-FFF2-40B4-BE49-F238E27FC236}">
                <a16:creationId xmlns:a16="http://schemas.microsoft.com/office/drawing/2014/main" id="{B3362A0F-DE64-9214-49CC-68673AE37C80}"/>
              </a:ext>
            </a:extLst>
          </p:cNvPr>
          <p:cNvSpPr txBox="1">
            <a:spLocks/>
          </p:cNvSpPr>
          <p:nvPr/>
        </p:nvSpPr>
        <p:spPr>
          <a:xfrm>
            <a:off x="949125" y="594233"/>
            <a:ext cx="9542338"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Compaction</a:t>
            </a:r>
          </a:p>
        </p:txBody>
      </p:sp>
      <p:grpSp>
        <p:nvGrpSpPr>
          <p:cNvPr id="5" name="קבוצה 4">
            <a:extLst>
              <a:ext uri="{FF2B5EF4-FFF2-40B4-BE49-F238E27FC236}">
                <a16:creationId xmlns:a16="http://schemas.microsoft.com/office/drawing/2014/main" id="{52C7BF78-3E90-461E-5321-D758B5907946}"/>
              </a:ext>
            </a:extLst>
          </p:cNvPr>
          <p:cNvGrpSpPr/>
          <p:nvPr/>
        </p:nvGrpSpPr>
        <p:grpSpPr>
          <a:xfrm>
            <a:off x="11548069" y="6225793"/>
            <a:ext cx="547321" cy="539258"/>
            <a:chOff x="11254154" y="6236679"/>
            <a:chExt cx="547321" cy="539258"/>
          </a:xfrm>
        </p:grpSpPr>
        <p:sp>
          <p:nvSpPr>
            <p:cNvPr id="6" name="אליפסה 5">
              <a:extLst>
                <a:ext uri="{FF2B5EF4-FFF2-40B4-BE49-F238E27FC236}">
                  <a16:creationId xmlns:a16="http://schemas.microsoft.com/office/drawing/2014/main" id="{9D648F52-EA1A-9791-80C6-4FECE5BA176E}"/>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303D2133-1798-7295-7B54-187948490022}"/>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14</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94134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1" name="מציין מיקום תוכן 2">
            <a:extLst>
              <a:ext uri="{FF2B5EF4-FFF2-40B4-BE49-F238E27FC236}">
                <a16:creationId xmlns:a16="http://schemas.microsoft.com/office/drawing/2014/main" id="{A7B9E977-2F70-4749-8C57-126204749EB8}"/>
              </a:ext>
            </a:extLst>
          </p:cNvPr>
          <p:cNvSpPr txBox="1">
            <a:spLocks/>
          </p:cNvSpPr>
          <p:nvPr/>
        </p:nvSpPr>
        <p:spPr>
          <a:xfrm>
            <a:off x="1066800" y="1830406"/>
            <a:ext cx="10058400" cy="3931920"/>
          </a:xfrm>
          <a:prstGeom prst="rect">
            <a:avLst/>
          </a:prstGeom>
        </p:spPr>
        <p:txBody>
          <a:bodyPr spcFirstLastPara="1" vert="horz" wrap="square" lIns="91425" tIns="91425" rIns="91425" bIns="91425" rtlCol="1" anchor="t" anchorCtr="0">
            <a:norm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457200" indent="-457200" algn="l" rtl="0">
              <a:spcBef>
                <a:spcPct val="0"/>
              </a:spcBef>
              <a:buSzPts val="2400"/>
              <a:buFont typeface="+mj-lt"/>
              <a:buAutoNum type="arabicPeriod"/>
            </a:pPr>
            <a:r>
              <a:rPr lang="en-US" sz="2400" dirty="0">
                <a:latin typeface="Century Gothic" panose="020B0502020202020204" pitchFamily="34" charset="0"/>
                <a:ea typeface="+mj-ea"/>
                <a:cs typeface="+mj-cs"/>
              </a:rPr>
              <a:t>Sort the array</a:t>
            </a:r>
          </a:p>
          <a:p>
            <a:pPr marL="457200" indent="-457200" algn="l" rtl="0">
              <a:spcBef>
                <a:spcPct val="0"/>
              </a:spcBef>
              <a:buSzPts val="2400"/>
              <a:buFont typeface="+mj-lt"/>
              <a:buAutoNum type="arabicPeriod"/>
            </a:pPr>
            <a:r>
              <a:rPr lang="en-US" sz="2400" dirty="0">
                <a:latin typeface="Century Gothic" panose="020B0502020202020204" pitchFamily="34" charset="0"/>
                <a:ea typeface="+mj-ea"/>
                <a:cs typeface="+mj-cs"/>
              </a:rPr>
              <a:t>Subsample: go through the array in order, randomly feed one item to the next layer and drop the other item.</a:t>
            </a:r>
            <a:endParaRPr lang="he-IL" sz="2400" dirty="0">
              <a:latin typeface="Century Gothic" panose="020B0502020202020204" pitchFamily="34" charset="0"/>
              <a:ea typeface="+mj-ea"/>
              <a:cs typeface="+mj-cs"/>
            </a:endParaRPr>
          </a:p>
        </p:txBody>
      </p:sp>
      <p:pic>
        <p:nvPicPr>
          <p:cNvPr id="4" name="תמונה 3">
            <a:extLst>
              <a:ext uri="{FF2B5EF4-FFF2-40B4-BE49-F238E27FC236}">
                <a16:creationId xmlns:a16="http://schemas.microsoft.com/office/drawing/2014/main" id="{899936F7-2EF8-E74E-0867-C6ACCE2F5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504" y="2942026"/>
            <a:ext cx="10582275" cy="3095625"/>
          </a:xfrm>
          <a:prstGeom prst="rect">
            <a:avLst/>
          </a:prstGeom>
        </p:spPr>
      </p:pic>
      <p:sp>
        <p:nvSpPr>
          <p:cNvPr id="23" name="כותרת 1">
            <a:extLst>
              <a:ext uri="{FF2B5EF4-FFF2-40B4-BE49-F238E27FC236}">
                <a16:creationId xmlns:a16="http://schemas.microsoft.com/office/drawing/2014/main" id="{B8A10EC5-59F6-134B-D3E7-669D1B6A4A87}"/>
              </a:ext>
            </a:extLst>
          </p:cNvPr>
          <p:cNvSpPr txBox="1">
            <a:spLocks/>
          </p:cNvSpPr>
          <p:nvPr/>
        </p:nvSpPr>
        <p:spPr>
          <a:xfrm>
            <a:off x="949125" y="594233"/>
            <a:ext cx="9542338"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Compaction</a:t>
            </a:r>
          </a:p>
        </p:txBody>
      </p:sp>
      <p:grpSp>
        <p:nvGrpSpPr>
          <p:cNvPr id="5" name="קבוצה 4">
            <a:extLst>
              <a:ext uri="{FF2B5EF4-FFF2-40B4-BE49-F238E27FC236}">
                <a16:creationId xmlns:a16="http://schemas.microsoft.com/office/drawing/2014/main" id="{C2EA6D8F-D359-6C61-75CB-58E7ADBEA69B}"/>
              </a:ext>
            </a:extLst>
          </p:cNvPr>
          <p:cNvGrpSpPr/>
          <p:nvPr/>
        </p:nvGrpSpPr>
        <p:grpSpPr>
          <a:xfrm>
            <a:off x="11548069" y="6225793"/>
            <a:ext cx="547321" cy="539258"/>
            <a:chOff x="11254154" y="6236679"/>
            <a:chExt cx="547321" cy="539258"/>
          </a:xfrm>
        </p:grpSpPr>
        <p:sp>
          <p:nvSpPr>
            <p:cNvPr id="6" name="אליפסה 5">
              <a:extLst>
                <a:ext uri="{FF2B5EF4-FFF2-40B4-BE49-F238E27FC236}">
                  <a16:creationId xmlns:a16="http://schemas.microsoft.com/office/drawing/2014/main" id="{A6E86657-9EA4-5EE0-EA82-03A330F21998}"/>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CB405235-5501-6D30-34C7-9E336869D231}"/>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15</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1770348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2" name="מציין מיקום תוכן 2">
            <a:extLst>
              <a:ext uri="{FF2B5EF4-FFF2-40B4-BE49-F238E27FC236}">
                <a16:creationId xmlns:a16="http://schemas.microsoft.com/office/drawing/2014/main" id="{9CC617CA-5121-4A8D-96CE-229EE15480FD}"/>
              </a:ext>
            </a:extLst>
          </p:cNvPr>
          <p:cNvSpPr txBox="1">
            <a:spLocks/>
          </p:cNvSpPr>
          <p:nvPr/>
        </p:nvSpPr>
        <p:spPr>
          <a:xfrm>
            <a:off x="838200" y="1654223"/>
            <a:ext cx="10515600" cy="4351338"/>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0" indent="0" algn="l" rtl="0">
              <a:buFont typeface="Arial" panose="020B0604020202020204" pitchFamily="34" charset="0"/>
              <a:buNone/>
            </a:pPr>
            <a:r>
              <a:rPr lang="en-US" sz="2400" dirty="0">
                <a:latin typeface="Century Gothic" panose="020B0502020202020204" pitchFamily="34" charset="0"/>
                <a:ea typeface="+mj-ea"/>
                <a:cs typeface="+mj-cs"/>
              </a:rPr>
              <a:t>The code of a P4 program contains:</a:t>
            </a:r>
          </a:p>
          <a:p>
            <a:pPr lvl="1" algn="l" rtl="0"/>
            <a:r>
              <a:rPr lang="en-US" sz="2400" dirty="0">
                <a:latin typeface="Century Gothic" panose="020B0502020202020204" pitchFamily="34" charset="0"/>
                <a:ea typeface="+mj-ea"/>
                <a:cs typeface="+mj-cs"/>
              </a:rPr>
              <a:t>Headers</a:t>
            </a:r>
          </a:p>
          <a:p>
            <a:pPr lvl="1" algn="l" rtl="0"/>
            <a:r>
              <a:rPr lang="en-US" sz="2400" dirty="0">
                <a:latin typeface="Century Gothic" panose="020B0502020202020204" pitchFamily="34" charset="0"/>
                <a:ea typeface="+mj-ea"/>
                <a:cs typeface="+mj-cs"/>
              </a:rPr>
              <a:t>Parser</a:t>
            </a:r>
          </a:p>
          <a:p>
            <a:pPr lvl="1" algn="l" rtl="0"/>
            <a:r>
              <a:rPr lang="en-US" sz="2400" dirty="0">
                <a:latin typeface="Century Gothic" panose="020B0502020202020204" pitchFamily="34" charset="0"/>
                <a:ea typeface="+mj-ea"/>
                <a:cs typeface="+mj-cs"/>
              </a:rPr>
              <a:t>Controls</a:t>
            </a:r>
          </a:p>
          <a:p>
            <a:pPr lvl="2" algn="l" rtl="0"/>
            <a:r>
              <a:rPr lang="en-US" sz="2400" dirty="0">
                <a:latin typeface="Century Gothic" panose="020B0502020202020204" pitchFamily="34" charset="0"/>
                <a:ea typeface="+mj-ea"/>
                <a:cs typeface="+mj-cs"/>
              </a:rPr>
              <a:t>Actions</a:t>
            </a:r>
          </a:p>
          <a:p>
            <a:pPr lvl="2" algn="l" rtl="0"/>
            <a:r>
              <a:rPr lang="en-US" sz="2400" dirty="0">
                <a:latin typeface="Century Gothic" panose="020B0502020202020204" pitchFamily="34" charset="0"/>
                <a:ea typeface="+mj-ea"/>
                <a:cs typeface="+mj-cs"/>
              </a:rPr>
              <a:t>Tables</a:t>
            </a:r>
          </a:p>
          <a:p>
            <a:pPr lvl="1" algn="l" rtl="0"/>
            <a:r>
              <a:rPr lang="en-US" sz="2400" dirty="0">
                <a:latin typeface="Century Gothic" panose="020B0502020202020204" pitchFamily="34" charset="0"/>
                <a:ea typeface="+mj-ea"/>
                <a:cs typeface="+mj-cs"/>
              </a:rPr>
              <a:t>De-parsers</a:t>
            </a:r>
          </a:p>
          <a:p>
            <a:pPr lvl="1" algn="l" rtl="0"/>
            <a:r>
              <a:rPr lang="en-US" sz="2400" dirty="0">
                <a:latin typeface="Century Gothic" panose="020B0502020202020204" pitchFamily="34" charset="0"/>
                <a:ea typeface="+mj-ea"/>
                <a:cs typeface="+mj-cs"/>
              </a:rPr>
              <a:t>Main</a:t>
            </a:r>
          </a:p>
          <a:p>
            <a:pPr lvl="1" algn="l" rtl="0"/>
            <a:endParaRPr lang="en-US" dirty="0"/>
          </a:p>
        </p:txBody>
      </p:sp>
      <p:pic>
        <p:nvPicPr>
          <p:cNvPr id="13" name="תמונה 5">
            <a:extLst>
              <a:ext uri="{FF2B5EF4-FFF2-40B4-BE49-F238E27FC236}">
                <a16:creationId xmlns:a16="http://schemas.microsoft.com/office/drawing/2014/main" id="{35915BF5-2CE0-42F6-AD8A-A73669F7D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0353" y="2738505"/>
            <a:ext cx="7137216" cy="3228546"/>
          </a:xfrm>
          <a:prstGeom prst="rect">
            <a:avLst/>
          </a:prstGeom>
        </p:spPr>
      </p:pic>
      <p:sp>
        <p:nvSpPr>
          <p:cNvPr id="15" name="כותרת 1">
            <a:extLst>
              <a:ext uri="{FF2B5EF4-FFF2-40B4-BE49-F238E27FC236}">
                <a16:creationId xmlns:a16="http://schemas.microsoft.com/office/drawing/2014/main" id="{BE02F008-9678-2442-5084-639767B9A3F0}"/>
              </a:ext>
            </a:extLst>
          </p:cNvPr>
          <p:cNvSpPr txBox="1">
            <a:spLocks/>
          </p:cNvSpPr>
          <p:nvPr/>
        </p:nvSpPr>
        <p:spPr>
          <a:xfrm>
            <a:off x="838199" y="594233"/>
            <a:ext cx="9653263"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P4 Code</a:t>
            </a:r>
          </a:p>
        </p:txBody>
      </p:sp>
      <p:grpSp>
        <p:nvGrpSpPr>
          <p:cNvPr id="4" name="קבוצה 3">
            <a:extLst>
              <a:ext uri="{FF2B5EF4-FFF2-40B4-BE49-F238E27FC236}">
                <a16:creationId xmlns:a16="http://schemas.microsoft.com/office/drawing/2014/main" id="{FE4FFA24-9DD8-BD8E-F6E1-0E6217A34250}"/>
              </a:ext>
            </a:extLst>
          </p:cNvPr>
          <p:cNvGrpSpPr/>
          <p:nvPr/>
        </p:nvGrpSpPr>
        <p:grpSpPr>
          <a:xfrm>
            <a:off x="11548069" y="6225793"/>
            <a:ext cx="547321" cy="539258"/>
            <a:chOff x="11254154" y="6236679"/>
            <a:chExt cx="547321" cy="539258"/>
          </a:xfrm>
        </p:grpSpPr>
        <p:sp>
          <p:nvSpPr>
            <p:cNvPr id="5" name="אליפסה 4">
              <a:extLst>
                <a:ext uri="{FF2B5EF4-FFF2-40B4-BE49-F238E27FC236}">
                  <a16:creationId xmlns:a16="http://schemas.microsoft.com/office/drawing/2014/main" id="{C53169CD-90F2-1FE9-8ECE-1D28669DA7B8}"/>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EC97D7AB-39B6-C000-A8E1-26E4070DCFC0}"/>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16</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218333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2" name="מציין מיקום תוכן 2">
            <a:extLst>
              <a:ext uri="{FF2B5EF4-FFF2-40B4-BE49-F238E27FC236}">
                <a16:creationId xmlns:a16="http://schemas.microsoft.com/office/drawing/2014/main" id="{9CC617CA-5121-4A8D-96CE-229EE15480FD}"/>
              </a:ext>
            </a:extLst>
          </p:cNvPr>
          <p:cNvSpPr txBox="1">
            <a:spLocks/>
          </p:cNvSpPr>
          <p:nvPr/>
        </p:nvSpPr>
        <p:spPr>
          <a:xfrm>
            <a:off x="838200" y="1654223"/>
            <a:ext cx="1605397" cy="671877"/>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0" indent="0" algn="l" rtl="0">
              <a:buFont typeface="Arial" panose="020B0604020202020204" pitchFamily="34" charset="0"/>
              <a:buNone/>
            </a:pPr>
            <a:r>
              <a:rPr lang="en-US" sz="2400" dirty="0">
                <a:latin typeface="Century Gothic" panose="020B0502020202020204" pitchFamily="34" charset="0"/>
                <a:ea typeface="+mj-ea"/>
                <a:cs typeface="+mj-cs"/>
              </a:rPr>
              <a:t>Parser:</a:t>
            </a:r>
          </a:p>
          <a:p>
            <a:pPr lvl="1" algn="l" rtl="0"/>
            <a:endParaRPr lang="en-US" dirty="0"/>
          </a:p>
        </p:txBody>
      </p:sp>
      <p:pic>
        <p:nvPicPr>
          <p:cNvPr id="2" name="תמונה 1">
            <a:extLst>
              <a:ext uri="{FF2B5EF4-FFF2-40B4-BE49-F238E27FC236}">
                <a16:creationId xmlns:a16="http://schemas.microsoft.com/office/drawing/2014/main" id="{F366E7F2-B4E1-AD8A-0B61-CA006CEE9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3597" y="1537256"/>
            <a:ext cx="1657985" cy="4770120"/>
          </a:xfrm>
          <a:prstGeom prst="rect">
            <a:avLst/>
          </a:prstGeom>
        </p:spPr>
      </p:pic>
      <p:sp>
        <p:nvSpPr>
          <p:cNvPr id="3" name="מציין מיקום תוכן 2">
            <a:extLst>
              <a:ext uri="{FF2B5EF4-FFF2-40B4-BE49-F238E27FC236}">
                <a16:creationId xmlns:a16="http://schemas.microsoft.com/office/drawing/2014/main" id="{F4ADF6AB-C8B8-0A9C-C0E4-0C3FAB695205}"/>
              </a:ext>
            </a:extLst>
          </p:cNvPr>
          <p:cNvSpPr txBox="1">
            <a:spLocks/>
          </p:cNvSpPr>
          <p:nvPr/>
        </p:nvSpPr>
        <p:spPr>
          <a:xfrm>
            <a:off x="5450306" y="1657297"/>
            <a:ext cx="3533274" cy="4664344"/>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203195" indent="0" algn="l" rtl="0">
              <a:lnSpc>
                <a:spcPct val="100000"/>
              </a:lnSpc>
              <a:spcAft>
                <a:spcPts val="800"/>
              </a:spcAft>
              <a:buNone/>
            </a:pPr>
            <a:r>
              <a:rPr lang="en-US" sz="2400" dirty="0">
                <a:latin typeface="Century Gothic" panose="020B0502020202020204" pitchFamily="34" charset="0"/>
                <a:ea typeface="+mj-ea"/>
                <a:cs typeface="+mj-cs"/>
              </a:rPr>
              <a:t>Header:</a:t>
            </a:r>
            <a:br>
              <a:rPr lang="en-US" sz="2400" dirty="0">
                <a:latin typeface="Century Gothic" panose="020B0502020202020204" pitchFamily="34" charset="0"/>
                <a:ea typeface="+mj-ea"/>
                <a:cs typeface="+mj-cs"/>
              </a:rPr>
            </a:b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struct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meta_t</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bit&lt;16&gt;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recirc_flag</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bit&lt;32&gt; sample;</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bit&lt;1&gt;  sample_01;</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bit&lt;1&gt;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recirced</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bit&lt;32&gt; head;</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head_n</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bit&lt;32&gt; tail;</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tail_n</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len</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item_num</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left_bound</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right_bound</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endParaRPr lang="en-US" sz="1400" dirty="0">
              <a:latin typeface="Century Gothic" panose="020B0502020202020204" pitchFamily="34" charset="0"/>
              <a:ea typeface="+mj-ea"/>
              <a:cs typeface="+mj-cs"/>
            </a:endParaRPr>
          </a:p>
          <a:p>
            <a:pPr lvl="1" algn="l" rtl="0"/>
            <a:endParaRPr lang="en-US" dirty="0"/>
          </a:p>
        </p:txBody>
      </p:sp>
      <p:sp>
        <p:nvSpPr>
          <p:cNvPr id="4" name="מציין מיקום תוכן 2">
            <a:extLst>
              <a:ext uri="{FF2B5EF4-FFF2-40B4-BE49-F238E27FC236}">
                <a16:creationId xmlns:a16="http://schemas.microsoft.com/office/drawing/2014/main" id="{DA19FBF8-EEBC-27D6-EF42-B6B33BC60D7B}"/>
              </a:ext>
            </a:extLst>
          </p:cNvPr>
          <p:cNvSpPr txBox="1">
            <a:spLocks/>
          </p:cNvSpPr>
          <p:nvPr/>
        </p:nvSpPr>
        <p:spPr>
          <a:xfrm>
            <a:off x="8565667" y="2333550"/>
            <a:ext cx="3533274" cy="3903129"/>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array_to_operate</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busy;</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option_type</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theta;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beta;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gamma;</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filter_index</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filter_index_n</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filter_item</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delete_index</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p>
          <a:p>
            <a:pPr marL="203195" indent="0" algn="l" rtl="0">
              <a:lnSpc>
                <a:spcPct val="107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delete_index_n</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7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bit&lt;32&gt; filter_item_2;</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כותרת 1">
            <a:extLst>
              <a:ext uri="{FF2B5EF4-FFF2-40B4-BE49-F238E27FC236}">
                <a16:creationId xmlns:a16="http://schemas.microsoft.com/office/drawing/2014/main" id="{A54857A4-C372-B66D-D64C-0AB813A3A960}"/>
              </a:ext>
            </a:extLst>
          </p:cNvPr>
          <p:cNvSpPr txBox="1">
            <a:spLocks/>
          </p:cNvSpPr>
          <p:nvPr/>
        </p:nvSpPr>
        <p:spPr>
          <a:xfrm>
            <a:off x="838199" y="594233"/>
            <a:ext cx="9653263"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err="1">
                <a:solidFill>
                  <a:srgbClr val="008BA6"/>
                </a:solidFill>
                <a:latin typeface="Century Gothic" panose="020B0502020202020204" pitchFamily="34" charset="0"/>
                <a:ea typeface="+mn-ea"/>
                <a:cs typeface="+mn-cs"/>
              </a:rPr>
              <a:t>QPipe</a:t>
            </a:r>
            <a:r>
              <a:rPr lang="en-US" sz="4800" b="1" dirty="0">
                <a:solidFill>
                  <a:srgbClr val="008BA6"/>
                </a:solidFill>
                <a:latin typeface="Century Gothic" panose="020B0502020202020204" pitchFamily="34" charset="0"/>
                <a:ea typeface="+mn-ea"/>
                <a:cs typeface="+mn-cs"/>
              </a:rPr>
              <a:t> Code</a:t>
            </a:r>
          </a:p>
        </p:txBody>
      </p:sp>
      <p:grpSp>
        <p:nvGrpSpPr>
          <p:cNvPr id="7" name="קבוצה 6">
            <a:extLst>
              <a:ext uri="{FF2B5EF4-FFF2-40B4-BE49-F238E27FC236}">
                <a16:creationId xmlns:a16="http://schemas.microsoft.com/office/drawing/2014/main" id="{A1924E28-23DF-7BBD-3D6D-CBAC373E476D}"/>
              </a:ext>
            </a:extLst>
          </p:cNvPr>
          <p:cNvGrpSpPr/>
          <p:nvPr/>
        </p:nvGrpSpPr>
        <p:grpSpPr>
          <a:xfrm>
            <a:off x="11548069" y="6225793"/>
            <a:ext cx="547321" cy="539258"/>
            <a:chOff x="11254154" y="6236679"/>
            <a:chExt cx="547321" cy="539258"/>
          </a:xfrm>
        </p:grpSpPr>
        <p:sp>
          <p:nvSpPr>
            <p:cNvPr id="8" name="אליפסה 7">
              <a:extLst>
                <a:ext uri="{FF2B5EF4-FFF2-40B4-BE49-F238E27FC236}">
                  <a16:creationId xmlns:a16="http://schemas.microsoft.com/office/drawing/2014/main" id="{A6A091C2-066C-7E64-648B-A0D29C70BA23}"/>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תיבת טקסט 8">
              <a:extLst>
                <a:ext uri="{FF2B5EF4-FFF2-40B4-BE49-F238E27FC236}">
                  <a16:creationId xmlns:a16="http://schemas.microsoft.com/office/drawing/2014/main" id="{BCF6BF5F-4A3F-D777-76A7-9993F52D6D30}"/>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17</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2177216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2" name="מציין מיקום תוכן 2">
            <a:extLst>
              <a:ext uri="{FF2B5EF4-FFF2-40B4-BE49-F238E27FC236}">
                <a16:creationId xmlns:a16="http://schemas.microsoft.com/office/drawing/2014/main" id="{9CC617CA-5121-4A8D-96CE-229EE15480FD}"/>
              </a:ext>
            </a:extLst>
          </p:cNvPr>
          <p:cNvSpPr txBox="1">
            <a:spLocks/>
          </p:cNvSpPr>
          <p:nvPr/>
        </p:nvSpPr>
        <p:spPr>
          <a:xfrm>
            <a:off x="838199" y="1654224"/>
            <a:ext cx="10415954" cy="4667417"/>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control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inc_tail</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inout</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headers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hdr</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inout</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metadata meta</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inout</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standard_metadata_t</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standard_metadata</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apply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tail_register</a:t>
            </a:r>
            <a:r>
              <a:rPr lang="en-US" sz="1400" b="1" kern="0" dirty="0" err="1">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read</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tail</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bit</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&lt;</a:t>
            </a:r>
            <a:r>
              <a:rPr lang="en-US" sz="1400" kern="0" dirty="0">
                <a:solidFill>
                  <a:srgbClr val="FF8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32</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&gt;)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array_to_operate</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highlight>
                <a:srgbClr val="00FFFF"/>
              </a:highligh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if</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tail</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right_bound</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tail_n</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left_bound</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FF"/>
                </a:solidFill>
                <a:effectLst/>
                <a:latin typeface="Courier New" panose="02070309020205020404" pitchFamily="49" charset="0"/>
                <a:ea typeface="Calibri" panose="020F0502020204030204" pitchFamily="34" charset="0"/>
                <a:cs typeface="Arial" panose="020B0604020202020204" pitchFamily="34" charset="0"/>
              </a:rPr>
              <a:t>else</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tail_n</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latin typeface="Courier New" panose="02070309020205020404" pitchFamily="49" charset="0"/>
                <a:ea typeface="Calibri" panose="020F0502020204030204" pitchFamily="34" charset="0"/>
                <a:cs typeface="Arial" panose="020B0604020202020204" pitchFamily="34" charset="0"/>
              </a:rPr>
              <a:t>tail</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a:solidFill>
                  <a:srgbClr val="FF8000"/>
                </a:solidFill>
                <a:effectLst/>
                <a:latin typeface="Courier New" panose="02070309020205020404" pitchFamily="49" charset="0"/>
                <a:ea typeface="Calibri" panose="020F0502020204030204" pitchFamily="34" charset="0"/>
                <a:cs typeface="Arial" panose="020B0604020202020204" pitchFamily="34" charset="0"/>
              </a:rPr>
              <a:t>1</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203195" indent="0" algn="l" rtl="0">
              <a:lnSpc>
                <a:spcPct val="100000"/>
              </a:lnSpc>
              <a:spcAft>
                <a:spcPts val="800"/>
              </a:spcAft>
              <a:buNone/>
            </a:pPr>
            <a:r>
              <a:rPr lang="en-US" sz="1400" kern="0" dirty="0">
                <a:solidFill>
                  <a:srgbClr val="000000"/>
                </a:solidFill>
                <a:effectLst/>
                <a:latin typeface="Courier New" panose="02070309020205020404" pitchFamily="49" charset="0"/>
                <a:ea typeface="Calibri" panose="020F0502020204030204" pitchFamily="34" charset="0"/>
                <a:cs typeface="Arial" panose="020B0604020202020204" pitchFamily="34" charset="0"/>
              </a:rPr>
              <a:t>        </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tail_register</a:t>
            </a:r>
            <a:r>
              <a:rPr lang="en-US" sz="1400" b="1" kern="0" dirty="0" err="1">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write</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bit</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&lt;</a:t>
            </a:r>
            <a:r>
              <a:rPr lang="en-US" sz="1400" kern="0" dirty="0">
                <a:solidFill>
                  <a:srgbClr val="FF8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32</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&gt;)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array_to_operate</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 </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bit</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&lt;</a:t>
            </a:r>
            <a:r>
              <a:rPr lang="en-US" sz="1400" kern="0" dirty="0">
                <a:solidFill>
                  <a:srgbClr val="FF8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32</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&gt;)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meta</a:t>
            </a:r>
            <a:r>
              <a:rPr lang="en-US" sz="1400" b="1" kern="0" dirty="0" err="1">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err="1">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tail_n</a:t>
            </a:r>
            <a:r>
              <a:rPr lang="en-US" sz="1400" b="1" kern="0" dirty="0">
                <a:solidFill>
                  <a:srgbClr val="00008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a:t>
            </a:r>
            <a:r>
              <a:rPr lang="en-US" sz="1400" kern="0" dirty="0">
                <a:solidFill>
                  <a:srgbClr val="000000"/>
                </a:solidFill>
                <a:effectLst/>
                <a:highlight>
                  <a:srgbClr val="00FFFF"/>
                </a:highlight>
                <a:latin typeface="Courier New" panose="02070309020205020404" pitchFamily="49" charset="0"/>
                <a:ea typeface="Calibri" panose="020F0502020204030204" pitchFamily="34" charset="0"/>
                <a:cs typeface="Arial" panose="020B0604020202020204" pitchFamily="34" charset="0"/>
              </a:rPr>
              <a:t> </a:t>
            </a:r>
          </a:p>
          <a:p>
            <a:pPr marL="203195" indent="0" algn="l" rtl="0">
              <a:lnSpc>
                <a:spcPct val="100000"/>
              </a:lnSpc>
              <a:spcAft>
                <a:spcPts val="800"/>
              </a:spcAft>
              <a:buNone/>
            </a:pPr>
            <a:r>
              <a:rPr lang="en-US" sz="18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  }</a:t>
            </a:r>
          </a:p>
          <a:p>
            <a:pPr marL="203195" indent="0" algn="l" rtl="0">
              <a:lnSpc>
                <a:spcPct val="100000"/>
              </a:lnSpc>
              <a:spcAft>
                <a:spcPts val="800"/>
              </a:spcAft>
              <a:buNone/>
            </a:pPr>
            <a:r>
              <a:rPr lang="en-US" sz="1800" b="1" kern="0" dirty="0">
                <a:solidFill>
                  <a:srgbClr val="000080"/>
                </a:solidFill>
                <a:effectLst/>
                <a:latin typeface="Courier New" panose="02070309020205020404" pitchFamily="49" charset="0"/>
                <a:ea typeface="Calibri" panose="020F0502020204030204" pitchFamily="34" charset="0"/>
                <a:cs typeface="Arial" panose="020B0604020202020204" pitchFamily="34" charset="0"/>
              </a:rPr>
              <a:t>}</a:t>
            </a:r>
            <a:endParaRPr lang="en-US" dirty="0"/>
          </a:p>
        </p:txBody>
      </p:sp>
      <p:sp>
        <p:nvSpPr>
          <p:cNvPr id="22" name="כותרת 1">
            <a:extLst>
              <a:ext uri="{FF2B5EF4-FFF2-40B4-BE49-F238E27FC236}">
                <a16:creationId xmlns:a16="http://schemas.microsoft.com/office/drawing/2014/main" id="{0B7F18F4-9633-AD75-1FB7-0C42911C8096}"/>
              </a:ext>
            </a:extLst>
          </p:cNvPr>
          <p:cNvSpPr txBox="1">
            <a:spLocks/>
          </p:cNvSpPr>
          <p:nvPr/>
        </p:nvSpPr>
        <p:spPr>
          <a:xfrm>
            <a:off x="838199" y="594233"/>
            <a:ext cx="9653263"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err="1">
                <a:solidFill>
                  <a:srgbClr val="008BA6"/>
                </a:solidFill>
                <a:latin typeface="Century Gothic" panose="020B0502020202020204" pitchFamily="34" charset="0"/>
                <a:ea typeface="+mn-ea"/>
                <a:cs typeface="+mn-cs"/>
              </a:rPr>
              <a:t>QPipe</a:t>
            </a:r>
            <a:r>
              <a:rPr lang="en-US" sz="4800" b="1" dirty="0">
                <a:solidFill>
                  <a:srgbClr val="008BA6"/>
                </a:solidFill>
                <a:latin typeface="Century Gothic" panose="020B0502020202020204" pitchFamily="34" charset="0"/>
                <a:ea typeface="+mn-ea"/>
                <a:cs typeface="+mn-cs"/>
              </a:rPr>
              <a:t> Code</a:t>
            </a:r>
          </a:p>
        </p:txBody>
      </p:sp>
      <p:grpSp>
        <p:nvGrpSpPr>
          <p:cNvPr id="4" name="קבוצה 3">
            <a:extLst>
              <a:ext uri="{FF2B5EF4-FFF2-40B4-BE49-F238E27FC236}">
                <a16:creationId xmlns:a16="http://schemas.microsoft.com/office/drawing/2014/main" id="{771CABF9-47DC-EF82-8AD1-3D762FD2EEC9}"/>
              </a:ext>
            </a:extLst>
          </p:cNvPr>
          <p:cNvGrpSpPr/>
          <p:nvPr/>
        </p:nvGrpSpPr>
        <p:grpSpPr>
          <a:xfrm>
            <a:off x="11548069" y="6225793"/>
            <a:ext cx="547321" cy="539258"/>
            <a:chOff x="11254154" y="6236679"/>
            <a:chExt cx="547321" cy="539258"/>
          </a:xfrm>
        </p:grpSpPr>
        <p:sp>
          <p:nvSpPr>
            <p:cNvPr id="5" name="אליפסה 4">
              <a:extLst>
                <a:ext uri="{FF2B5EF4-FFF2-40B4-BE49-F238E27FC236}">
                  <a16:creationId xmlns:a16="http://schemas.microsoft.com/office/drawing/2014/main" id="{A2407788-45AA-40C8-8C27-785A9A38A399}"/>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CC7FCA72-C072-8225-85A0-ABD7B87BC093}"/>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18</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877237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2" name="מציין מיקום תוכן 2">
            <a:extLst>
              <a:ext uri="{FF2B5EF4-FFF2-40B4-BE49-F238E27FC236}">
                <a16:creationId xmlns:a16="http://schemas.microsoft.com/office/drawing/2014/main" id="{10E3EC35-58A0-4576-860B-17E5CD36CDFE}"/>
              </a:ext>
            </a:extLst>
          </p:cNvPr>
          <p:cNvSpPr txBox="1">
            <a:spLocks/>
          </p:cNvSpPr>
          <p:nvPr/>
        </p:nvSpPr>
        <p:spPr>
          <a:xfrm>
            <a:off x="1285875" y="1615713"/>
            <a:ext cx="10515600" cy="4351338"/>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0" indent="0" algn="l" rtl="0">
              <a:spcBef>
                <a:spcPct val="0"/>
              </a:spcBef>
              <a:buSzPts val="2400"/>
              <a:buNone/>
            </a:pPr>
            <a:r>
              <a:rPr lang="en-US" sz="2400" dirty="0">
                <a:latin typeface="Century Gothic" panose="020B0502020202020204" pitchFamily="34" charset="0"/>
                <a:ea typeface="+mj-ea"/>
                <a:cs typeface="+mj-cs"/>
              </a:rPr>
              <a:t>Building a simple topology to run the p4 program.</a:t>
            </a:r>
          </a:p>
          <a:p>
            <a:pPr marL="0" indent="0" algn="l" rtl="0">
              <a:spcBef>
                <a:spcPct val="0"/>
              </a:spcBef>
              <a:buSzPts val="2400"/>
              <a:buNone/>
            </a:pPr>
            <a:r>
              <a:rPr lang="en-US" sz="2400" dirty="0">
                <a:latin typeface="Century Gothic" panose="020B0502020202020204" pitchFamily="34" charset="0"/>
                <a:ea typeface="+mj-ea"/>
                <a:cs typeface="+mj-cs"/>
              </a:rPr>
              <a:t>This topology consists of two hosts and a switch (s1). </a:t>
            </a:r>
            <a:endParaRPr lang="he-IL" sz="2400" dirty="0">
              <a:latin typeface="Century Gothic" panose="020B0502020202020204" pitchFamily="34" charset="0"/>
              <a:ea typeface="+mj-ea"/>
              <a:cs typeface="+mj-cs"/>
            </a:endParaRPr>
          </a:p>
        </p:txBody>
      </p:sp>
      <p:pic>
        <p:nvPicPr>
          <p:cNvPr id="3" name="תמונה 2" descr="תמונה שמכילה טקסט, צילום מסך, קו, תרשים&#10;&#10;התיאור נוצר באופן אוטומטי">
            <a:extLst>
              <a:ext uri="{FF2B5EF4-FFF2-40B4-BE49-F238E27FC236}">
                <a16:creationId xmlns:a16="http://schemas.microsoft.com/office/drawing/2014/main" id="{C33AEAA1-6D6E-B9D4-264A-C2F17AF238CB}"/>
              </a:ext>
            </a:extLst>
          </p:cNvPr>
          <p:cNvPicPr>
            <a:picLocks noChangeAspect="1"/>
          </p:cNvPicPr>
          <p:nvPr/>
        </p:nvPicPr>
        <p:blipFill>
          <a:blip r:embed="rId3"/>
          <a:stretch>
            <a:fillRect/>
          </a:stretch>
        </p:blipFill>
        <p:spPr>
          <a:xfrm>
            <a:off x="4684032" y="2536107"/>
            <a:ext cx="2823936" cy="3785535"/>
          </a:xfrm>
          <a:prstGeom prst="rect">
            <a:avLst/>
          </a:prstGeom>
        </p:spPr>
      </p:pic>
      <p:sp>
        <p:nvSpPr>
          <p:cNvPr id="23" name="כותרת 1">
            <a:extLst>
              <a:ext uri="{FF2B5EF4-FFF2-40B4-BE49-F238E27FC236}">
                <a16:creationId xmlns:a16="http://schemas.microsoft.com/office/drawing/2014/main" id="{16B58B8C-ED9C-344E-6431-729B9B2BE2B8}"/>
              </a:ext>
            </a:extLst>
          </p:cNvPr>
          <p:cNvSpPr txBox="1">
            <a:spLocks/>
          </p:cNvSpPr>
          <p:nvPr/>
        </p:nvSpPr>
        <p:spPr>
          <a:xfrm>
            <a:off x="949123" y="594233"/>
            <a:ext cx="9542339"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Topology of the Network</a:t>
            </a:r>
          </a:p>
        </p:txBody>
      </p:sp>
      <p:grpSp>
        <p:nvGrpSpPr>
          <p:cNvPr id="5" name="קבוצה 4">
            <a:extLst>
              <a:ext uri="{FF2B5EF4-FFF2-40B4-BE49-F238E27FC236}">
                <a16:creationId xmlns:a16="http://schemas.microsoft.com/office/drawing/2014/main" id="{F61ACC25-E7C6-863B-0F29-850B34D84AC6}"/>
              </a:ext>
            </a:extLst>
          </p:cNvPr>
          <p:cNvGrpSpPr/>
          <p:nvPr/>
        </p:nvGrpSpPr>
        <p:grpSpPr>
          <a:xfrm>
            <a:off x="11548069" y="6225793"/>
            <a:ext cx="547321" cy="539258"/>
            <a:chOff x="11254154" y="6236679"/>
            <a:chExt cx="547321" cy="539258"/>
          </a:xfrm>
        </p:grpSpPr>
        <p:sp>
          <p:nvSpPr>
            <p:cNvPr id="6" name="אליפסה 5">
              <a:extLst>
                <a:ext uri="{FF2B5EF4-FFF2-40B4-BE49-F238E27FC236}">
                  <a16:creationId xmlns:a16="http://schemas.microsoft.com/office/drawing/2014/main" id="{A4006353-D2D6-B1E0-45AA-690D3CDC5C11}"/>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9EE3597F-5927-BF66-8AD2-9BCCE139EFE0}"/>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19</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184947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93000"/>
              </a:schemeClr>
            </a:gs>
            <a:gs pos="100000">
              <a:schemeClr val="bg1"/>
            </a:gs>
          </a:gsLst>
          <a:lin ang="5400000" scaled="1"/>
          <a:tileRect/>
        </a:gradFill>
        <a:effectLst/>
      </p:bgPr>
    </p:bg>
    <p:spTree>
      <p:nvGrpSpPr>
        <p:cNvPr id="1" name="Shape 295"/>
        <p:cNvGrpSpPr/>
        <p:nvPr/>
      </p:nvGrpSpPr>
      <p:grpSpPr>
        <a:xfrm>
          <a:off x="0" y="0"/>
          <a:ext cx="0" cy="0"/>
          <a:chOff x="0" y="0"/>
          <a:chExt cx="0" cy="0"/>
        </a:xfrm>
      </p:grpSpPr>
      <p:graphicFrame>
        <p:nvGraphicFramePr>
          <p:cNvPr id="15" name="מציין מיקום תוכן 2">
            <a:extLst>
              <a:ext uri="{FF2B5EF4-FFF2-40B4-BE49-F238E27FC236}">
                <a16:creationId xmlns:a16="http://schemas.microsoft.com/office/drawing/2014/main" id="{914ABBE6-9732-45C2-8FFC-191722BD17DD}"/>
              </a:ext>
            </a:extLst>
          </p:cNvPr>
          <p:cNvGraphicFramePr>
            <a:graphicFrameLocks/>
          </p:cNvGraphicFramePr>
          <p:nvPr>
            <p:extLst>
              <p:ext uri="{D42A27DB-BD31-4B8C-83A1-F6EECF244321}">
                <p14:modId xmlns:p14="http://schemas.microsoft.com/office/powerpoint/2010/main" val="1188574021"/>
              </p:ext>
            </p:extLst>
          </p:nvPr>
        </p:nvGraphicFramePr>
        <p:xfrm>
          <a:off x="1066800" y="1925944"/>
          <a:ext cx="10058400" cy="3932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קבוצה 1">
            <a:extLst>
              <a:ext uri="{FF2B5EF4-FFF2-40B4-BE49-F238E27FC236}">
                <a16:creationId xmlns:a16="http://schemas.microsoft.com/office/drawing/2014/main" id="{3F3CEC8A-9CCC-8D43-5478-02F1FAA4C076}"/>
              </a:ext>
            </a:extLst>
          </p:cNvPr>
          <p:cNvGrpSpPr/>
          <p:nvPr/>
        </p:nvGrpSpPr>
        <p:grpSpPr>
          <a:xfrm>
            <a:off x="11548069" y="6225793"/>
            <a:ext cx="547321" cy="539258"/>
            <a:chOff x="11254154" y="6236679"/>
            <a:chExt cx="547321" cy="539258"/>
          </a:xfrm>
        </p:grpSpPr>
        <p:sp>
          <p:nvSpPr>
            <p:cNvPr id="8" name="אליפסה 7">
              <a:extLst>
                <a:ext uri="{FF2B5EF4-FFF2-40B4-BE49-F238E27FC236}">
                  <a16:creationId xmlns:a16="http://schemas.microsoft.com/office/drawing/2014/main" id="{BA641959-C473-A148-7A2D-1057E22FA590}"/>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תיבת טקסט 8">
              <a:extLst>
                <a:ext uri="{FF2B5EF4-FFF2-40B4-BE49-F238E27FC236}">
                  <a16:creationId xmlns:a16="http://schemas.microsoft.com/office/drawing/2014/main" id="{6DDB6E23-5E33-D020-A750-F0B76D0F759A}"/>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2</a:t>
              </a:r>
              <a:endParaRPr lang="he-IL" b="1" dirty="0">
                <a:solidFill>
                  <a:schemeClr val="bg1"/>
                </a:solidFill>
                <a:latin typeface="Bahnschrift" panose="020B0502040204020203" pitchFamily="34" charset="0"/>
              </a:endParaRPr>
            </a:p>
          </p:txBody>
        </p:sp>
      </p:grpSp>
      <p:sp>
        <p:nvSpPr>
          <p:cNvPr id="12" name="כותרת 1">
            <a:extLst>
              <a:ext uri="{FF2B5EF4-FFF2-40B4-BE49-F238E27FC236}">
                <a16:creationId xmlns:a16="http://schemas.microsoft.com/office/drawing/2014/main" id="{EA37EE36-0634-D129-F3F4-4524F5317C12}"/>
              </a:ext>
            </a:extLst>
          </p:cNvPr>
          <p:cNvSpPr>
            <a:spLocks noGrp="1"/>
          </p:cNvSpPr>
          <p:nvPr>
            <p:ph type="title"/>
          </p:nvPr>
        </p:nvSpPr>
        <p:spPr>
          <a:xfrm>
            <a:off x="763929" y="594233"/>
            <a:ext cx="9727533" cy="928574"/>
          </a:xfrm>
        </p:spPr>
        <p:txBody>
          <a:bodyPr>
            <a:normAutofit/>
          </a:bodyPr>
          <a:lstStyle/>
          <a:p>
            <a:pPr algn="l" rtl="0"/>
            <a:r>
              <a:rPr lang="en-US" sz="4800" b="1" dirty="0">
                <a:solidFill>
                  <a:srgbClr val="008BA6"/>
                </a:solidFill>
                <a:latin typeface="Century Gothic" panose="020B0502020202020204" pitchFamily="34" charset="0"/>
                <a:ea typeface="+mn-ea"/>
                <a:cs typeface="+mn-cs"/>
              </a:rPr>
              <a:t>Motivation and Goal</a:t>
            </a:r>
          </a:p>
        </p:txBody>
      </p:sp>
    </p:spTree>
    <p:extLst>
      <p:ext uri="{BB962C8B-B14F-4D97-AF65-F5344CB8AC3E}">
        <p14:creationId xmlns:p14="http://schemas.microsoft.com/office/powerpoint/2010/main" val="2080635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5" name="כותרת 1">
            <a:extLst>
              <a:ext uri="{FF2B5EF4-FFF2-40B4-BE49-F238E27FC236}">
                <a16:creationId xmlns:a16="http://schemas.microsoft.com/office/drawing/2014/main" id="{37EB4495-1D0F-3CF0-9C7A-2BF3DEE7E9CA}"/>
              </a:ext>
            </a:extLst>
          </p:cNvPr>
          <p:cNvSpPr txBox="1">
            <a:spLocks/>
          </p:cNvSpPr>
          <p:nvPr/>
        </p:nvSpPr>
        <p:spPr>
          <a:xfrm>
            <a:off x="949123" y="594233"/>
            <a:ext cx="9542339"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Mininet</a:t>
            </a:r>
          </a:p>
        </p:txBody>
      </p:sp>
      <p:pic>
        <p:nvPicPr>
          <p:cNvPr id="16" name="תמונה 15">
            <a:extLst>
              <a:ext uri="{FF2B5EF4-FFF2-40B4-BE49-F238E27FC236}">
                <a16:creationId xmlns:a16="http://schemas.microsoft.com/office/drawing/2014/main" id="{67DF8E81-7046-D5FB-8782-0F7184A9DA14}"/>
              </a:ext>
            </a:extLst>
          </p:cNvPr>
          <p:cNvPicPr>
            <a:picLocks noChangeAspect="1"/>
          </p:cNvPicPr>
          <p:nvPr/>
        </p:nvPicPr>
        <p:blipFill rotWithShape="1">
          <a:blip r:embed="rId3"/>
          <a:srcRect l="1207" t="1828" r="1702"/>
          <a:stretch/>
        </p:blipFill>
        <p:spPr>
          <a:xfrm>
            <a:off x="7175501" y="3508583"/>
            <a:ext cx="3822700" cy="2727028"/>
          </a:xfrm>
          <a:prstGeom prst="rect">
            <a:avLst/>
          </a:prstGeom>
        </p:spPr>
      </p:pic>
      <p:pic>
        <p:nvPicPr>
          <p:cNvPr id="2" name="תמונה 1">
            <a:extLst>
              <a:ext uri="{FF2B5EF4-FFF2-40B4-BE49-F238E27FC236}">
                <a16:creationId xmlns:a16="http://schemas.microsoft.com/office/drawing/2014/main" id="{A5457400-0098-4402-8B45-DC4C2151D29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249675" y="1766153"/>
            <a:ext cx="6523669" cy="4184699"/>
          </a:xfrm>
          <a:prstGeom prst="rect">
            <a:avLst/>
          </a:prstGeom>
        </p:spPr>
      </p:pic>
      <p:sp>
        <p:nvSpPr>
          <p:cNvPr id="4" name="מלבן 3">
            <a:extLst>
              <a:ext uri="{FF2B5EF4-FFF2-40B4-BE49-F238E27FC236}">
                <a16:creationId xmlns:a16="http://schemas.microsoft.com/office/drawing/2014/main" id="{A66B700C-8222-2CC3-4D79-582814301A94}"/>
              </a:ext>
            </a:extLst>
          </p:cNvPr>
          <p:cNvSpPr/>
          <p:nvPr/>
        </p:nvSpPr>
        <p:spPr>
          <a:xfrm>
            <a:off x="261580" y="3581400"/>
            <a:ext cx="6523669" cy="86201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1" fromWordArt="0" anchor="ctr" anchorCtr="0" forceAA="0" compatLnSpc="1">
            <a:prstTxWarp prst="textNoShape">
              <a:avLst/>
            </a:prstTxWarp>
            <a:noAutofit/>
          </a:bodyPr>
          <a:lstStyle/>
          <a:p>
            <a:endParaRPr lang="he-IL"/>
          </a:p>
        </p:txBody>
      </p:sp>
      <p:pic>
        <p:nvPicPr>
          <p:cNvPr id="5" name="תמונה 4">
            <a:extLst>
              <a:ext uri="{FF2B5EF4-FFF2-40B4-BE49-F238E27FC236}">
                <a16:creationId xmlns:a16="http://schemas.microsoft.com/office/drawing/2014/main" id="{71047CDA-3254-7713-BE8B-921EFBCBFE25}"/>
              </a:ext>
            </a:extLst>
          </p:cNvPr>
          <p:cNvPicPr>
            <a:picLocks noChangeAspect="1"/>
          </p:cNvPicPr>
          <p:nvPr/>
        </p:nvPicPr>
        <p:blipFill rotWithShape="1">
          <a:blip r:embed="rId6"/>
          <a:srcRect l="1207" t="2010" r="1702"/>
          <a:stretch/>
        </p:blipFill>
        <p:spPr>
          <a:xfrm>
            <a:off x="7175501" y="546100"/>
            <a:ext cx="3822700" cy="2727028"/>
          </a:xfrm>
          <a:prstGeom prst="rect">
            <a:avLst/>
          </a:prstGeom>
        </p:spPr>
      </p:pic>
      <p:grpSp>
        <p:nvGrpSpPr>
          <p:cNvPr id="7" name="קבוצה 6">
            <a:extLst>
              <a:ext uri="{FF2B5EF4-FFF2-40B4-BE49-F238E27FC236}">
                <a16:creationId xmlns:a16="http://schemas.microsoft.com/office/drawing/2014/main" id="{94C22603-1E5C-700D-A58C-AF9EFBEB37E2}"/>
              </a:ext>
            </a:extLst>
          </p:cNvPr>
          <p:cNvGrpSpPr/>
          <p:nvPr/>
        </p:nvGrpSpPr>
        <p:grpSpPr>
          <a:xfrm>
            <a:off x="11548069" y="6225793"/>
            <a:ext cx="547321" cy="539258"/>
            <a:chOff x="11254154" y="6236679"/>
            <a:chExt cx="547321" cy="539258"/>
          </a:xfrm>
        </p:grpSpPr>
        <p:sp>
          <p:nvSpPr>
            <p:cNvPr id="8" name="אליפסה 7">
              <a:extLst>
                <a:ext uri="{FF2B5EF4-FFF2-40B4-BE49-F238E27FC236}">
                  <a16:creationId xmlns:a16="http://schemas.microsoft.com/office/drawing/2014/main" id="{9C93E34E-7F2F-236A-3784-2C73CDE4D5D2}"/>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תיבת טקסט 8">
              <a:extLst>
                <a:ext uri="{FF2B5EF4-FFF2-40B4-BE49-F238E27FC236}">
                  <a16:creationId xmlns:a16="http://schemas.microsoft.com/office/drawing/2014/main" id="{07F89332-CC3B-6267-D121-4A1554E1FD51}"/>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20</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2143919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2" name="מציין מיקום תוכן 2">
            <a:extLst>
              <a:ext uri="{FF2B5EF4-FFF2-40B4-BE49-F238E27FC236}">
                <a16:creationId xmlns:a16="http://schemas.microsoft.com/office/drawing/2014/main" id="{10E3EC35-58A0-4576-860B-17E5CD36CDFE}"/>
              </a:ext>
            </a:extLst>
          </p:cNvPr>
          <p:cNvSpPr txBox="1">
            <a:spLocks/>
          </p:cNvSpPr>
          <p:nvPr/>
        </p:nvSpPr>
        <p:spPr>
          <a:xfrm>
            <a:off x="1285875" y="1615713"/>
            <a:ext cx="10515600" cy="4351338"/>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0" indent="0" algn="l" rtl="0">
              <a:spcBef>
                <a:spcPct val="0"/>
              </a:spcBef>
              <a:buSzPts val="2400"/>
              <a:buNone/>
            </a:pPr>
            <a:r>
              <a:rPr lang="en-US" sz="2400" dirty="0">
                <a:latin typeface="Century Gothic" panose="020B0502020202020204" pitchFamily="34" charset="0"/>
                <a:ea typeface="+mj-ea"/>
                <a:cs typeface="+mj-cs"/>
              </a:rPr>
              <a:t>Using </a:t>
            </a:r>
            <a:r>
              <a:rPr lang="en-US" sz="2400" dirty="0" err="1">
                <a:latin typeface="Century Gothic" panose="020B0502020202020204" pitchFamily="34" charset="0"/>
                <a:ea typeface="+mj-ea"/>
                <a:cs typeface="+mj-cs"/>
              </a:rPr>
              <a:t>QPipe</a:t>
            </a:r>
            <a:r>
              <a:rPr lang="en-US" sz="2400" dirty="0">
                <a:latin typeface="Century Gothic" panose="020B0502020202020204" pitchFamily="34" charset="0"/>
                <a:ea typeface="+mj-ea"/>
                <a:cs typeface="+mj-cs"/>
              </a:rPr>
              <a:t> algorithm in an application in order to balance loads in the network by sending packets to different servers according the packets’ size.</a:t>
            </a:r>
            <a:endParaRPr lang="he-IL" sz="2400" dirty="0">
              <a:latin typeface="Century Gothic" panose="020B0502020202020204" pitchFamily="34" charset="0"/>
              <a:ea typeface="+mj-ea"/>
              <a:cs typeface="+mj-cs"/>
            </a:endParaRPr>
          </a:p>
        </p:txBody>
      </p:sp>
      <p:pic>
        <p:nvPicPr>
          <p:cNvPr id="2" name="תמונה 1">
            <a:extLst>
              <a:ext uri="{FF2B5EF4-FFF2-40B4-BE49-F238E27FC236}">
                <a16:creationId xmlns:a16="http://schemas.microsoft.com/office/drawing/2014/main" id="{30634EE3-7787-C991-7F96-5F8931695411}"/>
              </a:ext>
            </a:extLst>
          </p:cNvPr>
          <p:cNvPicPr>
            <a:picLocks noChangeAspect="1"/>
          </p:cNvPicPr>
          <p:nvPr/>
        </p:nvPicPr>
        <p:blipFill>
          <a:blip r:embed="rId3"/>
          <a:stretch>
            <a:fillRect/>
          </a:stretch>
        </p:blipFill>
        <p:spPr>
          <a:xfrm>
            <a:off x="5099448" y="2528834"/>
            <a:ext cx="1993103" cy="3842659"/>
          </a:xfrm>
          <a:prstGeom prst="rect">
            <a:avLst/>
          </a:prstGeom>
        </p:spPr>
      </p:pic>
      <p:sp>
        <p:nvSpPr>
          <p:cNvPr id="29" name="כותרת 1">
            <a:extLst>
              <a:ext uri="{FF2B5EF4-FFF2-40B4-BE49-F238E27FC236}">
                <a16:creationId xmlns:a16="http://schemas.microsoft.com/office/drawing/2014/main" id="{C42B47BA-06CE-103E-3CC4-6ADAFB41AE56}"/>
              </a:ext>
            </a:extLst>
          </p:cNvPr>
          <p:cNvSpPr txBox="1">
            <a:spLocks/>
          </p:cNvSpPr>
          <p:nvPr/>
        </p:nvSpPr>
        <p:spPr>
          <a:xfrm>
            <a:off x="949123" y="594233"/>
            <a:ext cx="9542339"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Application</a:t>
            </a:r>
          </a:p>
        </p:txBody>
      </p:sp>
      <p:grpSp>
        <p:nvGrpSpPr>
          <p:cNvPr id="5" name="קבוצה 4">
            <a:extLst>
              <a:ext uri="{FF2B5EF4-FFF2-40B4-BE49-F238E27FC236}">
                <a16:creationId xmlns:a16="http://schemas.microsoft.com/office/drawing/2014/main" id="{1BA96B96-2AA9-08B0-E924-FC1D82360DA4}"/>
              </a:ext>
            </a:extLst>
          </p:cNvPr>
          <p:cNvGrpSpPr/>
          <p:nvPr/>
        </p:nvGrpSpPr>
        <p:grpSpPr>
          <a:xfrm>
            <a:off x="11548069" y="6225793"/>
            <a:ext cx="547321" cy="539258"/>
            <a:chOff x="11254154" y="6236679"/>
            <a:chExt cx="547321" cy="539258"/>
          </a:xfrm>
        </p:grpSpPr>
        <p:sp>
          <p:nvSpPr>
            <p:cNvPr id="6" name="אליפסה 5">
              <a:extLst>
                <a:ext uri="{FF2B5EF4-FFF2-40B4-BE49-F238E27FC236}">
                  <a16:creationId xmlns:a16="http://schemas.microsoft.com/office/drawing/2014/main" id="{18899D03-0359-CA1D-8C75-2A0D884F127B}"/>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E302EEF9-C252-3927-BA02-0613AE866C5F}"/>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21</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363143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pic>
        <p:nvPicPr>
          <p:cNvPr id="3" name="תמונה 2" descr="תמונה שמכילה צילום מסך, תכונות מולטימדיה, תוכנה גרפית, תוכנה&#10;&#10;התיאור נוצר באופן אוטומטי">
            <a:extLst>
              <a:ext uri="{FF2B5EF4-FFF2-40B4-BE49-F238E27FC236}">
                <a16:creationId xmlns:a16="http://schemas.microsoft.com/office/drawing/2014/main" id="{FD563115-1BCE-911A-9FEE-54A3A802B9A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338145" y="2354924"/>
            <a:ext cx="9515710" cy="3319266"/>
          </a:xfrm>
          <a:prstGeom prst="rect">
            <a:avLst/>
          </a:prstGeom>
        </p:spPr>
      </p:pic>
      <p:sp>
        <p:nvSpPr>
          <p:cNvPr id="22" name="כותרת 1">
            <a:extLst>
              <a:ext uri="{FF2B5EF4-FFF2-40B4-BE49-F238E27FC236}">
                <a16:creationId xmlns:a16="http://schemas.microsoft.com/office/drawing/2014/main" id="{AB30C3C3-4CB4-3667-D021-0B43ED59AEC6}"/>
              </a:ext>
            </a:extLst>
          </p:cNvPr>
          <p:cNvSpPr txBox="1">
            <a:spLocks/>
          </p:cNvSpPr>
          <p:nvPr/>
        </p:nvSpPr>
        <p:spPr>
          <a:xfrm>
            <a:off x="949123" y="594233"/>
            <a:ext cx="9542339"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Application</a:t>
            </a:r>
          </a:p>
        </p:txBody>
      </p:sp>
      <p:grpSp>
        <p:nvGrpSpPr>
          <p:cNvPr id="5" name="קבוצה 4">
            <a:extLst>
              <a:ext uri="{FF2B5EF4-FFF2-40B4-BE49-F238E27FC236}">
                <a16:creationId xmlns:a16="http://schemas.microsoft.com/office/drawing/2014/main" id="{510C8B19-6D1E-DB6D-CA22-1EA6E7C40A85}"/>
              </a:ext>
            </a:extLst>
          </p:cNvPr>
          <p:cNvGrpSpPr/>
          <p:nvPr/>
        </p:nvGrpSpPr>
        <p:grpSpPr>
          <a:xfrm>
            <a:off x="11548069" y="6225793"/>
            <a:ext cx="547321" cy="539258"/>
            <a:chOff x="11254154" y="6236679"/>
            <a:chExt cx="547321" cy="539258"/>
          </a:xfrm>
        </p:grpSpPr>
        <p:sp>
          <p:nvSpPr>
            <p:cNvPr id="6" name="אליפסה 5">
              <a:extLst>
                <a:ext uri="{FF2B5EF4-FFF2-40B4-BE49-F238E27FC236}">
                  <a16:creationId xmlns:a16="http://schemas.microsoft.com/office/drawing/2014/main" id="{4D29BF9C-9A4E-B32E-010D-1F85FC930F36}"/>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322EBFC2-2037-64A6-7E75-076575716319}"/>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22</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93169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pic>
        <p:nvPicPr>
          <p:cNvPr id="2" name="תמונה 1" descr="תמונה שמכילה צילום מסך, תוכנה גרפית, תכונות מולטימדיה, טקסט&#10;&#10;התיאור נוצר באופן אוטומטי">
            <a:extLst>
              <a:ext uri="{FF2B5EF4-FFF2-40B4-BE49-F238E27FC236}">
                <a16:creationId xmlns:a16="http://schemas.microsoft.com/office/drawing/2014/main" id="{2C711D59-E1CD-73F0-A072-DD1E8D94BC6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1338144" y="2354924"/>
            <a:ext cx="9579801" cy="3225260"/>
          </a:xfrm>
          <a:prstGeom prst="rect">
            <a:avLst/>
          </a:prstGeom>
        </p:spPr>
      </p:pic>
      <p:sp>
        <p:nvSpPr>
          <p:cNvPr id="22" name="כותרת 1">
            <a:extLst>
              <a:ext uri="{FF2B5EF4-FFF2-40B4-BE49-F238E27FC236}">
                <a16:creationId xmlns:a16="http://schemas.microsoft.com/office/drawing/2014/main" id="{F66AC91D-429B-A80C-79DE-40D920C31E66}"/>
              </a:ext>
            </a:extLst>
          </p:cNvPr>
          <p:cNvSpPr txBox="1">
            <a:spLocks/>
          </p:cNvSpPr>
          <p:nvPr/>
        </p:nvSpPr>
        <p:spPr>
          <a:xfrm>
            <a:off x="949123" y="594233"/>
            <a:ext cx="9542339"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Application</a:t>
            </a:r>
          </a:p>
        </p:txBody>
      </p:sp>
      <p:grpSp>
        <p:nvGrpSpPr>
          <p:cNvPr id="5" name="קבוצה 4">
            <a:extLst>
              <a:ext uri="{FF2B5EF4-FFF2-40B4-BE49-F238E27FC236}">
                <a16:creationId xmlns:a16="http://schemas.microsoft.com/office/drawing/2014/main" id="{B5D8925F-0094-FD34-7F88-00F9A665B996}"/>
              </a:ext>
            </a:extLst>
          </p:cNvPr>
          <p:cNvGrpSpPr/>
          <p:nvPr/>
        </p:nvGrpSpPr>
        <p:grpSpPr>
          <a:xfrm>
            <a:off x="11548069" y="6225793"/>
            <a:ext cx="547321" cy="539258"/>
            <a:chOff x="11254154" y="6236679"/>
            <a:chExt cx="547321" cy="539258"/>
          </a:xfrm>
        </p:grpSpPr>
        <p:sp>
          <p:nvSpPr>
            <p:cNvPr id="6" name="אליפסה 5">
              <a:extLst>
                <a:ext uri="{FF2B5EF4-FFF2-40B4-BE49-F238E27FC236}">
                  <a16:creationId xmlns:a16="http://schemas.microsoft.com/office/drawing/2014/main" id="{3765CE0F-197B-50D0-CFF1-CDD097800A42}"/>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B10E03DB-DBDD-1029-7E73-B1250A2D4A48}"/>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23</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1919731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2" name="מציין מיקום תוכן 2">
            <a:extLst>
              <a:ext uri="{FF2B5EF4-FFF2-40B4-BE49-F238E27FC236}">
                <a16:creationId xmlns:a16="http://schemas.microsoft.com/office/drawing/2014/main" id="{10E3EC35-58A0-4576-860B-17E5CD36CDFE}"/>
              </a:ext>
            </a:extLst>
          </p:cNvPr>
          <p:cNvSpPr txBox="1">
            <a:spLocks/>
          </p:cNvSpPr>
          <p:nvPr/>
        </p:nvSpPr>
        <p:spPr>
          <a:xfrm>
            <a:off x="1285875" y="1615713"/>
            <a:ext cx="10515600" cy="4351338"/>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0" indent="0" algn="l" rtl="0">
              <a:spcBef>
                <a:spcPct val="0"/>
              </a:spcBef>
              <a:buSzPts val="2400"/>
              <a:buNone/>
            </a:pPr>
            <a:r>
              <a:rPr lang="en-US" sz="2400" dirty="0">
                <a:latin typeface="Century Gothic" panose="020B0502020202020204" pitchFamily="34" charset="0"/>
                <a:ea typeface="+mj-ea"/>
                <a:cs typeface="+mj-cs"/>
              </a:rPr>
              <a:t>Comparing </a:t>
            </a:r>
            <a:r>
              <a:rPr lang="en-US" sz="2400" dirty="0" err="1">
                <a:latin typeface="Century Gothic" panose="020B0502020202020204" pitchFamily="34" charset="0"/>
                <a:ea typeface="+mj-ea"/>
                <a:cs typeface="+mj-cs"/>
              </a:rPr>
              <a:t>QPipe</a:t>
            </a:r>
            <a:r>
              <a:rPr lang="en-US" sz="2400" dirty="0">
                <a:latin typeface="Century Gothic" panose="020B0502020202020204" pitchFamily="34" charset="0"/>
                <a:ea typeface="+mj-ea"/>
                <a:cs typeface="+mj-cs"/>
              </a:rPr>
              <a:t> and histogram with a memory of 8 registers and </a:t>
            </a:r>
            <a:r>
              <a:rPr lang="de-DE" sz="2400" dirty="0">
                <a:latin typeface="Century Gothic" panose="020B0502020202020204" pitchFamily="34" charset="0"/>
                <a:ea typeface="+mj-ea"/>
                <a:cs typeface="+mj-cs"/>
              </a:rPr>
              <a:t>varying packets‘ value:</a:t>
            </a:r>
            <a:endParaRPr lang="he-IL" sz="2400" dirty="0">
              <a:latin typeface="Century Gothic" panose="020B0502020202020204" pitchFamily="34" charset="0"/>
              <a:ea typeface="+mj-ea"/>
              <a:cs typeface="+mj-cs"/>
            </a:endParaRPr>
          </a:p>
        </p:txBody>
      </p:sp>
      <p:sp>
        <p:nvSpPr>
          <p:cNvPr id="15" name="כותרת 1">
            <a:extLst>
              <a:ext uri="{FF2B5EF4-FFF2-40B4-BE49-F238E27FC236}">
                <a16:creationId xmlns:a16="http://schemas.microsoft.com/office/drawing/2014/main" id="{37EB4495-1D0F-3CF0-9C7A-2BF3DEE7E9CA}"/>
              </a:ext>
            </a:extLst>
          </p:cNvPr>
          <p:cNvSpPr txBox="1">
            <a:spLocks/>
          </p:cNvSpPr>
          <p:nvPr/>
        </p:nvSpPr>
        <p:spPr>
          <a:xfrm>
            <a:off x="949123" y="594233"/>
            <a:ext cx="9542339"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Results</a:t>
            </a:r>
          </a:p>
        </p:txBody>
      </p:sp>
      <p:graphicFrame>
        <p:nvGraphicFramePr>
          <p:cNvPr id="2" name="תרשים 1">
            <a:extLst>
              <a:ext uri="{FF2B5EF4-FFF2-40B4-BE49-F238E27FC236}">
                <a16:creationId xmlns:a16="http://schemas.microsoft.com/office/drawing/2014/main" id="{6E1895F4-9D4F-4055-A0FE-3E8A034038A0}"/>
              </a:ext>
            </a:extLst>
          </p:cNvPr>
          <p:cNvGraphicFramePr/>
          <p:nvPr>
            <p:extLst>
              <p:ext uri="{D42A27DB-BD31-4B8C-83A1-F6EECF244321}">
                <p14:modId xmlns:p14="http://schemas.microsoft.com/office/powerpoint/2010/main" val="2400552335"/>
              </p:ext>
            </p:extLst>
          </p:nvPr>
        </p:nvGraphicFramePr>
        <p:xfrm>
          <a:off x="6508225" y="2546052"/>
          <a:ext cx="5541010" cy="35909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תרשים 3">
            <a:extLst>
              <a:ext uri="{FF2B5EF4-FFF2-40B4-BE49-F238E27FC236}">
                <a16:creationId xmlns:a16="http://schemas.microsoft.com/office/drawing/2014/main" id="{81F4CEDD-C0F8-4F42-B87C-BBE128B82A76}"/>
              </a:ext>
            </a:extLst>
          </p:cNvPr>
          <p:cNvGraphicFramePr/>
          <p:nvPr>
            <p:extLst>
              <p:ext uri="{D42A27DB-BD31-4B8C-83A1-F6EECF244321}">
                <p14:modId xmlns:p14="http://schemas.microsoft.com/office/powerpoint/2010/main" val="3137616457"/>
              </p:ext>
            </p:extLst>
          </p:nvPr>
        </p:nvGraphicFramePr>
        <p:xfrm>
          <a:off x="390525" y="2513868"/>
          <a:ext cx="5531485" cy="3857625"/>
        </p:xfrm>
        <a:graphic>
          <a:graphicData uri="http://schemas.openxmlformats.org/drawingml/2006/chart">
            <c:chart xmlns:c="http://schemas.openxmlformats.org/drawingml/2006/chart" xmlns:r="http://schemas.openxmlformats.org/officeDocument/2006/relationships" r:id="rId4"/>
          </a:graphicData>
        </a:graphic>
      </p:graphicFrame>
      <p:grpSp>
        <p:nvGrpSpPr>
          <p:cNvPr id="6" name="קבוצה 5">
            <a:extLst>
              <a:ext uri="{FF2B5EF4-FFF2-40B4-BE49-F238E27FC236}">
                <a16:creationId xmlns:a16="http://schemas.microsoft.com/office/drawing/2014/main" id="{FE224801-D57D-470E-31E9-E19416819229}"/>
              </a:ext>
            </a:extLst>
          </p:cNvPr>
          <p:cNvGrpSpPr/>
          <p:nvPr/>
        </p:nvGrpSpPr>
        <p:grpSpPr>
          <a:xfrm>
            <a:off x="11548069" y="6225793"/>
            <a:ext cx="547321" cy="539258"/>
            <a:chOff x="11254154" y="6236679"/>
            <a:chExt cx="547321" cy="539258"/>
          </a:xfrm>
        </p:grpSpPr>
        <p:sp>
          <p:nvSpPr>
            <p:cNvPr id="7" name="אליפסה 6">
              <a:extLst>
                <a:ext uri="{FF2B5EF4-FFF2-40B4-BE49-F238E27FC236}">
                  <a16:creationId xmlns:a16="http://schemas.microsoft.com/office/drawing/2014/main" id="{E5445F4B-9718-6DFE-BE93-9C0AB1B6F8F3}"/>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תיבת טקסט 7">
              <a:extLst>
                <a:ext uri="{FF2B5EF4-FFF2-40B4-BE49-F238E27FC236}">
                  <a16:creationId xmlns:a16="http://schemas.microsoft.com/office/drawing/2014/main" id="{BF8A1579-28A3-7709-667C-D0E18129AE2D}"/>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24</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1476746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2" name="מציין מיקום תוכן 2">
            <a:extLst>
              <a:ext uri="{FF2B5EF4-FFF2-40B4-BE49-F238E27FC236}">
                <a16:creationId xmlns:a16="http://schemas.microsoft.com/office/drawing/2014/main" id="{10E3EC35-58A0-4576-860B-17E5CD36CDFE}"/>
              </a:ext>
            </a:extLst>
          </p:cNvPr>
          <p:cNvSpPr txBox="1">
            <a:spLocks/>
          </p:cNvSpPr>
          <p:nvPr/>
        </p:nvSpPr>
        <p:spPr>
          <a:xfrm>
            <a:off x="1285875" y="1615713"/>
            <a:ext cx="10515600" cy="4351338"/>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0" indent="0" algn="l" rtl="0">
              <a:spcBef>
                <a:spcPct val="0"/>
              </a:spcBef>
              <a:buSzPts val="2400"/>
              <a:buNone/>
            </a:pPr>
            <a:r>
              <a:rPr lang="en-US" sz="2400" dirty="0">
                <a:latin typeface="Century Gothic" panose="020B0502020202020204" pitchFamily="34" charset="0"/>
                <a:ea typeface="+mj-ea"/>
                <a:cs typeface="+mj-cs"/>
              </a:rPr>
              <a:t>Comparing </a:t>
            </a:r>
            <a:r>
              <a:rPr lang="en-US" sz="2400" dirty="0" err="1">
                <a:latin typeface="Century Gothic" panose="020B0502020202020204" pitchFamily="34" charset="0"/>
                <a:ea typeface="+mj-ea"/>
                <a:cs typeface="+mj-cs"/>
              </a:rPr>
              <a:t>QPipe</a:t>
            </a:r>
            <a:r>
              <a:rPr lang="en-US" sz="2400" dirty="0">
                <a:latin typeface="Century Gothic" panose="020B0502020202020204" pitchFamily="34" charset="0"/>
                <a:ea typeface="+mj-ea"/>
                <a:cs typeface="+mj-cs"/>
              </a:rPr>
              <a:t> and histogram with different size of memory and with values between 300-700:</a:t>
            </a:r>
            <a:endParaRPr lang="he-IL" sz="2400" dirty="0">
              <a:latin typeface="Century Gothic" panose="020B0502020202020204" pitchFamily="34" charset="0"/>
              <a:ea typeface="+mj-ea"/>
              <a:cs typeface="+mj-cs"/>
            </a:endParaRPr>
          </a:p>
        </p:txBody>
      </p:sp>
      <p:sp>
        <p:nvSpPr>
          <p:cNvPr id="15" name="כותרת 1">
            <a:extLst>
              <a:ext uri="{FF2B5EF4-FFF2-40B4-BE49-F238E27FC236}">
                <a16:creationId xmlns:a16="http://schemas.microsoft.com/office/drawing/2014/main" id="{37EB4495-1D0F-3CF0-9C7A-2BF3DEE7E9CA}"/>
              </a:ext>
            </a:extLst>
          </p:cNvPr>
          <p:cNvSpPr txBox="1">
            <a:spLocks/>
          </p:cNvSpPr>
          <p:nvPr/>
        </p:nvSpPr>
        <p:spPr>
          <a:xfrm>
            <a:off x="949123" y="594233"/>
            <a:ext cx="9542339"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Results</a:t>
            </a:r>
          </a:p>
        </p:txBody>
      </p:sp>
      <p:graphicFrame>
        <p:nvGraphicFramePr>
          <p:cNvPr id="5" name="תרשים 4">
            <a:extLst>
              <a:ext uri="{FF2B5EF4-FFF2-40B4-BE49-F238E27FC236}">
                <a16:creationId xmlns:a16="http://schemas.microsoft.com/office/drawing/2014/main" id="{F4CD58DB-ED52-46FC-9DC8-C666E9719A3E}"/>
              </a:ext>
            </a:extLst>
          </p:cNvPr>
          <p:cNvGraphicFramePr/>
          <p:nvPr>
            <p:extLst>
              <p:ext uri="{D42A27DB-BD31-4B8C-83A1-F6EECF244321}">
                <p14:modId xmlns:p14="http://schemas.microsoft.com/office/powerpoint/2010/main" val="557449454"/>
              </p:ext>
            </p:extLst>
          </p:nvPr>
        </p:nvGraphicFramePr>
        <p:xfrm>
          <a:off x="6269992" y="2553980"/>
          <a:ext cx="5550535" cy="33623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תרשים 9">
            <a:extLst>
              <a:ext uri="{FF2B5EF4-FFF2-40B4-BE49-F238E27FC236}">
                <a16:creationId xmlns:a16="http://schemas.microsoft.com/office/drawing/2014/main" id="{60B8AA76-8B26-498A-BA09-42F8D8750421}"/>
              </a:ext>
            </a:extLst>
          </p:cNvPr>
          <p:cNvGraphicFramePr/>
          <p:nvPr>
            <p:extLst>
              <p:ext uri="{D42A27DB-BD31-4B8C-83A1-F6EECF244321}">
                <p14:modId xmlns:p14="http://schemas.microsoft.com/office/powerpoint/2010/main" val="1842895861"/>
              </p:ext>
            </p:extLst>
          </p:nvPr>
        </p:nvGraphicFramePr>
        <p:xfrm>
          <a:off x="390525" y="2553980"/>
          <a:ext cx="5531485" cy="3867150"/>
        </p:xfrm>
        <a:graphic>
          <a:graphicData uri="http://schemas.openxmlformats.org/drawingml/2006/chart">
            <c:chart xmlns:c="http://schemas.openxmlformats.org/drawingml/2006/chart" xmlns:r="http://schemas.openxmlformats.org/officeDocument/2006/relationships" r:id="rId4"/>
          </a:graphicData>
        </a:graphic>
      </p:graphicFrame>
      <p:grpSp>
        <p:nvGrpSpPr>
          <p:cNvPr id="4" name="קבוצה 3">
            <a:extLst>
              <a:ext uri="{FF2B5EF4-FFF2-40B4-BE49-F238E27FC236}">
                <a16:creationId xmlns:a16="http://schemas.microsoft.com/office/drawing/2014/main" id="{ADE00D62-7456-DCF9-7214-87451949DDA1}"/>
              </a:ext>
            </a:extLst>
          </p:cNvPr>
          <p:cNvGrpSpPr/>
          <p:nvPr/>
        </p:nvGrpSpPr>
        <p:grpSpPr>
          <a:xfrm>
            <a:off x="11548069" y="6225793"/>
            <a:ext cx="547321" cy="539258"/>
            <a:chOff x="11254154" y="6236679"/>
            <a:chExt cx="547321" cy="539258"/>
          </a:xfrm>
        </p:grpSpPr>
        <p:sp>
          <p:nvSpPr>
            <p:cNvPr id="6" name="אליפסה 5">
              <a:extLst>
                <a:ext uri="{FF2B5EF4-FFF2-40B4-BE49-F238E27FC236}">
                  <a16:creationId xmlns:a16="http://schemas.microsoft.com/office/drawing/2014/main" id="{0263B0FF-874F-D05C-BBFC-58791FF70BC7}"/>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B218E317-5CF4-E6F8-56F1-A1203D343BB3}"/>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25</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397498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2" name="מציין מיקום תוכן 2">
            <a:extLst>
              <a:ext uri="{FF2B5EF4-FFF2-40B4-BE49-F238E27FC236}">
                <a16:creationId xmlns:a16="http://schemas.microsoft.com/office/drawing/2014/main" id="{10E3EC35-58A0-4576-860B-17E5CD36CDFE}"/>
              </a:ext>
            </a:extLst>
          </p:cNvPr>
          <p:cNvSpPr txBox="1">
            <a:spLocks/>
          </p:cNvSpPr>
          <p:nvPr/>
        </p:nvSpPr>
        <p:spPr>
          <a:xfrm>
            <a:off x="1285875" y="1615713"/>
            <a:ext cx="10515600" cy="4351338"/>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457200" indent="-457200" algn="l" rtl="0">
              <a:spcBef>
                <a:spcPct val="0"/>
              </a:spcBef>
              <a:buSzPts val="2400"/>
              <a:buFont typeface="+mj-lt"/>
              <a:buAutoNum type="arabicPeriod"/>
            </a:pPr>
            <a:r>
              <a:rPr lang="en-US" sz="2400" b="1" dirty="0">
                <a:solidFill>
                  <a:srgbClr val="008BA6"/>
                </a:solidFill>
                <a:latin typeface="Century Gothic" panose="020B0502020202020204" pitchFamily="34" charset="0"/>
                <a:ea typeface="+mj-ea"/>
                <a:cs typeface="+mj-cs"/>
              </a:rPr>
              <a:t>For homogeneous streams</a:t>
            </a:r>
            <a:r>
              <a:rPr lang="en-US" sz="2400" dirty="0">
                <a:latin typeface="Century Gothic" panose="020B0502020202020204" pitchFamily="34" charset="0"/>
                <a:ea typeface="+mj-ea"/>
                <a:cs typeface="+mj-cs"/>
              </a:rPr>
              <a:t>, the errors obtained from </a:t>
            </a:r>
            <a:r>
              <a:rPr lang="en-US" sz="2400" dirty="0" err="1">
                <a:latin typeface="Century Gothic" panose="020B0502020202020204" pitchFamily="34" charset="0"/>
                <a:ea typeface="+mj-ea"/>
                <a:cs typeface="+mj-cs"/>
              </a:rPr>
              <a:t>QPipe</a:t>
            </a:r>
            <a:r>
              <a:rPr lang="en-US" sz="2400" dirty="0">
                <a:latin typeface="Century Gothic" panose="020B0502020202020204" pitchFamily="34" charset="0"/>
                <a:ea typeface="+mj-ea"/>
                <a:cs typeface="+mj-cs"/>
              </a:rPr>
              <a:t> are smaller than the errors obtained from the histogram. Using </a:t>
            </a:r>
            <a:r>
              <a:rPr lang="en-US" sz="2400" dirty="0" err="1">
                <a:latin typeface="Century Gothic" panose="020B0502020202020204" pitchFamily="34" charset="0"/>
                <a:ea typeface="+mj-ea"/>
                <a:cs typeface="+mj-cs"/>
              </a:rPr>
              <a:t>QPipe</a:t>
            </a:r>
            <a:r>
              <a:rPr lang="en-US" sz="2400" dirty="0">
                <a:latin typeface="Century Gothic" panose="020B0502020202020204" pitchFamily="34" charset="0"/>
                <a:ea typeface="+mj-ea"/>
                <a:cs typeface="+mj-cs"/>
              </a:rPr>
              <a:t> can optimize the network management by monitoring the traffic and deciding the route dynamically.</a:t>
            </a:r>
          </a:p>
          <a:p>
            <a:pPr marL="457200" indent="-457200" algn="l" rtl="0">
              <a:spcBef>
                <a:spcPct val="0"/>
              </a:spcBef>
              <a:buSzPts val="2400"/>
              <a:buFont typeface="+mj-lt"/>
              <a:buAutoNum type="arabicPeriod"/>
            </a:pPr>
            <a:endParaRPr lang="en-US" sz="2400" dirty="0">
              <a:latin typeface="Century Gothic" panose="020B0502020202020204" pitchFamily="34" charset="0"/>
              <a:ea typeface="+mj-ea"/>
              <a:cs typeface="+mj-cs"/>
            </a:endParaRPr>
          </a:p>
          <a:p>
            <a:pPr marL="457200" indent="-457200" algn="l" rtl="0">
              <a:spcBef>
                <a:spcPct val="0"/>
              </a:spcBef>
              <a:buSzPts val="2400"/>
              <a:buFont typeface="+mj-lt"/>
              <a:buAutoNum type="arabicPeriod"/>
            </a:pPr>
            <a:r>
              <a:rPr lang="en-US" sz="2400" b="1" dirty="0">
                <a:solidFill>
                  <a:srgbClr val="008BA6"/>
                </a:solidFill>
                <a:latin typeface="Century Gothic" panose="020B0502020202020204" pitchFamily="34" charset="0"/>
                <a:ea typeface="+mj-ea"/>
                <a:cs typeface="+mj-cs"/>
              </a:rPr>
              <a:t>For small memory sizes</a:t>
            </a:r>
            <a:r>
              <a:rPr lang="en-US" sz="2400" dirty="0">
                <a:latin typeface="Century Gothic" panose="020B0502020202020204" pitchFamily="34" charset="0"/>
                <a:ea typeface="+mj-ea"/>
                <a:cs typeface="+mj-cs"/>
              </a:rPr>
              <a:t>, the </a:t>
            </a:r>
            <a:r>
              <a:rPr lang="en-US" sz="2400" dirty="0" err="1">
                <a:latin typeface="Century Gothic" panose="020B0502020202020204" pitchFamily="34" charset="0"/>
                <a:ea typeface="+mj-ea"/>
                <a:cs typeface="+mj-cs"/>
              </a:rPr>
              <a:t>QPipe</a:t>
            </a:r>
            <a:r>
              <a:rPr lang="en-US" sz="2400" dirty="0">
                <a:latin typeface="Century Gothic" panose="020B0502020202020204" pitchFamily="34" charset="0"/>
                <a:ea typeface="+mj-ea"/>
                <a:cs typeface="+mj-cs"/>
              </a:rPr>
              <a:t> error is significantly smaller than the error obtained from the histogram. Increasing the memory leads to a reduction of the error in both algorithms, and a convergence to similar error values.</a:t>
            </a:r>
            <a:endParaRPr lang="he-IL" sz="2400" dirty="0">
              <a:latin typeface="Century Gothic" panose="020B0502020202020204" pitchFamily="34" charset="0"/>
              <a:ea typeface="+mj-ea"/>
              <a:cs typeface="+mj-cs"/>
            </a:endParaRPr>
          </a:p>
        </p:txBody>
      </p:sp>
      <p:sp>
        <p:nvSpPr>
          <p:cNvPr id="15" name="כותרת 1">
            <a:extLst>
              <a:ext uri="{FF2B5EF4-FFF2-40B4-BE49-F238E27FC236}">
                <a16:creationId xmlns:a16="http://schemas.microsoft.com/office/drawing/2014/main" id="{37EB4495-1D0F-3CF0-9C7A-2BF3DEE7E9CA}"/>
              </a:ext>
            </a:extLst>
          </p:cNvPr>
          <p:cNvSpPr txBox="1">
            <a:spLocks/>
          </p:cNvSpPr>
          <p:nvPr/>
        </p:nvSpPr>
        <p:spPr>
          <a:xfrm>
            <a:off x="949123" y="594233"/>
            <a:ext cx="9542339"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Conclusions</a:t>
            </a:r>
          </a:p>
        </p:txBody>
      </p:sp>
      <p:grpSp>
        <p:nvGrpSpPr>
          <p:cNvPr id="4" name="קבוצה 3">
            <a:extLst>
              <a:ext uri="{FF2B5EF4-FFF2-40B4-BE49-F238E27FC236}">
                <a16:creationId xmlns:a16="http://schemas.microsoft.com/office/drawing/2014/main" id="{308976FE-99BA-842A-6539-677E43C312C3}"/>
              </a:ext>
            </a:extLst>
          </p:cNvPr>
          <p:cNvGrpSpPr/>
          <p:nvPr/>
        </p:nvGrpSpPr>
        <p:grpSpPr>
          <a:xfrm>
            <a:off x="11548069" y="6225793"/>
            <a:ext cx="547321" cy="539258"/>
            <a:chOff x="11254154" y="6236679"/>
            <a:chExt cx="547321" cy="539258"/>
          </a:xfrm>
        </p:grpSpPr>
        <p:sp>
          <p:nvSpPr>
            <p:cNvPr id="5" name="אליפסה 4">
              <a:extLst>
                <a:ext uri="{FF2B5EF4-FFF2-40B4-BE49-F238E27FC236}">
                  <a16:creationId xmlns:a16="http://schemas.microsoft.com/office/drawing/2014/main" id="{79A6C4B4-06D4-F632-D720-98D6EB8DD0AF}"/>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71D1D7C3-1EDB-14C1-EB71-7D2D96BF8668}"/>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26</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953235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תמונה 2">
            <a:extLst>
              <a:ext uri="{FF2B5EF4-FFF2-40B4-BE49-F238E27FC236}">
                <a16:creationId xmlns:a16="http://schemas.microsoft.com/office/drawing/2014/main" id="{AE98F676-BD35-A628-A0DA-007A4D7C96F5}"/>
              </a:ext>
            </a:extLst>
          </p:cNvPr>
          <p:cNvPicPr>
            <a:picLocks noChangeAspect="1"/>
          </p:cNvPicPr>
          <p:nvPr/>
        </p:nvPicPr>
        <p:blipFill>
          <a:blip r:embed="rId3">
            <a:alphaModFix amt="85000"/>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Lst>
          </a:blip>
          <a:stretch>
            <a:fillRect/>
          </a:stretch>
        </p:blipFill>
        <p:spPr>
          <a:xfrm>
            <a:off x="0" y="-1"/>
            <a:ext cx="12192000" cy="6858001"/>
          </a:xfrm>
          <a:prstGeom prst="rect">
            <a:avLst/>
          </a:prstGeom>
        </p:spPr>
      </p:pic>
      <p:sp>
        <p:nvSpPr>
          <p:cNvPr id="2" name="כותרת 1">
            <a:extLst>
              <a:ext uri="{FF2B5EF4-FFF2-40B4-BE49-F238E27FC236}">
                <a16:creationId xmlns:a16="http://schemas.microsoft.com/office/drawing/2014/main" id="{3EFB9D71-19A1-4DF8-8818-FE25C4375131}"/>
              </a:ext>
            </a:extLst>
          </p:cNvPr>
          <p:cNvSpPr>
            <a:spLocks noGrp="1"/>
          </p:cNvSpPr>
          <p:nvPr>
            <p:ph type="ctrTitle"/>
          </p:nvPr>
        </p:nvSpPr>
        <p:spPr>
          <a:xfrm>
            <a:off x="1524000" y="1122363"/>
            <a:ext cx="9144000" cy="3063240"/>
          </a:xfrm>
        </p:spPr>
        <p:txBody>
          <a:bodyPr vert="horz" lIns="91440" tIns="45720" rIns="91440" bIns="45720" rtlCol="0">
            <a:normAutofit/>
          </a:bodyPr>
          <a:lstStyle/>
          <a:p>
            <a:pPr rtl="0"/>
            <a:r>
              <a:rPr lang="en-US" sz="6600" b="1" dirty="0">
                <a:solidFill>
                  <a:srgbClr val="FFFFFF"/>
                </a:solidFill>
                <a:latin typeface="Century Gothic" panose="020B0502020202020204" pitchFamily="34" charset="0"/>
                <a:ea typeface="+mn-ea"/>
                <a:cs typeface="+mn-cs"/>
              </a:rPr>
              <a:t>Thank you!</a:t>
            </a:r>
          </a:p>
        </p:txBody>
      </p:sp>
      <p:sp>
        <p:nvSpPr>
          <p:cNvPr id="1044"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183006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graphicFrame>
        <p:nvGraphicFramePr>
          <p:cNvPr id="8" name="מציין מיקום תוכן 2">
            <a:extLst>
              <a:ext uri="{FF2B5EF4-FFF2-40B4-BE49-F238E27FC236}">
                <a16:creationId xmlns:a16="http://schemas.microsoft.com/office/drawing/2014/main" id="{C50A60CC-3DCB-4243-AADB-1C40A4D125E4}"/>
              </a:ext>
            </a:extLst>
          </p:cNvPr>
          <p:cNvGraphicFramePr>
            <a:graphicFrameLocks/>
          </p:cNvGraphicFramePr>
          <p:nvPr>
            <p:extLst>
              <p:ext uri="{D42A27DB-BD31-4B8C-83A1-F6EECF244321}">
                <p14:modId xmlns:p14="http://schemas.microsoft.com/office/powerpoint/2010/main" val="3381753861"/>
              </p:ext>
            </p:extLst>
          </p:nvPr>
        </p:nvGraphicFramePr>
        <p:xfrm>
          <a:off x="1066800" y="1514045"/>
          <a:ext cx="10058400" cy="1838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כותרת 1">
            <a:extLst>
              <a:ext uri="{FF2B5EF4-FFF2-40B4-BE49-F238E27FC236}">
                <a16:creationId xmlns:a16="http://schemas.microsoft.com/office/drawing/2014/main" id="{B5EFDC00-8D7C-422F-C500-9DDF4A644EB7}"/>
              </a:ext>
            </a:extLst>
          </p:cNvPr>
          <p:cNvSpPr txBox="1">
            <a:spLocks/>
          </p:cNvSpPr>
          <p:nvPr/>
        </p:nvSpPr>
        <p:spPr>
          <a:xfrm>
            <a:off x="763929" y="594233"/>
            <a:ext cx="9727533"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Motivation and Goal</a:t>
            </a:r>
          </a:p>
        </p:txBody>
      </p:sp>
      <mc:AlternateContent xmlns:mc="http://schemas.openxmlformats.org/markup-compatibility/2006" xmlns:cx1="http://schemas.microsoft.com/office/drawing/2015/9/8/chartex">
        <mc:Choice Requires="cx1">
          <p:graphicFrame>
            <p:nvGraphicFramePr>
              <p:cNvPr id="2" name="תרשים 1">
                <a:extLst>
                  <a:ext uri="{FF2B5EF4-FFF2-40B4-BE49-F238E27FC236}">
                    <a16:creationId xmlns:a16="http://schemas.microsoft.com/office/drawing/2014/main" id="{F57E3218-86D2-22F4-CAB9-F5DEB498F8E8}"/>
                  </a:ext>
                </a:extLst>
              </p:cNvPr>
              <p:cNvGraphicFramePr/>
              <p:nvPr>
                <p:extLst>
                  <p:ext uri="{D42A27DB-BD31-4B8C-83A1-F6EECF244321}">
                    <p14:modId xmlns:p14="http://schemas.microsoft.com/office/powerpoint/2010/main" val="3548732585"/>
                  </p:ext>
                </p:extLst>
              </p:nvPr>
            </p:nvGraphicFramePr>
            <p:xfrm>
              <a:off x="3280282" y="3264582"/>
              <a:ext cx="5456338" cy="2823163"/>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2" name="תרשים 1">
                <a:extLst>
                  <a:ext uri="{FF2B5EF4-FFF2-40B4-BE49-F238E27FC236}">
                    <a16:creationId xmlns:a16="http://schemas.microsoft.com/office/drawing/2014/main" id="{F57E3218-86D2-22F4-CAB9-F5DEB498F8E8}"/>
                  </a:ext>
                </a:extLst>
              </p:cNvPr>
              <p:cNvPicPr>
                <a:picLocks noGrp="1" noRot="1" noChangeAspect="1" noMove="1" noResize="1" noEditPoints="1" noAdjustHandles="1" noChangeArrowheads="1" noChangeShapeType="1"/>
              </p:cNvPicPr>
              <p:nvPr/>
            </p:nvPicPr>
            <p:blipFill>
              <a:blip r:embed="rId9"/>
              <a:stretch>
                <a:fillRect/>
              </a:stretch>
            </p:blipFill>
            <p:spPr>
              <a:xfrm>
                <a:off x="3280282" y="3264582"/>
                <a:ext cx="5456338" cy="2823163"/>
              </a:xfrm>
              <a:prstGeom prst="rect">
                <a:avLst/>
              </a:prstGeom>
            </p:spPr>
          </p:pic>
        </mc:Fallback>
      </mc:AlternateContent>
      <p:grpSp>
        <p:nvGrpSpPr>
          <p:cNvPr id="5" name="קבוצה 4">
            <a:extLst>
              <a:ext uri="{FF2B5EF4-FFF2-40B4-BE49-F238E27FC236}">
                <a16:creationId xmlns:a16="http://schemas.microsoft.com/office/drawing/2014/main" id="{A97D9ABA-6BAE-B2E4-8BD9-A29254F99C7E}"/>
              </a:ext>
            </a:extLst>
          </p:cNvPr>
          <p:cNvGrpSpPr/>
          <p:nvPr/>
        </p:nvGrpSpPr>
        <p:grpSpPr>
          <a:xfrm>
            <a:off x="11548069" y="6225793"/>
            <a:ext cx="547321" cy="539258"/>
            <a:chOff x="11254154" y="6236679"/>
            <a:chExt cx="547321" cy="539258"/>
          </a:xfrm>
        </p:grpSpPr>
        <p:sp>
          <p:nvSpPr>
            <p:cNvPr id="6" name="אליפסה 5">
              <a:extLst>
                <a:ext uri="{FF2B5EF4-FFF2-40B4-BE49-F238E27FC236}">
                  <a16:creationId xmlns:a16="http://schemas.microsoft.com/office/drawing/2014/main" id="{EF070359-1CEF-E9B0-8C0F-1A90777FA8D3}"/>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B7D73114-2BB4-B470-72D9-1CE7442CD285}"/>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3</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71203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graphicFrame>
        <p:nvGraphicFramePr>
          <p:cNvPr id="8" name="מציין מיקום תוכן 2">
            <a:extLst>
              <a:ext uri="{FF2B5EF4-FFF2-40B4-BE49-F238E27FC236}">
                <a16:creationId xmlns:a16="http://schemas.microsoft.com/office/drawing/2014/main" id="{C50A60CC-3DCB-4243-AADB-1C40A4D125E4}"/>
              </a:ext>
            </a:extLst>
          </p:cNvPr>
          <p:cNvGraphicFramePr>
            <a:graphicFrameLocks/>
          </p:cNvGraphicFramePr>
          <p:nvPr>
            <p:extLst>
              <p:ext uri="{D42A27DB-BD31-4B8C-83A1-F6EECF244321}">
                <p14:modId xmlns:p14="http://schemas.microsoft.com/office/powerpoint/2010/main" val="1201102213"/>
              </p:ext>
            </p:extLst>
          </p:nvPr>
        </p:nvGraphicFramePr>
        <p:xfrm>
          <a:off x="1066800" y="1514045"/>
          <a:ext cx="10058400" cy="18389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כותרת 1">
            <a:extLst>
              <a:ext uri="{FF2B5EF4-FFF2-40B4-BE49-F238E27FC236}">
                <a16:creationId xmlns:a16="http://schemas.microsoft.com/office/drawing/2014/main" id="{B5EFDC00-8D7C-422F-C500-9DDF4A644EB7}"/>
              </a:ext>
            </a:extLst>
          </p:cNvPr>
          <p:cNvSpPr txBox="1">
            <a:spLocks/>
          </p:cNvSpPr>
          <p:nvPr/>
        </p:nvSpPr>
        <p:spPr>
          <a:xfrm>
            <a:off x="763929" y="594233"/>
            <a:ext cx="9727533"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Motivation and Goal</a:t>
            </a:r>
          </a:p>
        </p:txBody>
      </p:sp>
      <p:graphicFrame>
        <p:nvGraphicFramePr>
          <p:cNvPr id="3" name="תרשים 2">
            <a:extLst>
              <a:ext uri="{FF2B5EF4-FFF2-40B4-BE49-F238E27FC236}">
                <a16:creationId xmlns:a16="http://schemas.microsoft.com/office/drawing/2014/main" id="{0A852A59-3DDA-139B-AC98-3CDCC1C8822A}"/>
              </a:ext>
            </a:extLst>
          </p:cNvPr>
          <p:cNvGraphicFramePr>
            <a:graphicFrameLocks/>
          </p:cNvGraphicFramePr>
          <p:nvPr>
            <p:extLst>
              <p:ext uri="{D42A27DB-BD31-4B8C-83A1-F6EECF244321}">
                <p14:modId xmlns:p14="http://schemas.microsoft.com/office/powerpoint/2010/main" val="1696711598"/>
              </p:ext>
            </p:extLst>
          </p:nvPr>
        </p:nvGraphicFramePr>
        <p:xfrm>
          <a:off x="3810000" y="3304564"/>
          <a:ext cx="4572000" cy="2743200"/>
        </p:xfrm>
        <a:graphic>
          <a:graphicData uri="http://schemas.openxmlformats.org/drawingml/2006/chart">
            <c:chart xmlns:c="http://schemas.openxmlformats.org/drawingml/2006/chart" xmlns:r="http://schemas.openxmlformats.org/officeDocument/2006/relationships" r:id="rId8"/>
          </a:graphicData>
        </a:graphic>
      </p:graphicFrame>
      <p:grpSp>
        <p:nvGrpSpPr>
          <p:cNvPr id="5" name="קבוצה 4">
            <a:extLst>
              <a:ext uri="{FF2B5EF4-FFF2-40B4-BE49-F238E27FC236}">
                <a16:creationId xmlns:a16="http://schemas.microsoft.com/office/drawing/2014/main" id="{43E02B45-9E76-7865-FC0E-F60D41DFDDB8}"/>
              </a:ext>
            </a:extLst>
          </p:cNvPr>
          <p:cNvGrpSpPr/>
          <p:nvPr/>
        </p:nvGrpSpPr>
        <p:grpSpPr>
          <a:xfrm>
            <a:off x="11548069" y="6225793"/>
            <a:ext cx="547321" cy="539258"/>
            <a:chOff x="11254154" y="6236679"/>
            <a:chExt cx="547321" cy="539258"/>
          </a:xfrm>
        </p:grpSpPr>
        <p:sp>
          <p:nvSpPr>
            <p:cNvPr id="6" name="אליפסה 5">
              <a:extLst>
                <a:ext uri="{FF2B5EF4-FFF2-40B4-BE49-F238E27FC236}">
                  <a16:creationId xmlns:a16="http://schemas.microsoft.com/office/drawing/2014/main" id="{43DFDC26-EABB-6378-73E2-4C7C2BFC78D3}"/>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E0196368-02C0-9CCD-30C1-88B20AFD47A8}"/>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4</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22806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graphicFrame>
        <p:nvGraphicFramePr>
          <p:cNvPr id="8" name="מציין מיקום תוכן 2">
            <a:extLst>
              <a:ext uri="{FF2B5EF4-FFF2-40B4-BE49-F238E27FC236}">
                <a16:creationId xmlns:a16="http://schemas.microsoft.com/office/drawing/2014/main" id="{C50A60CC-3DCB-4243-AADB-1C40A4D125E4}"/>
              </a:ext>
            </a:extLst>
          </p:cNvPr>
          <p:cNvGraphicFramePr>
            <a:graphicFrameLocks/>
          </p:cNvGraphicFramePr>
          <p:nvPr>
            <p:extLst>
              <p:ext uri="{D42A27DB-BD31-4B8C-83A1-F6EECF244321}">
                <p14:modId xmlns:p14="http://schemas.microsoft.com/office/powerpoint/2010/main" val="368586438"/>
              </p:ext>
            </p:extLst>
          </p:nvPr>
        </p:nvGraphicFramePr>
        <p:xfrm>
          <a:off x="1066800" y="1564056"/>
          <a:ext cx="10058400" cy="2093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כותרת 1">
            <a:extLst>
              <a:ext uri="{FF2B5EF4-FFF2-40B4-BE49-F238E27FC236}">
                <a16:creationId xmlns:a16="http://schemas.microsoft.com/office/drawing/2014/main" id="{B5EFDC00-8D7C-422F-C500-9DDF4A644EB7}"/>
              </a:ext>
            </a:extLst>
          </p:cNvPr>
          <p:cNvSpPr txBox="1">
            <a:spLocks/>
          </p:cNvSpPr>
          <p:nvPr/>
        </p:nvSpPr>
        <p:spPr>
          <a:xfrm>
            <a:off x="763929" y="594233"/>
            <a:ext cx="9727533"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Motivation and Goal</a:t>
            </a:r>
          </a:p>
        </p:txBody>
      </p:sp>
      <p:pic>
        <p:nvPicPr>
          <p:cNvPr id="33" name="תמונה 32">
            <a:extLst>
              <a:ext uri="{FF2B5EF4-FFF2-40B4-BE49-F238E27FC236}">
                <a16:creationId xmlns:a16="http://schemas.microsoft.com/office/drawing/2014/main" id="{59C2D482-2FA6-1C45-B4D4-BD0D0DE62E61}"/>
              </a:ext>
            </a:extLst>
          </p:cNvPr>
          <p:cNvPicPr>
            <a:picLocks noChangeAspect="1"/>
          </p:cNvPicPr>
          <p:nvPr/>
        </p:nvPicPr>
        <p:blipFill>
          <a:blip r:embed="rId8"/>
          <a:stretch>
            <a:fillRect/>
          </a:stretch>
        </p:blipFill>
        <p:spPr>
          <a:xfrm>
            <a:off x="3010796" y="3404361"/>
            <a:ext cx="6170408" cy="2832318"/>
          </a:xfrm>
          <a:prstGeom prst="rect">
            <a:avLst/>
          </a:prstGeom>
        </p:spPr>
      </p:pic>
      <p:grpSp>
        <p:nvGrpSpPr>
          <p:cNvPr id="2" name="קבוצה 1">
            <a:extLst>
              <a:ext uri="{FF2B5EF4-FFF2-40B4-BE49-F238E27FC236}">
                <a16:creationId xmlns:a16="http://schemas.microsoft.com/office/drawing/2014/main" id="{C14A6C22-6FA9-EA28-9AA2-575F91F20ED6}"/>
              </a:ext>
            </a:extLst>
          </p:cNvPr>
          <p:cNvGrpSpPr/>
          <p:nvPr/>
        </p:nvGrpSpPr>
        <p:grpSpPr>
          <a:xfrm>
            <a:off x="11548069" y="6225793"/>
            <a:ext cx="547321" cy="539258"/>
            <a:chOff x="11254154" y="6236679"/>
            <a:chExt cx="547321" cy="539258"/>
          </a:xfrm>
        </p:grpSpPr>
        <p:sp>
          <p:nvSpPr>
            <p:cNvPr id="3" name="אליפסה 2">
              <a:extLst>
                <a:ext uri="{FF2B5EF4-FFF2-40B4-BE49-F238E27FC236}">
                  <a16:creationId xmlns:a16="http://schemas.microsoft.com/office/drawing/2014/main" id="{00426F32-8102-A346-2684-8AA72B75A700}"/>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תיבת טקסט 3">
              <a:extLst>
                <a:ext uri="{FF2B5EF4-FFF2-40B4-BE49-F238E27FC236}">
                  <a16:creationId xmlns:a16="http://schemas.microsoft.com/office/drawing/2014/main" id="{D2708BC4-9366-D896-C7AD-7DFF5DFDE06E}"/>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5</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2969478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pic>
        <p:nvPicPr>
          <p:cNvPr id="2" name="תמונה 5">
            <a:extLst>
              <a:ext uri="{FF2B5EF4-FFF2-40B4-BE49-F238E27FC236}">
                <a16:creationId xmlns:a16="http://schemas.microsoft.com/office/drawing/2014/main" id="{09086447-190E-9969-62D7-94EFF4E8004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5533" b="96746" l="2216" r="98489">
                        <a14:foregroundMark x1="8761" y1="18047" x2="28399" y2="30178"/>
                        <a14:foregroundMark x1="28399" y1="30178" x2="48640" y2="54734"/>
                        <a14:foregroundMark x1="48640" y1="54734" x2="54683" y2="82544"/>
                        <a14:foregroundMark x1="54683" y1="82544" x2="60725" y2="90533"/>
                        <a14:foregroundMark x1="17221" y1="63166" x2="13897" y2="80473"/>
                        <a14:foregroundMark x1="13897" y1="80473" x2="22256" y2="93935"/>
                        <a14:foregroundMark x1="22256" y1="93935" x2="41289" y2="97041"/>
                        <a14:foregroundMark x1="47432" y1="92308" x2="63343" y2="96893"/>
                        <a14:foregroundMark x1="59718" y1="81213" x2="76737" y2="56065"/>
                        <a14:foregroundMark x1="76737" y1="56065" x2="84089" y2="52663"/>
                        <a14:foregroundMark x1="84089" y1="52663" x2="84089" y2="52663"/>
                        <a14:foregroundMark x1="72810" y1="48077" x2="95368" y2="55473"/>
                        <a14:foregroundMark x1="94159" y1="48817" x2="97684" y2="55325"/>
                        <a14:foregroundMark x1="38469" y1="22929" x2="59617" y2="22041"/>
                        <a14:foregroundMark x1="59617" y1="22041" x2="59718" y2="22189"/>
                        <a14:foregroundMark x1="61027" y1="20710" x2="58711" y2="69231"/>
                        <a14:foregroundMark x1="24572" y1="51923" x2="5740" y2="64645"/>
                        <a14:foregroundMark x1="4330" y1="31361" x2="2719" y2="39941"/>
                        <a14:foregroundMark x1="15911" y1="19083" x2="47331" y2="15976"/>
                        <a14:foregroundMark x1="18832" y1="63757" x2="26586" y2="83432"/>
                        <a14:foregroundMark x1="37362" y1="80473" x2="50755" y2="72781"/>
                        <a14:foregroundMark x1="2719" y1="90089" x2="24874" y2="96154"/>
                        <a14:foregroundMark x1="2820" y1="27663" x2="2216" y2="75444"/>
                        <a14:foregroundMark x1="77039" y1="57396" x2="91440" y2="53846"/>
                        <a14:foregroundMark x1="71501" y1="58876" x2="78449" y2="59024"/>
                        <a14:foregroundMark x1="78449" y1="59024" x2="95770" y2="56361"/>
                        <a14:foregroundMark x1="95770" y1="56361" x2="96777" y2="56509"/>
                        <a14:foregroundMark x1="88016" y1="47189" x2="79154" y2="46598"/>
                        <a14:foregroundMark x1="79154" y1="46598" x2="79154" y2="46598"/>
                        <a14:foregroundMark x1="71198" y1="46598" x2="79355" y2="45414"/>
                        <a14:foregroundMark x1="79355" y1="45414" x2="79355" y2="45414"/>
                        <a14:foregroundMark x1="72306" y1="47929" x2="69386" y2="51183"/>
                        <a14:foregroundMark x1="69184" y1="49852" x2="72306" y2="59615"/>
                        <a14:foregroundMark x1="80463" y1="46450" x2="90836" y2="48077"/>
                        <a14:foregroundMark x1="90836" y1="48077" x2="96677" y2="52367"/>
                        <a14:foregroundMark x1="84089" y1="45710" x2="92447" y2="46006"/>
                        <a14:foregroundMark x1="92447" y1="46006" x2="92749" y2="46154"/>
                        <a14:foregroundMark x1="92749" y1="46154" x2="98087" y2="51923"/>
                        <a14:foregroundMark x1="98489" y1="53107" x2="97180" y2="55769"/>
                        <a14:foregroundMark x1="69084" y1="66272" x2="61430" y2="92160"/>
                        <a14:foregroundMark x1="61430" y1="92160" x2="65458" y2="92751"/>
                        <a14:backgroundMark x1="45619" y1="13757" x2="48741" y2="13757"/>
                        <a14:backgroundMark x1="94159" y1="75444" x2="79053" y2="84763"/>
                      </a14:backgroundRemoval>
                    </a14:imgEffect>
                  </a14:imgLayer>
                </a14:imgProps>
              </a:ext>
            </a:extLst>
          </a:blip>
          <a:srcRect t="10040"/>
          <a:stretch/>
        </p:blipFill>
        <p:spPr>
          <a:xfrm>
            <a:off x="3915578" y="1982790"/>
            <a:ext cx="6993605" cy="4282983"/>
          </a:xfrm>
          <a:prstGeom prst="rect">
            <a:avLst/>
          </a:prstGeom>
        </p:spPr>
      </p:pic>
      <p:sp>
        <p:nvSpPr>
          <p:cNvPr id="13" name="Speech Bubble: Rectangle with Corners Rounded 12">
            <a:extLst>
              <a:ext uri="{FF2B5EF4-FFF2-40B4-BE49-F238E27FC236}">
                <a16:creationId xmlns:a16="http://schemas.microsoft.com/office/drawing/2014/main" id="{0D23F09D-900A-4596-A3DA-698FDA846535}"/>
              </a:ext>
            </a:extLst>
          </p:cNvPr>
          <p:cNvSpPr/>
          <p:nvPr/>
        </p:nvSpPr>
        <p:spPr>
          <a:xfrm>
            <a:off x="1250733" y="4886808"/>
            <a:ext cx="2535230" cy="1282712"/>
          </a:xfrm>
          <a:prstGeom prst="wedgeRoundRectCallout">
            <a:avLst>
              <a:gd name="adj1" fmla="val 76526"/>
              <a:gd name="adj2" fmla="val -15404"/>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600" dirty="0">
                <a:solidFill>
                  <a:schemeClr val="tx1"/>
                </a:solidFill>
                <a:latin typeface="Century Gothic" panose="020B0502020202020204" pitchFamily="34" charset="0"/>
              </a:rPr>
              <a:t>Physical layer:</a:t>
            </a:r>
          </a:p>
          <a:p>
            <a:pPr algn="l" rtl="0"/>
            <a:r>
              <a:rPr lang="en-US" sz="1600" dirty="0">
                <a:solidFill>
                  <a:schemeClr val="tx1"/>
                </a:solidFill>
                <a:latin typeface="Century Gothic" panose="020B0502020202020204" pitchFamily="34" charset="0"/>
              </a:rPr>
              <a:t>Converts bits to electrical or optical signals. </a:t>
            </a:r>
            <a:endParaRPr lang="en-IL" sz="1600" dirty="0">
              <a:solidFill>
                <a:schemeClr val="tx1"/>
              </a:solidFill>
              <a:latin typeface="Century Gothic" panose="020B0502020202020204" pitchFamily="34" charset="0"/>
            </a:endParaRPr>
          </a:p>
        </p:txBody>
      </p:sp>
      <p:sp>
        <p:nvSpPr>
          <p:cNvPr id="14" name="Speech Bubble: Rectangle with Corners Rounded 13">
            <a:extLst>
              <a:ext uri="{FF2B5EF4-FFF2-40B4-BE49-F238E27FC236}">
                <a16:creationId xmlns:a16="http://schemas.microsoft.com/office/drawing/2014/main" id="{04F6E10B-3FDF-45AA-A0FC-8DC5F36DA096}"/>
              </a:ext>
            </a:extLst>
          </p:cNvPr>
          <p:cNvSpPr/>
          <p:nvPr/>
        </p:nvSpPr>
        <p:spPr>
          <a:xfrm>
            <a:off x="2408701" y="2610667"/>
            <a:ext cx="1458111" cy="818333"/>
          </a:xfrm>
          <a:prstGeom prst="wedgeRoundRectCallout">
            <a:avLst>
              <a:gd name="adj1" fmla="val 94853"/>
              <a:gd name="adj2" fmla="val 3976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600" dirty="0">
                <a:solidFill>
                  <a:schemeClr val="tx1"/>
                </a:solidFill>
                <a:latin typeface="Century Gothic" panose="020B0502020202020204" pitchFamily="34" charset="0"/>
              </a:rPr>
              <a:t>x86 or ARM</a:t>
            </a:r>
            <a:endParaRPr lang="en-IL" sz="1600" dirty="0">
              <a:solidFill>
                <a:schemeClr val="tx1"/>
              </a:solidFill>
              <a:latin typeface="Century Gothic" panose="020B0502020202020204" pitchFamily="34" charset="0"/>
            </a:endParaRPr>
          </a:p>
        </p:txBody>
      </p:sp>
      <p:sp>
        <p:nvSpPr>
          <p:cNvPr id="18" name="כותרת 1">
            <a:extLst>
              <a:ext uri="{FF2B5EF4-FFF2-40B4-BE49-F238E27FC236}">
                <a16:creationId xmlns:a16="http://schemas.microsoft.com/office/drawing/2014/main" id="{726F13A4-FE11-D62C-9D86-EBAD615E2D3C}"/>
              </a:ext>
            </a:extLst>
          </p:cNvPr>
          <p:cNvSpPr txBox="1">
            <a:spLocks/>
          </p:cNvSpPr>
          <p:nvPr/>
        </p:nvSpPr>
        <p:spPr>
          <a:xfrm>
            <a:off x="879676" y="594233"/>
            <a:ext cx="10289894"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Switch Architecture - High Level</a:t>
            </a:r>
          </a:p>
        </p:txBody>
      </p:sp>
      <p:grpSp>
        <p:nvGrpSpPr>
          <p:cNvPr id="3" name="קבוצה 2">
            <a:extLst>
              <a:ext uri="{FF2B5EF4-FFF2-40B4-BE49-F238E27FC236}">
                <a16:creationId xmlns:a16="http://schemas.microsoft.com/office/drawing/2014/main" id="{20898D7A-51D4-ACE5-A371-E8857B8E676C}"/>
              </a:ext>
            </a:extLst>
          </p:cNvPr>
          <p:cNvGrpSpPr/>
          <p:nvPr/>
        </p:nvGrpSpPr>
        <p:grpSpPr>
          <a:xfrm>
            <a:off x="11548069" y="6225793"/>
            <a:ext cx="547321" cy="539258"/>
            <a:chOff x="11254154" y="6236679"/>
            <a:chExt cx="547321" cy="539258"/>
          </a:xfrm>
        </p:grpSpPr>
        <p:sp>
          <p:nvSpPr>
            <p:cNvPr id="4" name="אליפסה 3">
              <a:extLst>
                <a:ext uri="{FF2B5EF4-FFF2-40B4-BE49-F238E27FC236}">
                  <a16:creationId xmlns:a16="http://schemas.microsoft.com/office/drawing/2014/main" id="{F85F889E-3DC6-1E18-F9BA-CDB08C15F4E4}"/>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תיבת טקסט 4">
              <a:extLst>
                <a:ext uri="{FF2B5EF4-FFF2-40B4-BE49-F238E27FC236}">
                  <a16:creationId xmlns:a16="http://schemas.microsoft.com/office/drawing/2014/main" id="{34E02334-955D-3F15-AEB3-B90A26A81B43}"/>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6</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326197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5" name="מציין מיקום תוכן 2">
            <a:extLst>
              <a:ext uri="{FF2B5EF4-FFF2-40B4-BE49-F238E27FC236}">
                <a16:creationId xmlns:a16="http://schemas.microsoft.com/office/drawing/2014/main" id="{449655CD-A9C3-403A-89DF-E98AFF858729}"/>
              </a:ext>
            </a:extLst>
          </p:cNvPr>
          <p:cNvSpPr txBox="1">
            <a:spLocks/>
          </p:cNvSpPr>
          <p:nvPr/>
        </p:nvSpPr>
        <p:spPr>
          <a:xfrm>
            <a:off x="838200" y="1478364"/>
            <a:ext cx="8817528" cy="1454470"/>
          </a:xfrm>
          <a:prstGeom prst="rect">
            <a:avLst/>
          </a:prstGeom>
        </p:spPr>
        <p:txBody>
          <a:bodyPr spcFirstLastPara="1" vert="horz" wrap="square" lIns="91425" tIns="91425" rIns="91425" bIns="91425" rtlCol="1" anchor="t" anchorCtr="0">
            <a:norm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0" indent="0" algn="l" rtl="0">
              <a:buFont typeface="Arial" panose="020B0604020202020204" pitchFamily="34" charset="0"/>
              <a:buNone/>
            </a:pPr>
            <a:r>
              <a:rPr lang="en-US" sz="2400" dirty="0">
                <a:latin typeface="Century Gothic" panose="020B0502020202020204" pitchFamily="34" charset="0"/>
              </a:rPr>
              <a:t>The packet processor controls the data plane processing:</a:t>
            </a:r>
          </a:p>
          <a:p>
            <a:pPr marL="0" indent="0" algn="l" rtl="0">
              <a:buFont typeface="Arial" panose="020B0604020202020204" pitchFamily="34" charset="0"/>
              <a:buNone/>
            </a:pPr>
            <a:r>
              <a:rPr lang="en-US" sz="2400" dirty="0">
                <a:latin typeface="Century Gothic" panose="020B0502020202020204" pitchFamily="34" charset="0"/>
              </a:rPr>
              <a:t> </a:t>
            </a:r>
          </a:p>
        </p:txBody>
      </p:sp>
      <p:pic>
        <p:nvPicPr>
          <p:cNvPr id="16" name="Picture 15">
            <a:extLst>
              <a:ext uri="{FF2B5EF4-FFF2-40B4-BE49-F238E27FC236}">
                <a16:creationId xmlns:a16="http://schemas.microsoft.com/office/drawing/2014/main" id="{9391EEC3-E095-46B9-BF42-AC56CAC327AD}"/>
              </a:ext>
            </a:extLst>
          </p:cNvPr>
          <p:cNvPicPr>
            <a:picLocks noChangeAspect="1"/>
          </p:cNvPicPr>
          <p:nvPr/>
        </p:nvPicPr>
        <p:blipFill>
          <a:blip r:embed="rId3"/>
          <a:stretch>
            <a:fillRect/>
          </a:stretch>
        </p:blipFill>
        <p:spPr>
          <a:xfrm>
            <a:off x="3812958" y="2199936"/>
            <a:ext cx="4566083" cy="4055363"/>
          </a:xfrm>
          <a:prstGeom prst="rect">
            <a:avLst/>
          </a:prstGeom>
        </p:spPr>
      </p:pic>
      <p:sp>
        <p:nvSpPr>
          <p:cNvPr id="17" name="Speech Bubble: Rectangle with Corners Rounded 16">
            <a:extLst>
              <a:ext uri="{FF2B5EF4-FFF2-40B4-BE49-F238E27FC236}">
                <a16:creationId xmlns:a16="http://schemas.microsoft.com/office/drawing/2014/main" id="{298FAECD-84F3-45B8-B258-B87CFEDA4225}"/>
              </a:ext>
            </a:extLst>
          </p:cNvPr>
          <p:cNvSpPr/>
          <p:nvPr/>
        </p:nvSpPr>
        <p:spPr>
          <a:xfrm>
            <a:off x="1396068" y="2867371"/>
            <a:ext cx="2242656" cy="1233182"/>
          </a:xfrm>
          <a:prstGeom prst="wedgeRoundRectCallout">
            <a:avLst>
              <a:gd name="adj1" fmla="val 93881"/>
              <a:gd name="adj2" fmla="val -6130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600" dirty="0">
                <a:solidFill>
                  <a:schemeClr val="tx1"/>
                </a:solidFill>
                <a:latin typeface="Century Gothic" panose="020B0502020202020204" pitchFamily="34" charset="0"/>
              </a:rPr>
              <a:t>Memory which stores packets that are currently being processed.</a:t>
            </a:r>
            <a:endParaRPr lang="en-IL" sz="1600" dirty="0">
              <a:solidFill>
                <a:schemeClr val="tx1"/>
              </a:solidFill>
              <a:latin typeface="Century Gothic" panose="020B0502020202020204" pitchFamily="34" charset="0"/>
            </a:endParaRPr>
          </a:p>
        </p:txBody>
      </p:sp>
      <p:sp>
        <p:nvSpPr>
          <p:cNvPr id="18" name="Speech Bubble: Rectangle with Corners Rounded 17">
            <a:extLst>
              <a:ext uri="{FF2B5EF4-FFF2-40B4-BE49-F238E27FC236}">
                <a16:creationId xmlns:a16="http://schemas.microsoft.com/office/drawing/2014/main" id="{7022AEFD-51C8-47C1-A92A-964B23C037AE}"/>
              </a:ext>
            </a:extLst>
          </p:cNvPr>
          <p:cNvSpPr/>
          <p:nvPr/>
        </p:nvSpPr>
        <p:spPr>
          <a:xfrm>
            <a:off x="8553275" y="2389626"/>
            <a:ext cx="2515778" cy="1454470"/>
          </a:xfrm>
          <a:prstGeom prst="wedgeRoundRectCallout">
            <a:avLst>
              <a:gd name="adj1" fmla="val -99238"/>
              <a:gd name="adj2" fmla="val -26381"/>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r>
              <a:rPr lang="en-US" sz="1600" dirty="0">
                <a:solidFill>
                  <a:schemeClr val="tx1"/>
                </a:solidFill>
                <a:latin typeface="Century Gothic" panose="020B0502020202020204" pitchFamily="34" charset="0"/>
              </a:rPr>
              <a:t>Forwarding Database / Filtering Database. </a:t>
            </a:r>
          </a:p>
          <a:p>
            <a:pPr algn="l" rtl="0"/>
            <a:r>
              <a:rPr lang="en-US" sz="1600" dirty="0">
                <a:solidFill>
                  <a:schemeClr val="tx1"/>
                </a:solidFill>
                <a:latin typeface="Century Gothic" panose="020B0502020202020204" pitchFamily="34" charset="0"/>
              </a:rPr>
              <a:t>Table that maps MAC address to port.</a:t>
            </a:r>
            <a:endParaRPr lang="en-IL" sz="1600" dirty="0">
              <a:solidFill>
                <a:schemeClr val="tx1"/>
              </a:solidFill>
              <a:latin typeface="Century Gothic" panose="020B0502020202020204" pitchFamily="34" charset="0"/>
            </a:endParaRPr>
          </a:p>
        </p:txBody>
      </p:sp>
      <p:sp>
        <p:nvSpPr>
          <p:cNvPr id="14" name="כותרת 1">
            <a:extLst>
              <a:ext uri="{FF2B5EF4-FFF2-40B4-BE49-F238E27FC236}">
                <a16:creationId xmlns:a16="http://schemas.microsoft.com/office/drawing/2014/main" id="{3EF7C8B4-40CC-26DB-565E-C3F98771873B}"/>
              </a:ext>
            </a:extLst>
          </p:cNvPr>
          <p:cNvSpPr txBox="1">
            <a:spLocks/>
          </p:cNvSpPr>
          <p:nvPr/>
        </p:nvSpPr>
        <p:spPr>
          <a:xfrm>
            <a:off x="879676" y="594233"/>
            <a:ext cx="10289894"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Switch Architecture - High Level</a:t>
            </a:r>
          </a:p>
        </p:txBody>
      </p:sp>
      <p:grpSp>
        <p:nvGrpSpPr>
          <p:cNvPr id="2" name="קבוצה 1">
            <a:extLst>
              <a:ext uri="{FF2B5EF4-FFF2-40B4-BE49-F238E27FC236}">
                <a16:creationId xmlns:a16="http://schemas.microsoft.com/office/drawing/2014/main" id="{94E0AB54-221C-CD21-579C-FA6622BF143A}"/>
              </a:ext>
            </a:extLst>
          </p:cNvPr>
          <p:cNvGrpSpPr/>
          <p:nvPr/>
        </p:nvGrpSpPr>
        <p:grpSpPr>
          <a:xfrm>
            <a:off x="11548069" y="6225793"/>
            <a:ext cx="547321" cy="539258"/>
            <a:chOff x="11254154" y="6236679"/>
            <a:chExt cx="547321" cy="539258"/>
          </a:xfrm>
        </p:grpSpPr>
        <p:sp>
          <p:nvSpPr>
            <p:cNvPr id="3" name="אליפסה 2">
              <a:extLst>
                <a:ext uri="{FF2B5EF4-FFF2-40B4-BE49-F238E27FC236}">
                  <a16:creationId xmlns:a16="http://schemas.microsoft.com/office/drawing/2014/main" id="{78C9E60C-A826-7B71-622E-134B7307247A}"/>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 name="תיבת טקסט 3">
              <a:extLst>
                <a:ext uri="{FF2B5EF4-FFF2-40B4-BE49-F238E27FC236}">
                  <a16:creationId xmlns:a16="http://schemas.microsoft.com/office/drawing/2014/main" id="{8D563294-7E56-34F3-1D2C-0E66BBF409A4}"/>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7</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384423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329"/>
        <p:cNvGrpSpPr/>
        <p:nvPr/>
      </p:nvGrpSpPr>
      <p:grpSpPr>
        <a:xfrm>
          <a:off x="0" y="0"/>
          <a:ext cx="0" cy="0"/>
          <a:chOff x="0" y="0"/>
          <a:chExt cx="0" cy="0"/>
        </a:xfrm>
      </p:grpSpPr>
      <p:sp>
        <p:nvSpPr>
          <p:cNvPr id="16" name="כותרת 1">
            <a:extLst>
              <a:ext uri="{FF2B5EF4-FFF2-40B4-BE49-F238E27FC236}">
                <a16:creationId xmlns:a16="http://schemas.microsoft.com/office/drawing/2014/main" id="{7FB7C533-9E82-D2B0-C2D4-14BA95D43F7B}"/>
              </a:ext>
            </a:extLst>
          </p:cNvPr>
          <p:cNvSpPr>
            <a:spLocks noGrp="1"/>
          </p:cNvSpPr>
          <p:nvPr>
            <p:ph type="title"/>
          </p:nvPr>
        </p:nvSpPr>
        <p:spPr>
          <a:xfrm>
            <a:off x="249676" y="589948"/>
            <a:ext cx="11848539" cy="1212584"/>
          </a:xfrm>
        </p:spPr>
        <p:txBody>
          <a:bodyPr>
            <a:noAutofit/>
          </a:bodyPr>
          <a:lstStyle/>
          <a:p>
            <a:pPr algn="ctr" rtl="0"/>
            <a:r>
              <a:rPr lang="en-US" sz="4200" b="1" dirty="0">
                <a:solidFill>
                  <a:srgbClr val="008BA6"/>
                </a:solidFill>
                <a:latin typeface="Century Gothic" panose="020B0502020202020204" pitchFamily="34" charset="0"/>
                <a:ea typeface="+mn-ea"/>
                <a:cs typeface="+mn-cs"/>
              </a:rPr>
              <a:t>Protocol Independent Switch Architecture: PISA</a:t>
            </a:r>
          </a:p>
        </p:txBody>
      </p:sp>
      <p:pic>
        <p:nvPicPr>
          <p:cNvPr id="6" name="תמונה 5" descr="תמונה שמכילה טקסט, צילום מסך, תרשים, קו&#10;&#10;התיאור נוצר באופן אוטומטי">
            <a:extLst>
              <a:ext uri="{FF2B5EF4-FFF2-40B4-BE49-F238E27FC236}">
                <a16:creationId xmlns:a16="http://schemas.microsoft.com/office/drawing/2014/main" id="{29737648-D45A-410F-BA63-8F389D55A713}"/>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t="17979" b="2735"/>
          <a:stretch/>
        </p:blipFill>
        <p:spPr bwMode="auto">
          <a:xfrm>
            <a:off x="4171888" y="1992665"/>
            <a:ext cx="7445681" cy="2947540"/>
          </a:xfrm>
          <a:prstGeom prst="rect">
            <a:avLst/>
          </a:prstGeom>
          <a:ln>
            <a:noFill/>
          </a:ln>
          <a:extLst>
            <a:ext uri="{53640926-AAD7-44D8-BBD7-CCE9431645EC}">
              <a14:shadowObscured xmlns:a14="http://schemas.microsoft.com/office/drawing/2010/main"/>
            </a:ext>
          </a:extLst>
        </p:spPr>
      </p:pic>
      <p:sp>
        <p:nvSpPr>
          <p:cNvPr id="10" name="מציין מיקום תוכן 2">
            <a:extLst>
              <a:ext uri="{FF2B5EF4-FFF2-40B4-BE49-F238E27FC236}">
                <a16:creationId xmlns:a16="http://schemas.microsoft.com/office/drawing/2014/main" id="{0193DAD3-0576-C1F0-D3A4-7ADA9BD23781}"/>
              </a:ext>
            </a:extLst>
          </p:cNvPr>
          <p:cNvSpPr txBox="1">
            <a:spLocks/>
          </p:cNvSpPr>
          <p:nvPr/>
        </p:nvSpPr>
        <p:spPr>
          <a:xfrm>
            <a:off x="845082" y="2054155"/>
            <a:ext cx="2979821" cy="2824560"/>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203195" indent="0" algn="l" rtl="0">
              <a:buNone/>
            </a:pPr>
            <a:r>
              <a:rPr lang="en-US" sz="2400" dirty="0">
                <a:latin typeface="Century Gothic" panose="020B0502020202020204" pitchFamily="34" charset="0"/>
                <a:ea typeface="+mj-ea"/>
                <a:cs typeface="+mj-cs"/>
              </a:rPr>
              <a:t>PISA features:</a:t>
            </a:r>
          </a:p>
          <a:p>
            <a:pPr algn="l" rtl="0"/>
            <a:r>
              <a:rPr lang="en-US" sz="2400" dirty="0">
                <a:latin typeface="Century Gothic" panose="020B0502020202020204" pitchFamily="34" charset="0"/>
                <a:ea typeface="+mj-ea"/>
                <a:cs typeface="+mj-cs"/>
              </a:rPr>
              <a:t>Protocol independent</a:t>
            </a:r>
          </a:p>
          <a:p>
            <a:pPr algn="l" rtl="0"/>
            <a:r>
              <a:rPr lang="en-US" sz="2400" dirty="0">
                <a:latin typeface="Century Gothic" panose="020B0502020202020204" pitchFamily="34" charset="0"/>
                <a:ea typeface="+mj-ea"/>
                <a:cs typeface="+mj-cs"/>
              </a:rPr>
              <a:t>Hardware independent</a:t>
            </a:r>
          </a:p>
          <a:p>
            <a:pPr algn="l" rtl="0"/>
            <a:r>
              <a:rPr lang="en-US" sz="2400" dirty="0">
                <a:latin typeface="Century Gothic" panose="020B0502020202020204" pitchFamily="34" charset="0"/>
                <a:ea typeface="+mj-ea"/>
                <a:cs typeface="+mj-cs"/>
              </a:rPr>
              <a:t>Parsing and computing abilities</a:t>
            </a:r>
          </a:p>
        </p:txBody>
      </p:sp>
      <p:sp>
        <p:nvSpPr>
          <p:cNvPr id="15" name="Google Shape;2331;p54">
            <a:extLst>
              <a:ext uri="{FF2B5EF4-FFF2-40B4-BE49-F238E27FC236}">
                <a16:creationId xmlns:a16="http://schemas.microsoft.com/office/drawing/2014/main" id="{E551CC08-AEC5-93FB-5C09-A02274A25A04}"/>
              </a:ext>
            </a:extLst>
          </p:cNvPr>
          <p:cNvSpPr txBox="1">
            <a:spLocks noGrp="1"/>
          </p:cNvSpPr>
          <p:nvPr>
            <p:ph type="body" idx="2"/>
          </p:nvPr>
        </p:nvSpPr>
        <p:spPr>
          <a:xfrm>
            <a:off x="845082" y="5141397"/>
            <a:ext cx="10682732" cy="1406380"/>
          </a:xfrm>
          <a:prstGeom prst="rect">
            <a:avLst/>
          </a:prstGeom>
        </p:spPr>
        <p:txBody>
          <a:bodyPr spcFirstLastPara="1" vert="horz" wrap="square" lIns="121900" tIns="121900" rIns="121900" bIns="121900" rtlCol="1" anchor="t" anchorCtr="0">
            <a:noAutofit/>
          </a:bodyPr>
          <a:lstStyle/>
          <a:p>
            <a:pPr marL="0" indent="0" algn="l" defTabSz="457200" rtl="0">
              <a:buNone/>
            </a:pPr>
            <a:r>
              <a:rPr lang="en-US" sz="2400" dirty="0">
                <a:latin typeface="Century Gothic" panose="020B0502020202020204" pitchFamily="34" charset="0"/>
              </a:rPr>
              <a:t>The architecture of the network consists of smart switches, that can be programmed to collect data about the network’s traffic.</a:t>
            </a:r>
          </a:p>
        </p:txBody>
      </p:sp>
      <p:grpSp>
        <p:nvGrpSpPr>
          <p:cNvPr id="4" name="קבוצה 3">
            <a:extLst>
              <a:ext uri="{FF2B5EF4-FFF2-40B4-BE49-F238E27FC236}">
                <a16:creationId xmlns:a16="http://schemas.microsoft.com/office/drawing/2014/main" id="{A7BCC29D-ACE2-0B17-4661-A6A355A0767F}"/>
              </a:ext>
            </a:extLst>
          </p:cNvPr>
          <p:cNvGrpSpPr/>
          <p:nvPr/>
        </p:nvGrpSpPr>
        <p:grpSpPr>
          <a:xfrm>
            <a:off x="11548069" y="6225793"/>
            <a:ext cx="547321" cy="539258"/>
            <a:chOff x="11254154" y="6236679"/>
            <a:chExt cx="547321" cy="539258"/>
          </a:xfrm>
        </p:grpSpPr>
        <p:sp>
          <p:nvSpPr>
            <p:cNvPr id="5" name="אליפסה 4">
              <a:extLst>
                <a:ext uri="{FF2B5EF4-FFF2-40B4-BE49-F238E27FC236}">
                  <a16:creationId xmlns:a16="http://schemas.microsoft.com/office/drawing/2014/main" id="{9FF11B84-CF5D-8437-FF26-027D0FDD4C03}"/>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תיבת טקסט 6">
              <a:extLst>
                <a:ext uri="{FF2B5EF4-FFF2-40B4-BE49-F238E27FC236}">
                  <a16:creationId xmlns:a16="http://schemas.microsoft.com/office/drawing/2014/main" id="{F9BB6A99-7D13-89AE-2018-4CF25462F330}"/>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8</a:t>
              </a:r>
              <a:endParaRPr lang="he-IL" b="1" dirty="0">
                <a:solidFill>
                  <a:schemeClr val="bg1"/>
                </a:solidFill>
                <a:latin typeface="Bahnschrift" panose="020B0502040204020203"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3000"/>
              </a:schemeClr>
            </a:gs>
            <a:gs pos="100000">
              <a:schemeClr val="bg1"/>
            </a:gs>
          </a:gsLst>
          <a:lin ang="5400000" scaled="1"/>
        </a:gradFill>
        <a:effectLst/>
      </p:bgPr>
    </p:bg>
    <p:spTree>
      <p:nvGrpSpPr>
        <p:cNvPr id="1" name="Shape 295"/>
        <p:cNvGrpSpPr/>
        <p:nvPr/>
      </p:nvGrpSpPr>
      <p:grpSpPr>
        <a:xfrm>
          <a:off x="0" y="0"/>
          <a:ext cx="0" cy="0"/>
          <a:chOff x="0" y="0"/>
          <a:chExt cx="0" cy="0"/>
        </a:xfrm>
      </p:grpSpPr>
      <p:sp>
        <p:nvSpPr>
          <p:cNvPr id="12" name="מציין מיקום תוכן 2">
            <a:extLst>
              <a:ext uri="{FF2B5EF4-FFF2-40B4-BE49-F238E27FC236}">
                <a16:creationId xmlns:a16="http://schemas.microsoft.com/office/drawing/2014/main" id="{10E3EC35-58A0-4576-860B-17E5CD36CDFE}"/>
              </a:ext>
            </a:extLst>
          </p:cNvPr>
          <p:cNvSpPr txBox="1">
            <a:spLocks/>
          </p:cNvSpPr>
          <p:nvPr/>
        </p:nvSpPr>
        <p:spPr>
          <a:xfrm>
            <a:off x="949123" y="1670141"/>
            <a:ext cx="10035268" cy="4351338"/>
          </a:xfrm>
          <a:prstGeom prst="rect">
            <a:avLst/>
          </a:prstGeom>
        </p:spPr>
        <p:txBody>
          <a:bodyPr spcFirstLastPara="1" vert="horz" wrap="square" lIns="91425" tIns="91425" rIns="91425" bIns="91425" rtlCol="1" anchor="t" anchorCtr="0">
            <a:noAutofit/>
          </a:bodyPr>
          <a:lstStyle>
            <a:lvl1pPr marL="609585" lvl="0" indent="-406390" algn="r" defTabSz="914400" rtl="1" eaLnBrk="1" latinLnBrk="0" hangingPunct="1">
              <a:lnSpc>
                <a:spcPct val="90000"/>
              </a:lnSpc>
              <a:spcBef>
                <a:spcPts val="0"/>
              </a:spcBef>
              <a:spcAft>
                <a:spcPts val="0"/>
              </a:spcAft>
              <a:buSzPts val="1200"/>
              <a:buFont typeface="Arial" panose="020B0604020202020204" pitchFamily="34" charset="0"/>
              <a:buChar char="●"/>
              <a:defRPr sz="1600" kern="1200">
                <a:solidFill>
                  <a:schemeClr val="tx1"/>
                </a:solidFill>
                <a:latin typeface="+mn-lt"/>
                <a:ea typeface="+mn-ea"/>
                <a:cs typeface="+mn-cs"/>
              </a:defRPr>
            </a:lvl1pPr>
            <a:lvl2pPr marL="1219170" lvl="1"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2pPr>
            <a:lvl3pPr marL="1828754" lvl="2"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3pPr>
            <a:lvl4pPr marL="2438339" lvl="3"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4pPr>
            <a:lvl5pPr marL="3047924" lvl="4"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5pPr>
            <a:lvl6pPr marL="3657509" lvl="5"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6pPr>
            <a:lvl7pPr marL="4267093" lvl="6"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7pPr>
            <a:lvl8pPr marL="4876678" lvl="7" indent="-406390" algn="r" defTabSz="914400" rtl="1" eaLnBrk="1" latinLnBrk="0" hangingPunct="1">
              <a:lnSpc>
                <a:spcPct val="90000"/>
              </a:lnSpc>
              <a:spcBef>
                <a:spcPts val="2133"/>
              </a:spcBef>
              <a:spcAft>
                <a:spcPts val="0"/>
              </a:spcAft>
              <a:buSzPts val="1200"/>
              <a:buFont typeface="Arial" panose="020B0604020202020204" pitchFamily="34" charset="0"/>
              <a:buChar char="○"/>
              <a:defRPr sz="1600" kern="1200">
                <a:solidFill>
                  <a:schemeClr val="tx1"/>
                </a:solidFill>
                <a:latin typeface="+mn-lt"/>
                <a:ea typeface="+mn-ea"/>
                <a:cs typeface="+mn-cs"/>
              </a:defRPr>
            </a:lvl8pPr>
            <a:lvl9pPr marL="5486263" lvl="8" indent="-406390" algn="r" defTabSz="914400" rtl="1" eaLnBrk="1" latinLnBrk="0" hangingPunct="1">
              <a:lnSpc>
                <a:spcPct val="90000"/>
              </a:lnSpc>
              <a:spcBef>
                <a:spcPts val="2133"/>
              </a:spcBef>
              <a:spcAft>
                <a:spcPts val="2133"/>
              </a:spcAft>
              <a:buSzPts val="1200"/>
              <a:buFont typeface="Arial" panose="020B0604020202020204" pitchFamily="34" charset="0"/>
              <a:buChar char="■"/>
              <a:defRPr sz="1600" kern="1200">
                <a:solidFill>
                  <a:schemeClr val="tx1"/>
                </a:solidFill>
                <a:latin typeface="+mn-lt"/>
                <a:ea typeface="+mn-ea"/>
                <a:cs typeface="+mn-cs"/>
              </a:defRPr>
            </a:lvl9pPr>
          </a:lstStyle>
          <a:p>
            <a:pPr marL="457200" indent="-457200" algn="l" rtl="0">
              <a:spcBef>
                <a:spcPct val="0"/>
              </a:spcBef>
              <a:buSzPts val="2400"/>
              <a:buFont typeface="+mj-lt"/>
              <a:buAutoNum type="arabicPeriod"/>
            </a:pPr>
            <a:r>
              <a:rPr lang="en-US" sz="2400" kern="1200" dirty="0">
                <a:latin typeface="Century Gothic" panose="020B0502020202020204" pitchFamily="34" charset="0"/>
                <a:ea typeface="+mn-ea"/>
                <a:cs typeface="+mn-cs"/>
              </a:rPr>
              <a:t>Every match-action unit contains a table and a key that is used to look up an entry.</a:t>
            </a:r>
          </a:p>
          <a:p>
            <a:pPr marL="457200" indent="-457200" algn="l" rtl="0">
              <a:spcBef>
                <a:spcPct val="0"/>
              </a:spcBef>
              <a:buSzPts val="2400"/>
              <a:buFont typeface="+mj-lt"/>
              <a:buAutoNum type="arabicPeriod"/>
            </a:pPr>
            <a:r>
              <a:rPr lang="en-US" sz="2400" kern="1200" dirty="0">
                <a:latin typeface="Century Gothic" panose="020B0502020202020204" pitchFamily="34" charset="0"/>
                <a:ea typeface="+mn-ea"/>
                <a:cs typeface="+mn-cs"/>
              </a:rPr>
              <a:t>If the entry has been found the result will be hit, otherwise the result will be miss</a:t>
            </a:r>
            <a:r>
              <a:rPr lang="he-IL" sz="2400" kern="1200" dirty="0">
                <a:latin typeface="Century Gothic" panose="020B0502020202020204" pitchFamily="34" charset="0"/>
                <a:ea typeface="+mn-ea"/>
                <a:cs typeface="+mn-cs"/>
              </a:rPr>
              <a:t>.</a:t>
            </a:r>
            <a:endParaRPr lang="en-US" sz="2400" kern="1200" dirty="0">
              <a:latin typeface="Century Gothic" panose="020B0502020202020204" pitchFamily="34" charset="0"/>
              <a:ea typeface="+mn-ea"/>
              <a:cs typeface="+mn-cs"/>
            </a:endParaRPr>
          </a:p>
          <a:p>
            <a:pPr marL="457200" indent="-457200" algn="l" rtl="0">
              <a:spcBef>
                <a:spcPct val="0"/>
              </a:spcBef>
              <a:buSzPts val="2400"/>
              <a:buFont typeface="+mj-lt"/>
              <a:buAutoNum type="arabicPeriod"/>
            </a:pPr>
            <a:r>
              <a:rPr lang="en-US" sz="2400" kern="1200" dirty="0">
                <a:latin typeface="Century Gothic" panose="020B0502020202020204" pitchFamily="34" charset="0"/>
                <a:ea typeface="+mn-ea"/>
                <a:cs typeface="+mn-cs"/>
              </a:rPr>
              <a:t>Then the unit activates the </a:t>
            </a:r>
            <a:r>
              <a:rPr lang="en-US" sz="2400" dirty="0">
                <a:latin typeface="Century Gothic" panose="020B0502020202020204" pitchFamily="34" charset="0"/>
              </a:rPr>
              <a:t>action,</a:t>
            </a:r>
            <a:r>
              <a:rPr lang="en-US" sz="2400" kern="1200" dirty="0">
                <a:latin typeface="Century Gothic" panose="020B0502020202020204" pitchFamily="34" charset="0"/>
                <a:ea typeface="+mn-ea"/>
                <a:cs typeface="+mn-cs"/>
              </a:rPr>
              <a:t> and the output is written to the output bus for the next state to read.</a:t>
            </a:r>
          </a:p>
          <a:p>
            <a:pPr marL="457200" indent="-457200" algn="l" rtl="0">
              <a:spcBef>
                <a:spcPct val="0"/>
              </a:spcBef>
              <a:buSzPts val="2400"/>
              <a:buFont typeface="+mj-lt"/>
              <a:buAutoNum type="arabicPeriod"/>
            </a:pPr>
            <a:endParaRPr lang="en-US" sz="2400" kern="1200" dirty="0">
              <a:latin typeface="Century Gothic" panose="020B0502020202020204" pitchFamily="34" charset="0"/>
              <a:ea typeface="+mn-ea"/>
              <a:cs typeface="+mn-cs"/>
            </a:endParaRPr>
          </a:p>
          <a:p>
            <a:pPr marL="457200" indent="-457200" algn="l" rtl="0">
              <a:spcBef>
                <a:spcPct val="0"/>
              </a:spcBef>
              <a:buSzPts val="2400"/>
              <a:buFont typeface="+mj-lt"/>
              <a:buAutoNum type="arabicPeriod"/>
            </a:pPr>
            <a:endParaRPr lang="en-US" sz="2400" dirty="0">
              <a:latin typeface="Century Gothic" panose="020B0502020202020204" pitchFamily="34" charset="0"/>
              <a:ea typeface="+mj-ea"/>
              <a:cs typeface="+mj-cs"/>
            </a:endParaRPr>
          </a:p>
          <a:p>
            <a:pPr marL="0" indent="0" algn="l" rtl="0">
              <a:spcBef>
                <a:spcPct val="0"/>
              </a:spcBef>
              <a:buSzPts val="2400"/>
              <a:buNone/>
            </a:pPr>
            <a:r>
              <a:rPr lang="en-US" sz="2400" kern="1200" dirty="0">
                <a:latin typeface="Century Gothic" panose="020B0502020202020204" pitchFamily="34" charset="0"/>
                <a:ea typeface="+mn-ea"/>
                <a:cs typeface="+mn-cs"/>
              </a:rPr>
              <a:t>The flow of the program is determined by the data of the packet which activates the corresponding action.</a:t>
            </a:r>
          </a:p>
        </p:txBody>
      </p:sp>
      <p:sp>
        <p:nvSpPr>
          <p:cNvPr id="15" name="כותרת 1">
            <a:extLst>
              <a:ext uri="{FF2B5EF4-FFF2-40B4-BE49-F238E27FC236}">
                <a16:creationId xmlns:a16="http://schemas.microsoft.com/office/drawing/2014/main" id="{37EB4495-1D0F-3CF0-9C7A-2BF3DEE7E9CA}"/>
              </a:ext>
            </a:extLst>
          </p:cNvPr>
          <p:cNvSpPr txBox="1">
            <a:spLocks/>
          </p:cNvSpPr>
          <p:nvPr/>
        </p:nvSpPr>
        <p:spPr>
          <a:xfrm>
            <a:off x="949123" y="594233"/>
            <a:ext cx="9542339" cy="928574"/>
          </a:xfrm>
          <a:prstGeom prst="rect">
            <a:avLst/>
          </a:prstGeom>
        </p:spPr>
        <p:txBody>
          <a:bodyPr spcFirstLastPara="1" vert="horz" wrap="square" lIns="91425" tIns="91425" rIns="91425" bIns="91425" rtlCol="0" anchor="t" anchorCtr="0">
            <a:normAutofit/>
          </a:bodyPr>
          <a:lstStyle>
            <a:lvl1pPr lvl="0" algn="l" defTabSz="914400" rtl="0" eaLnBrk="1" latinLnBrk="0" hangingPunct="1">
              <a:lnSpc>
                <a:spcPct val="90000"/>
              </a:lnSpc>
              <a:spcBef>
                <a:spcPts val="0"/>
              </a:spcBef>
              <a:spcAft>
                <a:spcPts val="0"/>
              </a:spcAft>
              <a:buSzPts val="2400"/>
              <a:buNone/>
              <a:defRPr sz="3200" kern="1200">
                <a:solidFill>
                  <a:schemeClr val="tx1"/>
                </a:solidFill>
                <a:latin typeface="+mj-lt"/>
                <a:ea typeface="+mj-ea"/>
                <a:cs typeface="+mj-cs"/>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z="4800" b="1" dirty="0">
                <a:solidFill>
                  <a:srgbClr val="008BA6"/>
                </a:solidFill>
                <a:latin typeface="Century Gothic" panose="020B0502020202020204" pitchFamily="34" charset="0"/>
                <a:ea typeface="+mn-ea"/>
                <a:cs typeface="+mn-cs"/>
              </a:rPr>
              <a:t>Match-Action</a:t>
            </a:r>
          </a:p>
          <a:p>
            <a:endParaRPr lang="en-US" sz="4800" dirty="0">
              <a:solidFill>
                <a:srgbClr val="1F1C51"/>
              </a:solidFill>
              <a:latin typeface="Century Gothic" panose="020B0502020202020204" pitchFamily="34" charset="0"/>
              <a:ea typeface="+mn-ea"/>
              <a:cs typeface="+mn-cs"/>
            </a:endParaRPr>
          </a:p>
        </p:txBody>
      </p:sp>
      <p:grpSp>
        <p:nvGrpSpPr>
          <p:cNvPr id="4" name="קבוצה 3">
            <a:extLst>
              <a:ext uri="{FF2B5EF4-FFF2-40B4-BE49-F238E27FC236}">
                <a16:creationId xmlns:a16="http://schemas.microsoft.com/office/drawing/2014/main" id="{BDE77A3F-EC0D-A55F-E7C0-960F32456E74}"/>
              </a:ext>
            </a:extLst>
          </p:cNvPr>
          <p:cNvGrpSpPr/>
          <p:nvPr/>
        </p:nvGrpSpPr>
        <p:grpSpPr>
          <a:xfrm>
            <a:off x="11548069" y="6225793"/>
            <a:ext cx="547321" cy="539258"/>
            <a:chOff x="11254154" y="6236679"/>
            <a:chExt cx="547321" cy="539258"/>
          </a:xfrm>
        </p:grpSpPr>
        <p:sp>
          <p:nvSpPr>
            <p:cNvPr id="5" name="אליפסה 4">
              <a:extLst>
                <a:ext uri="{FF2B5EF4-FFF2-40B4-BE49-F238E27FC236}">
                  <a16:creationId xmlns:a16="http://schemas.microsoft.com/office/drawing/2014/main" id="{C8986C97-1E4D-BBB9-B0AD-F159CB164E74}"/>
                </a:ext>
              </a:extLst>
            </p:cNvPr>
            <p:cNvSpPr/>
            <p:nvPr/>
          </p:nvSpPr>
          <p:spPr>
            <a:xfrm>
              <a:off x="11254154" y="6236679"/>
              <a:ext cx="547321" cy="53925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תיבת טקסט 5">
              <a:extLst>
                <a:ext uri="{FF2B5EF4-FFF2-40B4-BE49-F238E27FC236}">
                  <a16:creationId xmlns:a16="http://schemas.microsoft.com/office/drawing/2014/main" id="{74FB14CF-BD65-C48E-D285-457E13120DBF}"/>
                </a:ext>
              </a:extLst>
            </p:cNvPr>
            <p:cNvSpPr txBox="1"/>
            <p:nvPr/>
          </p:nvSpPr>
          <p:spPr>
            <a:xfrm>
              <a:off x="11255733" y="6321642"/>
              <a:ext cx="545742" cy="369332"/>
            </a:xfrm>
            <a:prstGeom prst="rect">
              <a:avLst/>
            </a:prstGeom>
            <a:noFill/>
            <a:ln>
              <a:noFill/>
            </a:ln>
          </p:spPr>
          <p:txBody>
            <a:bodyPr wrap="square" rtlCol="1">
              <a:spAutoFit/>
            </a:bodyPr>
            <a:lstStyle/>
            <a:p>
              <a:pPr algn="ctr"/>
              <a:r>
                <a:rPr lang="en-US" b="1" dirty="0">
                  <a:solidFill>
                    <a:schemeClr val="bg1"/>
                  </a:solidFill>
                  <a:latin typeface="Bahnschrift" panose="020B0502040204020203" pitchFamily="34" charset="0"/>
                </a:rPr>
                <a:t>9</a:t>
              </a:r>
              <a:endParaRPr lang="he-IL" b="1" dirty="0">
                <a:solidFill>
                  <a:schemeClr val="bg1"/>
                </a:solidFill>
                <a:latin typeface="Bahnschrift" panose="020B0502040204020203" pitchFamily="34" charset="0"/>
              </a:endParaRPr>
            </a:p>
          </p:txBody>
        </p:sp>
      </p:grpSp>
    </p:spTree>
    <p:extLst>
      <p:ext uri="{BB962C8B-B14F-4D97-AF65-F5344CB8AC3E}">
        <p14:creationId xmlns:p14="http://schemas.microsoft.com/office/powerpoint/2010/main" val="3333041852"/>
      </p:ext>
    </p:extLst>
  </p:cSld>
  <p:clrMapOvr>
    <a:masterClrMapping/>
  </p:clrMapOvr>
</p:sld>
</file>

<file path=ppt/theme/theme1.xml><?xml version="1.0" encoding="utf-8"?>
<a:theme xmlns:a="http://schemas.openxmlformats.org/drawingml/2006/main" name="Office Theme">
  <a:themeElements>
    <a:clrScheme name="התאמה אישית 2">
      <a:dk1>
        <a:srgbClr val="000000"/>
      </a:dk1>
      <a:lt1>
        <a:srgbClr val="FFFFFF"/>
      </a:lt1>
      <a:dk2>
        <a:srgbClr val="595959"/>
      </a:dk2>
      <a:lt2>
        <a:srgbClr val="1F1C51"/>
      </a:lt2>
      <a:accent1>
        <a:srgbClr val="1F1C51"/>
      </a:accent1>
      <a:accent2>
        <a:srgbClr val="00B9DE"/>
      </a:accent2>
      <a:accent3>
        <a:srgbClr val="C6FF00"/>
      </a:accent3>
      <a:accent4>
        <a:srgbClr val="FFFFFF"/>
      </a:accent4>
      <a:accent5>
        <a:srgbClr val="A8C987"/>
      </a:accent5>
      <a:accent6>
        <a:srgbClr val="00B9DE"/>
      </a:accent6>
      <a:hlink>
        <a:srgbClr val="1F1C51"/>
      </a:hlink>
      <a:folHlink>
        <a:srgbClr val="0097A7"/>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7282</TotalTime>
  <Words>3196</Words>
  <Application>Microsoft Office PowerPoint</Application>
  <PresentationFormat>מסך רחב</PresentationFormat>
  <Paragraphs>291</Paragraphs>
  <Slides>27</Slides>
  <Notes>27</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27</vt:i4>
      </vt:variant>
    </vt:vector>
  </HeadingPairs>
  <TitlesOfParts>
    <vt:vector size="37" baseType="lpstr">
      <vt:lpstr>Arial</vt:lpstr>
      <vt:lpstr>Bahnschrift</vt:lpstr>
      <vt:lpstr>Calibri</vt:lpstr>
      <vt:lpstr>Calibri Light</vt:lpstr>
      <vt:lpstr>Cambria</vt:lpstr>
      <vt:lpstr>Century Gothic</vt:lpstr>
      <vt:lpstr>Courier New</vt:lpstr>
      <vt:lpstr>David</vt:lpstr>
      <vt:lpstr>Viga</vt:lpstr>
      <vt:lpstr>Office Theme</vt:lpstr>
      <vt:lpstr>Distributed Stateful Applications on Programmable Switches</vt:lpstr>
      <vt:lpstr>Motivation and Goal</vt:lpstr>
      <vt:lpstr>מצגת של PowerPoint‏</vt:lpstr>
      <vt:lpstr>מצגת של PowerPoint‏</vt:lpstr>
      <vt:lpstr>מצגת של PowerPoint‏</vt:lpstr>
      <vt:lpstr>מצגת של PowerPoint‏</vt:lpstr>
      <vt:lpstr>מצגת של PowerPoint‏</vt:lpstr>
      <vt:lpstr>Protocol Independent Switch Architecture: PISA</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Sivan Vert</dc:creator>
  <cp:lastModifiedBy>Sivan Vert</cp:lastModifiedBy>
  <cp:revision>223</cp:revision>
  <dcterms:created xsi:type="dcterms:W3CDTF">2022-12-17T10:49:46Z</dcterms:created>
  <dcterms:modified xsi:type="dcterms:W3CDTF">2023-10-08T13:45:27Z</dcterms:modified>
</cp:coreProperties>
</file>