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3" r:id="rId4"/>
    <p:sldId id="269" r:id="rId5"/>
    <p:sldId id="266" r:id="rId6"/>
    <p:sldId id="267" r:id="rId7"/>
    <p:sldId id="268" r:id="rId8"/>
    <p:sldId id="262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BFB"/>
    <a:srgbClr val="4761E3"/>
    <a:srgbClr val="5A48E2"/>
    <a:srgbClr val="F32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77" autoAdjust="0"/>
  </p:normalViewPr>
  <p:slideViewPr>
    <p:cSldViewPr>
      <p:cViewPr varScale="1">
        <p:scale>
          <a:sx n="73" d="100"/>
          <a:sy n="73" d="100"/>
        </p:scale>
        <p:origin x="173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A2697BDC-8223-4239-9564-C832C505282B}" type="datetimeFigureOut">
              <a:rPr lang="he-IL" smtClean="0"/>
              <a:t>י"ב/חשון/תשפ"ה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312CD0DB-1977-4438-BF37-BEB645ACFA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3523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Reddit offers a large, diverse community with active discussions in both art and sports forums.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1200" dirty="0">
                <a:latin typeface="+mj-lt"/>
              </a:rPr>
              <a:t>E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xplore how engagement in sports could influence sentiment and creativity in art-related discussions.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CD0DB-1977-4438-BF37-BEB645ACFA1E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6635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C7CF-1E97-43EA-ACA3-83D51F017C5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4957-5304-46B3-BC17-8A96013B2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90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C7CF-1E97-43EA-ACA3-83D51F017C5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4957-5304-46B3-BC17-8A96013B2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2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C7CF-1E97-43EA-ACA3-83D51F017C5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4957-5304-46B3-BC17-8A96013B2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C7CF-1E97-43EA-ACA3-83D51F017C5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4957-5304-46B3-BC17-8A96013B2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4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C7CF-1E97-43EA-ACA3-83D51F017C5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4957-5304-46B3-BC17-8A96013B2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7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C7CF-1E97-43EA-ACA3-83D51F017C5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4957-5304-46B3-BC17-8A96013B2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8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C7CF-1E97-43EA-ACA3-83D51F017C5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4957-5304-46B3-BC17-8A96013B2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1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C7CF-1E97-43EA-ACA3-83D51F017C5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4957-5304-46B3-BC17-8A96013B2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8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C7CF-1E97-43EA-ACA3-83D51F017C5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4957-5304-46B3-BC17-8A96013B2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6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C7CF-1E97-43EA-ACA3-83D51F017C5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4957-5304-46B3-BC17-8A96013B2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2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C7CF-1E97-43EA-ACA3-83D51F017C5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4957-5304-46B3-BC17-8A96013B2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33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8C7CF-1E97-43EA-ACA3-83D51F017C5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84957-5304-46B3-BC17-8A96013B2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3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layforthoughts.com/blog/francis-bacon%5d(https:/www.playforthoughts.com/blog/francis-bac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762000" y="295056"/>
            <a:ext cx="7772400" cy="1470025"/>
          </a:xfrm>
        </p:spPr>
        <p:txBody>
          <a:bodyPr/>
          <a:lstStyle/>
          <a:p>
            <a:r>
              <a:rPr lang="en-US" dirty="0"/>
              <a:t>How does sport affect art sentiment?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1774606"/>
            <a:ext cx="6400800" cy="1752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Valerie Melul</a:t>
            </a:r>
          </a:p>
          <a:p>
            <a:r>
              <a:rPr lang="en-US" dirty="0">
                <a:solidFill>
                  <a:schemeClr val="tx1"/>
                </a:solidFill>
              </a:rPr>
              <a:t>Yuval </a:t>
            </a:r>
            <a:r>
              <a:rPr lang="en-US" dirty="0" err="1">
                <a:solidFill>
                  <a:schemeClr val="tx1"/>
                </a:solidFill>
              </a:rPr>
              <a:t>Saadaty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43200" y="2880875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Internet behavior, Pr. </a:t>
            </a:r>
            <a:r>
              <a:rPr lang="en-US" dirty="0" err="1"/>
              <a:t>Elad</a:t>
            </a:r>
            <a:r>
              <a:rPr lang="en-US" dirty="0"/>
              <a:t> Yom-Tov</a:t>
            </a:r>
          </a:p>
          <a:p>
            <a:pPr algn="ctr"/>
            <a:r>
              <a:rPr lang="en-US" dirty="0"/>
              <a:t>November 2024</a:t>
            </a:r>
          </a:p>
        </p:txBody>
      </p:sp>
      <p:pic>
        <p:nvPicPr>
          <p:cNvPr id="6" name="Picture 5" descr="A person in a football uniform painting a football field&#10;&#10;Description automatically generated">
            <a:extLst>
              <a:ext uri="{FF2B5EF4-FFF2-40B4-BE49-F238E27FC236}">
                <a16:creationId xmlns:a16="http://schemas.microsoft.com/office/drawing/2014/main" id="{CD5B4655-D06F-46B2-ABDA-7B711EF441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733800"/>
            <a:ext cx="5020622" cy="286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7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principles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Internet data from </a:t>
            </a:r>
            <a:r>
              <a:rPr lang="en-US" b="1" dirty="0"/>
              <a:t>English</a:t>
            </a:r>
            <a:r>
              <a:rPr lang="en-US" dirty="0"/>
              <a:t> </a:t>
            </a:r>
            <a:r>
              <a:rPr lang="en-US" b="1" dirty="0"/>
              <a:t>Reddit</a:t>
            </a:r>
            <a:r>
              <a:rPr lang="en-US" dirty="0"/>
              <a:t> forums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Users who posted </a:t>
            </a:r>
            <a:r>
              <a:rPr lang="en-US" b="1" dirty="0"/>
              <a:t>only in art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</a:rPr>
              <a:t>subreddits</a:t>
            </a:r>
            <a:endParaRPr lang="en-US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Users who posted in </a:t>
            </a:r>
            <a:r>
              <a:rPr lang="en-US" b="1" dirty="0"/>
              <a:t>both</a:t>
            </a:r>
            <a:r>
              <a:rPr lang="en-US" dirty="0"/>
              <a:t> </a:t>
            </a:r>
            <a:r>
              <a:rPr lang="en-US" b="1" dirty="0"/>
              <a:t>art</a:t>
            </a:r>
            <a:r>
              <a:rPr lang="en-US" dirty="0"/>
              <a:t> and </a:t>
            </a:r>
            <a:r>
              <a:rPr lang="en-US" b="1" dirty="0"/>
              <a:t>sports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</a:rPr>
              <a:t>subreddits</a:t>
            </a:r>
            <a:r>
              <a:rPr lang="en-US" dirty="0"/>
              <a:t>.</a:t>
            </a:r>
          </a:p>
          <a:p>
            <a:r>
              <a:rPr lang="en-US" dirty="0"/>
              <a:t>Although not natural, potentially not under our control: selection done by users themselves, with our </a:t>
            </a:r>
            <a:r>
              <a:rPr lang="en-US" b="1" dirty="0"/>
              <a:t>minimal intervention</a:t>
            </a:r>
          </a:p>
          <a:p>
            <a:endParaRPr lang="en-US" dirty="0"/>
          </a:p>
        </p:txBody>
      </p:sp>
      <p:pic>
        <p:nvPicPr>
          <p:cNvPr id="4" name="Picture 4" descr="Reddit Logo and symbol, meaning, history, PNG, brand">
            <a:extLst>
              <a:ext uri="{FF2B5EF4-FFF2-40B4-BE49-F238E27FC236}">
                <a16:creationId xmlns:a16="http://schemas.microsoft.com/office/drawing/2014/main" id="{9FBA4103-A835-4307-9771-F567E6246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55" b="19872"/>
          <a:stretch/>
        </p:blipFill>
        <p:spPr bwMode="auto">
          <a:xfrm>
            <a:off x="7742946" y="1876096"/>
            <a:ext cx="1172454" cy="3638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033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4" name="אליפסה 3"/>
          <p:cNvSpPr/>
          <p:nvPr/>
        </p:nvSpPr>
        <p:spPr>
          <a:xfrm>
            <a:off x="533400" y="1351280"/>
            <a:ext cx="5219700" cy="4820920"/>
          </a:xfrm>
          <a:prstGeom prst="ellipse">
            <a:avLst/>
          </a:prstGeom>
          <a:solidFill>
            <a:srgbClr val="F321E9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</a:rPr>
              <a:t>Art</a:t>
            </a:r>
          </a:p>
        </p:txBody>
      </p:sp>
      <p:sp>
        <p:nvSpPr>
          <p:cNvPr id="5" name="אליפסה 4"/>
          <p:cNvSpPr/>
          <p:nvPr/>
        </p:nvSpPr>
        <p:spPr>
          <a:xfrm>
            <a:off x="3733800" y="1351280"/>
            <a:ext cx="4800600" cy="4800600"/>
          </a:xfrm>
          <a:prstGeom prst="ellipse">
            <a:avLst/>
          </a:prstGeom>
          <a:solidFill>
            <a:srgbClr val="4761E3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</a:rPr>
              <a:t>Sport</a:t>
            </a:r>
          </a:p>
        </p:txBody>
      </p:sp>
      <p:sp>
        <p:nvSpPr>
          <p:cNvPr id="6" name="תרשים זרימה: מחבר 5"/>
          <p:cNvSpPr/>
          <p:nvPr/>
        </p:nvSpPr>
        <p:spPr>
          <a:xfrm>
            <a:off x="1676400" y="2057400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תרשים זרימה: מחבר 6"/>
          <p:cNvSpPr/>
          <p:nvPr/>
        </p:nvSpPr>
        <p:spPr>
          <a:xfrm>
            <a:off x="1143000" y="3314700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תרשים זרימה: מחבר 7"/>
          <p:cNvSpPr/>
          <p:nvPr/>
        </p:nvSpPr>
        <p:spPr>
          <a:xfrm>
            <a:off x="3322320" y="2286000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תרשים זרימה: מחבר 8"/>
          <p:cNvSpPr/>
          <p:nvPr/>
        </p:nvSpPr>
        <p:spPr>
          <a:xfrm>
            <a:off x="2781300" y="1600200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תרשים זרימה: מחבר 9"/>
          <p:cNvSpPr/>
          <p:nvPr/>
        </p:nvSpPr>
        <p:spPr>
          <a:xfrm>
            <a:off x="2362200" y="4648200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תרשים זרימה: מחבר 10"/>
          <p:cNvSpPr/>
          <p:nvPr/>
        </p:nvSpPr>
        <p:spPr>
          <a:xfrm>
            <a:off x="2186940" y="3505200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תרשים זרימה: מחבר 11"/>
          <p:cNvSpPr/>
          <p:nvPr/>
        </p:nvSpPr>
        <p:spPr>
          <a:xfrm>
            <a:off x="4800600" y="2603500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תרשים זרימה: מחבר 12"/>
          <p:cNvSpPr/>
          <p:nvPr/>
        </p:nvSpPr>
        <p:spPr>
          <a:xfrm>
            <a:off x="2438400" y="2565400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תרשים זרימה: מחבר 13"/>
          <p:cNvSpPr/>
          <p:nvPr/>
        </p:nvSpPr>
        <p:spPr>
          <a:xfrm>
            <a:off x="3284220" y="3223260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תרשים זרימה: מחבר 14"/>
          <p:cNvSpPr/>
          <p:nvPr/>
        </p:nvSpPr>
        <p:spPr>
          <a:xfrm>
            <a:off x="1234440" y="4724400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תרשים זרימה: מחבר 15"/>
          <p:cNvSpPr/>
          <p:nvPr/>
        </p:nvSpPr>
        <p:spPr>
          <a:xfrm>
            <a:off x="2743200" y="5638800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תרשים זרימה: מחבר 16"/>
          <p:cNvSpPr/>
          <p:nvPr/>
        </p:nvSpPr>
        <p:spPr>
          <a:xfrm>
            <a:off x="4191000" y="3393440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תרשים זרימה: מחבר 17"/>
          <p:cNvSpPr/>
          <p:nvPr/>
        </p:nvSpPr>
        <p:spPr>
          <a:xfrm>
            <a:off x="3733800" y="5420360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תרשים זרימה: מחבר 18"/>
          <p:cNvSpPr/>
          <p:nvPr/>
        </p:nvSpPr>
        <p:spPr>
          <a:xfrm>
            <a:off x="3276600" y="4419600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תרשים זרימה: מחבר 19"/>
          <p:cNvSpPr/>
          <p:nvPr/>
        </p:nvSpPr>
        <p:spPr>
          <a:xfrm>
            <a:off x="4419600" y="4648200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תרשים זרימה: מחבר 20"/>
          <p:cNvSpPr/>
          <p:nvPr/>
        </p:nvSpPr>
        <p:spPr>
          <a:xfrm>
            <a:off x="3962400" y="2057400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תרשים זרימה: מחבר 21"/>
          <p:cNvSpPr/>
          <p:nvPr/>
        </p:nvSpPr>
        <p:spPr>
          <a:xfrm>
            <a:off x="5181600" y="4572000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תרשים זרימה: מחבר 22"/>
          <p:cNvSpPr/>
          <p:nvPr/>
        </p:nvSpPr>
        <p:spPr>
          <a:xfrm>
            <a:off x="5029200" y="3733800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תרשים זרימה: מחבר 23"/>
          <p:cNvSpPr/>
          <p:nvPr/>
        </p:nvSpPr>
        <p:spPr>
          <a:xfrm>
            <a:off x="1600200" y="4038600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תרשים זרימה: מחבר 24"/>
          <p:cNvSpPr/>
          <p:nvPr/>
        </p:nvSpPr>
        <p:spPr>
          <a:xfrm>
            <a:off x="1143000" y="6477000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310640" y="6324600"/>
            <a:ext cx="272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sample</a:t>
            </a:r>
          </a:p>
        </p:txBody>
      </p:sp>
    </p:spTree>
    <p:extLst>
      <p:ext uri="{BB962C8B-B14F-4D97-AF65-F5344CB8AC3E}">
        <p14:creationId xmlns:p14="http://schemas.microsoft.com/office/powerpoint/2010/main" val="558192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4F64A-41A6-4195-AE9B-AA2AB5E4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Sampled subreddits</a:t>
            </a:r>
            <a:endParaRPr lang="he-IL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CBFF68E-40E4-45FB-8DE0-1E576F939E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5541073"/>
              </p:ext>
            </p:extLst>
          </p:nvPr>
        </p:nvGraphicFramePr>
        <p:xfrm>
          <a:off x="4572000" y="1600200"/>
          <a:ext cx="4114800" cy="48209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83126800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87882809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rtl="1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Sport subreddits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Sport subreddits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697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pilates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yoga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269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Fitness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Workout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24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Exercise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Walking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46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zumba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bodybuilding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945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sports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Running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717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crossfit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weightlifting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463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Soccer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basketball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369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hokey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football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66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Boxing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baseball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165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Tennis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cycling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2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swimming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golf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098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surfing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climbing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69599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9259A39-2C64-412E-A118-8748EE03A4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6684971"/>
              </p:ext>
            </p:extLst>
          </p:nvPr>
        </p:nvGraphicFramePr>
        <p:xfrm>
          <a:off x="381000" y="1600200"/>
          <a:ext cx="4114800" cy="2966720"/>
        </p:xfrm>
        <a:graphic>
          <a:graphicData uri="http://schemas.openxmlformats.org/drawingml/2006/table">
            <a:tbl>
              <a:tblPr rtl="1" firstRow="1" bandRow="1">
                <a:tableStyleId>{8A107856-5554-42FB-B03E-39F5DBC370BA}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83126800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87882809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rtl="1"/>
                      <a:r>
                        <a:rPr lang="en-US" b="1" dirty="0"/>
                        <a:t>Art subreddits</a:t>
                      </a:r>
                      <a:endParaRPr lang="he-IL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587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b="0" dirty="0" err="1"/>
                        <a:t>artlounge</a:t>
                      </a:r>
                      <a:endParaRPr lang="he-I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0" dirty="0" err="1"/>
                        <a:t>ArtistLounge</a:t>
                      </a:r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269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art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ArtCrit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24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drawings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Learnart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46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arttutorials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Sculpture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945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PixelArt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AnimeART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717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painting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Pastel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463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OilPainting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Watercolor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369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074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E441B-74C1-49CC-89C1-44FC88807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4318"/>
            <a:ext cx="8229600" cy="1143000"/>
          </a:xfrm>
        </p:spPr>
        <p:txBody>
          <a:bodyPr/>
          <a:lstStyle/>
          <a:p>
            <a:r>
              <a:rPr lang="en-US" dirty="0"/>
              <a:t>Data selection</a:t>
            </a:r>
            <a:endParaRPr lang="he-IL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C21557D9-C0F0-477D-882C-EAF3ABC98F3E}"/>
              </a:ext>
            </a:extLst>
          </p:cNvPr>
          <p:cNvSpPr/>
          <p:nvPr/>
        </p:nvSpPr>
        <p:spPr>
          <a:xfrm>
            <a:off x="2133600" y="1447800"/>
            <a:ext cx="838200" cy="457200"/>
          </a:xfrm>
          <a:prstGeom prst="wedgeRoundRectCallout">
            <a:avLst/>
          </a:prstGeom>
          <a:solidFill>
            <a:srgbClr val="FDD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CD7C211E-DB58-4D2F-A0A5-5B7DD0FB95F1}"/>
              </a:ext>
            </a:extLst>
          </p:cNvPr>
          <p:cNvSpPr/>
          <p:nvPr/>
        </p:nvSpPr>
        <p:spPr>
          <a:xfrm>
            <a:off x="2286000" y="1600200"/>
            <a:ext cx="838200" cy="457200"/>
          </a:xfrm>
          <a:prstGeom prst="wedgeRoundRectCallout">
            <a:avLst/>
          </a:prstGeom>
          <a:solidFill>
            <a:srgbClr val="FDD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9187667C-D954-4697-AE2F-DF588422260E}"/>
              </a:ext>
            </a:extLst>
          </p:cNvPr>
          <p:cNvSpPr/>
          <p:nvPr/>
        </p:nvSpPr>
        <p:spPr>
          <a:xfrm>
            <a:off x="2438400" y="1752600"/>
            <a:ext cx="838200" cy="457200"/>
          </a:xfrm>
          <a:prstGeom prst="wedgeRoundRectCallout">
            <a:avLst/>
          </a:prstGeom>
          <a:solidFill>
            <a:srgbClr val="FDD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98A13A2-EDE3-43AA-8475-072988C89628}"/>
              </a:ext>
            </a:extLst>
          </p:cNvPr>
          <p:cNvSpPr/>
          <p:nvPr/>
        </p:nvSpPr>
        <p:spPr>
          <a:xfrm>
            <a:off x="2590800" y="1905000"/>
            <a:ext cx="838200" cy="457200"/>
          </a:xfrm>
          <a:prstGeom prst="wedgeRoundRectCallout">
            <a:avLst/>
          </a:prstGeom>
          <a:solidFill>
            <a:srgbClr val="FDD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Art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2FE7B94-17EF-4E3B-8111-991B6E133167}"/>
              </a:ext>
            </a:extLst>
          </p:cNvPr>
          <p:cNvSpPr/>
          <p:nvPr/>
        </p:nvSpPr>
        <p:spPr>
          <a:xfrm>
            <a:off x="3962400" y="1591947"/>
            <a:ext cx="762000" cy="694053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" name="Graphic 9" descr="Users with solid fill">
            <a:extLst>
              <a:ext uri="{FF2B5EF4-FFF2-40B4-BE49-F238E27FC236}">
                <a16:creationId xmlns:a16="http://schemas.microsoft.com/office/drawing/2014/main" id="{C6B28F87-817D-46FB-B858-BD4F0F9CA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9700" y="1600200"/>
            <a:ext cx="878840" cy="8788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B31D88-D77E-49F1-B03D-1FD9EB89D4DE}"/>
              </a:ext>
            </a:extLst>
          </p:cNvPr>
          <p:cNvSpPr txBox="1"/>
          <p:nvPr/>
        </p:nvSpPr>
        <p:spPr>
          <a:xfrm>
            <a:off x="5219700" y="2303356"/>
            <a:ext cx="952500" cy="36618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unique</a:t>
            </a:r>
            <a:endParaRPr lang="he-IL" dirty="0"/>
          </a:p>
        </p:txBody>
      </p:sp>
      <p:sp>
        <p:nvSpPr>
          <p:cNvPr id="12" name="Arrow: Left-Up 11">
            <a:extLst>
              <a:ext uri="{FF2B5EF4-FFF2-40B4-BE49-F238E27FC236}">
                <a16:creationId xmlns:a16="http://schemas.microsoft.com/office/drawing/2014/main" id="{2B5CBE82-B47A-4D4A-BE9A-229D33731581}"/>
              </a:ext>
            </a:extLst>
          </p:cNvPr>
          <p:cNvSpPr/>
          <p:nvPr/>
        </p:nvSpPr>
        <p:spPr>
          <a:xfrm rot="13377908">
            <a:off x="5261140" y="2830542"/>
            <a:ext cx="833967" cy="785229"/>
          </a:xfrm>
          <a:prstGeom prst="leftUp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78AFB262-2518-4E1B-844B-59945817AD3E}"/>
              </a:ext>
            </a:extLst>
          </p:cNvPr>
          <p:cNvSpPr/>
          <p:nvPr/>
        </p:nvSpPr>
        <p:spPr>
          <a:xfrm>
            <a:off x="6248400" y="3429000"/>
            <a:ext cx="914400" cy="609600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84C693C6-CE96-4908-8A19-7E627576BAE6}"/>
              </a:ext>
            </a:extLst>
          </p:cNvPr>
          <p:cNvSpPr/>
          <p:nvPr/>
        </p:nvSpPr>
        <p:spPr>
          <a:xfrm>
            <a:off x="6400800" y="3581400"/>
            <a:ext cx="914400" cy="609600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Sport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3A6EACE9-4E51-4C36-86E6-2B46771A5337}"/>
              </a:ext>
            </a:extLst>
          </p:cNvPr>
          <p:cNvSpPr/>
          <p:nvPr/>
        </p:nvSpPr>
        <p:spPr>
          <a:xfrm rot="1603396">
            <a:off x="4474979" y="3463512"/>
            <a:ext cx="619443" cy="534864"/>
          </a:xfrm>
          <a:prstGeom prst="cube">
            <a:avLst/>
          </a:prstGeom>
          <a:solidFill>
            <a:srgbClr val="FDD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?</a:t>
            </a:r>
            <a:endParaRPr lang="he-IL" sz="4000" dirty="0">
              <a:solidFill>
                <a:schemeClr val="tx1"/>
              </a:solidFill>
            </a:endParaRP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E448BB34-45DD-4559-A701-7EFA982C2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841340"/>
              </p:ext>
            </p:extLst>
          </p:nvPr>
        </p:nvGraphicFramePr>
        <p:xfrm>
          <a:off x="1524000" y="4619628"/>
          <a:ext cx="6096000" cy="138176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794758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230365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7580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Total post count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Unique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01/2023-11/2024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918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10,430</a:t>
                      </a:r>
                      <a:endParaRPr lang="he-IL" dirty="0"/>
                    </a:p>
                  </a:txBody>
                  <a:tcPr>
                    <a:solidFill>
                      <a:srgbClr val="FDDB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/>
                        <a:t>6,471</a:t>
                      </a:r>
                      <a:endParaRPr lang="he-IL" dirty="0"/>
                    </a:p>
                  </a:txBody>
                  <a:tcPr>
                    <a:solidFill>
                      <a:srgbClr val="FDDB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Art only</a:t>
                      </a:r>
                      <a:endParaRPr lang="he-IL" dirty="0"/>
                    </a:p>
                  </a:txBody>
                  <a:tcPr>
                    <a:solidFill>
                      <a:srgbClr val="FDD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416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Art - 932</a:t>
                      </a:r>
                    </a:p>
                    <a:p>
                      <a:pPr algn="ctr" rtl="1"/>
                      <a:r>
                        <a:rPr lang="en-US" dirty="0"/>
                        <a:t>Sport - 317</a:t>
                      </a:r>
                      <a:endParaRPr lang="he-IL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56 (&lt;1%)</a:t>
                      </a:r>
                      <a:endParaRPr lang="he-IL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Both art and sport</a:t>
                      </a:r>
                      <a:endParaRPr lang="he-IL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5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745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BDE73-AB4A-D7CF-E047-3BD752205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From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72FA7-BFD7-6489-FAC2-3AD5569F6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b="1" i="0" dirty="0">
                <a:effectLst/>
              </a:rPr>
              <a:t>User who wrote in art and sport forums:</a:t>
            </a:r>
          </a:p>
          <a:p>
            <a:pPr marL="0" indent="0">
              <a:buNone/>
            </a:pPr>
            <a:r>
              <a:rPr lang="en-US" sz="1400" dirty="0"/>
              <a:t>User: </a:t>
            </a:r>
            <a:r>
              <a:rPr lang="en-US" sz="1400" dirty="0" err="1"/>
              <a:t>maryobreau</a:t>
            </a:r>
            <a:r>
              <a:rPr lang="en-US" sz="1400" dirty="0"/>
              <a:t> </a:t>
            </a:r>
            <a:br>
              <a:rPr lang="en-US" sz="1400" dirty="0"/>
            </a:br>
            <a:br>
              <a:rPr lang="en-US" sz="1400" b="1" i="0" dirty="0">
                <a:effectLst/>
              </a:rPr>
            </a:br>
            <a:r>
              <a:rPr lang="en-US" sz="1400" b="0" i="0" dirty="0">
                <a:effectLst/>
              </a:rPr>
              <a:t>Post in art:</a:t>
            </a:r>
            <a:endParaRPr lang="en-US" sz="1400" b="1" i="0" dirty="0">
              <a:effectLst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sz="1400" b="0" i="0" dirty="0">
                <a:effectLst/>
              </a:rPr>
              <a:t>Subreddit: </a:t>
            </a:r>
            <a:r>
              <a:rPr lang="en-US" sz="1400" b="0" i="0" dirty="0" err="1">
                <a:effectLst/>
              </a:rPr>
              <a:t>ArtistLounge</a:t>
            </a:r>
            <a:r>
              <a:rPr lang="en-US" sz="1400" b="0" i="0" dirty="0">
                <a:effectLst/>
              </a:rPr>
              <a:t>, 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sz="1400" b="0" i="0" dirty="0">
                <a:effectLst/>
              </a:rPr>
              <a:t>Title: To varnish or not to varnish, 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sz="1400" b="0" i="0" dirty="0">
                <a:effectLst/>
              </a:rPr>
              <a:t>Text: Hi all, just to be sure if there is any varnish wisdom to grasp out there : I usually use some satin varnish on my </a:t>
            </a:r>
            <a:r>
              <a:rPr lang="en-US" sz="1400" dirty="0"/>
              <a:t>acrylic paintings. I have been doing also some acrylic on paper recently, smaller work. I do a lot of layering and always have a thick pack of paint laying there, also on paper. I was wondering : does varnish make any sense when the painting will be behind (normal) glass eventually ? There's a lot of saturated colors and I would like them to last. Thank you for your experience and keep on creating ! 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sz="1400" dirty="0"/>
              <a:t>Created at: 2024-11-04 23:04:44 </a:t>
            </a:r>
            <a:br>
              <a:rPr lang="en-US" sz="1400" dirty="0"/>
            </a:br>
            <a:r>
              <a:rPr lang="en-US" sz="1400" dirty="0"/>
              <a:t>score: 1</a:t>
            </a:r>
          </a:p>
          <a:p>
            <a:pPr marL="0" indent="0">
              <a:lnSpc>
                <a:spcPts val="1425"/>
              </a:lnSpc>
              <a:buNone/>
            </a:pPr>
            <a:endParaRPr lang="en-US" sz="1400" dirty="0"/>
          </a:p>
          <a:p>
            <a:pPr marL="0" indent="0">
              <a:lnSpc>
                <a:spcPts val="1425"/>
              </a:lnSpc>
              <a:buNone/>
            </a:pPr>
            <a:r>
              <a:rPr lang="en-US" sz="1400" dirty="0"/>
              <a:t>Post in sport:</a:t>
            </a:r>
          </a:p>
          <a:p>
            <a:pPr marL="0" indent="0" algn="l">
              <a:buNone/>
            </a:pPr>
            <a:r>
              <a:rPr lang="en-US" sz="1400" dirty="0"/>
              <a:t>Subreddit: Swimming, </a:t>
            </a:r>
          </a:p>
          <a:p>
            <a:pPr marL="0" indent="0" algn="l">
              <a:buNone/>
            </a:pPr>
            <a:r>
              <a:rPr lang="en-US" sz="1400" dirty="0"/>
              <a:t>Title: Injury but need the exercise, </a:t>
            </a:r>
          </a:p>
          <a:p>
            <a:pPr marL="0" indent="0" algn="l">
              <a:buNone/>
            </a:pPr>
            <a:r>
              <a:rPr lang="en-US" sz="1400" dirty="0"/>
              <a:t>Text: Hi all, I'm a regular swimmer, twice a week like 0.6 miles (1 kilometer) front crawl. Unfortunately, I injured both Achilles' heels. I would like to continue my exercise but can't put any effort there. Are there any suggestions on how I could keep on swimming, maybe using any attributes? I'm new to that but maybe this is an opportunity to experiment.. Thanks in advance!</a:t>
            </a:r>
          </a:p>
          <a:p>
            <a:pPr marL="0" indent="0">
              <a:buNone/>
            </a:pPr>
            <a:r>
              <a:rPr lang="en-US" sz="1400" dirty="0"/>
              <a:t>Created at: 2024-07-09 16:31:02 </a:t>
            </a:r>
            <a:br>
              <a:rPr lang="en-US" sz="1400" dirty="0"/>
            </a:br>
            <a:r>
              <a:rPr lang="en-US" sz="1400" dirty="0"/>
              <a:t>score: 1</a:t>
            </a:r>
          </a:p>
          <a:p>
            <a:pPr marL="0" indent="0" algn="l">
              <a:buNone/>
            </a:pPr>
            <a:endParaRPr lang="en-US" sz="14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69043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D9BA96-C387-85AE-9B60-4F2C3BCEB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07661-6591-21F6-7C74-4C160FC74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From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91B27-5761-F26F-4202-609F49A7E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i="0" dirty="0">
                <a:effectLst/>
              </a:rPr>
              <a:t>User who wrote only in art forum: 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0" i="0" dirty="0">
                <a:effectLst/>
              </a:rPr>
              <a:t>Username: </a:t>
            </a:r>
            <a:r>
              <a:rPr lang="en-US" sz="1400" b="0" i="0" dirty="0" err="1">
                <a:effectLst/>
              </a:rPr>
              <a:t>playforthoughts</a:t>
            </a:r>
            <a:r>
              <a:rPr lang="en-US" sz="1400" b="0" i="0" dirty="0">
                <a:effectLst/>
              </a:rPr>
              <a:t>, </a:t>
            </a:r>
          </a:p>
          <a:p>
            <a:pPr marL="0" indent="0">
              <a:buNone/>
            </a:pPr>
            <a:r>
              <a:rPr lang="en-US" sz="1400" b="0" i="0" dirty="0">
                <a:effectLst/>
              </a:rPr>
              <a:t>Subreddit: </a:t>
            </a:r>
            <a:r>
              <a:rPr lang="en-US" sz="1400" b="0" i="0" dirty="0" err="1">
                <a:effectLst/>
              </a:rPr>
              <a:t>ArtistLounge</a:t>
            </a:r>
            <a:r>
              <a:rPr lang="en-US" sz="1400" b="0" i="0" dirty="0">
                <a:effectLst/>
              </a:rPr>
              <a:t>, </a:t>
            </a:r>
          </a:p>
          <a:p>
            <a:pPr marL="0" indent="0">
              <a:buNone/>
            </a:pPr>
            <a:r>
              <a:rPr lang="en-US" sz="1400" b="0" i="0" dirty="0">
                <a:effectLst/>
              </a:rPr>
              <a:t>Title: Hey guys! I wrote an article exploring Francis Bacon's art through his signature distortion techniques and photographic influences. It’s a deep dive into how he captures psychological tension through raw and isolated </a:t>
            </a:r>
            <a:r>
              <a:rPr lang="en-US" sz="1400" dirty="0"/>
              <a:t>portraits. I hope you'll find it interesting and maybe learn something new!, </a:t>
            </a:r>
          </a:p>
          <a:p>
            <a:pPr marL="0" indent="0">
              <a:buNone/>
            </a:pPr>
            <a:r>
              <a:rPr lang="en-US" sz="1400" dirty="0"/>
              <a:t>Text: The link for article is below: [</a:t>
            </a:r>
            <a:r>
              <a:rPr lang="en-US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https://www.playforthoughts.com/blog/francis-bacon](https://www.playforthoughts.com/blog/francis-bacon</a:t>
            </a:r>
            <a:r>
              <a:rPr lang="en-US" sz="1400" dirty="0"/>
              <a:t>) </a:t>
            </a:r>
          </a:p>
          <a:p>
            <a:pPr marL="0" indent="0">
              <a:buNone/>
            </a:pPr>
            <a:r>
              <a:rPr lang="en-US" sz="1400" dirty="0"/>
              <a:t>Created at: 2024-11-04 22:47:58 </a:t>
            </a:r>
            <a:br>
              <a:rPr lang="en-US" sz="1400" dirty="0"/>
            </a:br>
            <a:r>
              <a:rPr lang="en-US" sz="1400" dirty="0"/>
              <a:t>Score: 12</a:t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11498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4830763"/>
          </a:xfrm>
        </p:spPr>
        <p:txBody>
          <a:bodyPr/>
          <a:lstStyle/>
          <a:p>
            <a:r>
              <a:rPr lang="en-US" sz="2200" dirty="0"/>
              <a:t>Find interesting natural experiment</a:t>
            </a:r>
          </a:p>
          <a:p>
            <a:r>
              <a:rPr lang="en-US" sz="2200" dirty="0"/>
              <a:t>API issues: stuck at registration, outdated anaconda </a:t>
            </a:r>
            <a:r>
              <a:rPr lang="en-US" sz="2200" dirty="0" err="1"/>
              <a:t>praw</a:t>
            </a:r>
            <a:r>
              <a:rPr lang="en-US" sz="2200" dirty="0"/>
              <a:t> library</a:t>
            </a:r>
          </a:p>
          <a:p>
            <a:r>
              <a:rPr lang="en-US" sz="2200" dirty="0"/>
              <a:t>Imbalance: take all? select from majority and interfere? Go far back in time?</a:t>
            </a:r>
          </a:p>
          <a:p>
            <a:r>
              <a:rPr lang="en-US" sz="2200" dirty="0"/>
              <a:t>Find more users in both art and sports was time-consuming + few</a:t>
            </a:r>
          </a:p>
          <a:p>
            <a:r>
              <a:rPr lang="en-US" sz="2200" dirty="0"/>
              <a:t>Which timing between activity periods in both fields? </a:t>
            </a:r>
          </a:p>
          <a:p>
            <a:r>
              <a:rPr lang="en-US" sz="2200" dirty="0"/>
              <a:t>Translate our interest into concrete subreddits and parsing texts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 descr="340+ Fat Football Fan Stock Photo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4397708"/>
            <a:ext cx="2895600" cy="192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6 Fitness Trends to Look Out for in 2022 - NAS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02282"/>
            <a:ext cx="3200400" cy="203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67200" y="5029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vs</a:t>
            </a:r>
            <a:endParaRPr lang="en-US" dirty="0"/>
          </a:p>
        </p:txBody>
      </p:sp>
      <p:sp>
        <p:nvSpPr>
          <p:cNvPr id="6" name="מלבן 5"/>
          <p:cNvSpPr/>
          <p:nvPr/>
        </p:nvSpPr>
        <p:spPr>
          <a:xfrm>
            <a:off x="4959291" y="6438900"/>
            <a:ext cx="17219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https://blog.nasm.org/fitness-trends</a:t>
            </a:r>
          </a:p>
        </p:txBody>
      </p:sp>
      <p:sp>
        <p:nvSpPr>
          <p:cNvPr id="7" name="מלבן 6"/>
          <p:cNvSpPr/>
          <p:nvPr/>
        </p:nvSpPr>
        <p:spPr>
          <a:xfrm>
            <a:off x="326451" y="6367046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https://www.istockphoto.com/photo/overweight-man-watching-a-soccer-match-gm1084453658-290977139</a:t>
            </a:r>
          </a:p>
        </p:txBody>
      </p:sp>
      <p:sp>
        <p:nvSpPr>
          <p:cNvPr id="9" name="כפל 8"/>
          <p:cNvSpPr/>
          <p:nvPr/>
        </p:nvSpPr>
        <p:spPr>
          <a:xfrm>
            <a:off x="457200" y="4038600"/>
            <a:ext cx="1295400" cy="1084118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לבן 9"/>
          <p:cNvSpPr/>
          <p:nvPr/>
        </p:nvSpPr>
        <p:spPr>
          <a:xfrm>
            <a:off x="4564901" y="3733800"/>
            <a:ext cx="91242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9600" b="1" cap="none" spc="0" dirty="0">
                <a:ln/>
                <a:solidFill>
                  <a:schemeClr val="accent3"/>
                </a:solidFill>
                <a:effectLst/>
              </a:rPr>
              <a:t>V</a:t>
            </a:r>
            <a:endParaRPr lang="he-IL" sz="96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8" name="Graphic 7" descr="Scales of justice with solid fill">
            <a:extLst>
              <a:ext uri="{FF2B5EF4-FFF2-40B4-BE49-F238E27FC236}">
                <a16:creationId xmlns:a16="http://schemas.microsoft.com/office/drawing/2014/main" id="{05DDC326-0987-4BC2-89FA-9395070970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2651" y="2305051"/>
            <a:ext cx="514349" cy="514349"/>
          </a:xfrm>
          <a:prstGeom prst="rect">
            <a:avLst/>
          </a:prstGeom>
        </p:spPr>
      </p:pic>
      <p:pic>
        <p:nvPicPr>
          <p:cNvPr id="12" name="Graphic 11" descr="Stopwatch with solid fill">
            <a:extLst>
              <a:ext uri="{FF2B5EF4-FFF2-40B4-BE49-F238E27FC236}">
                <a16:creationId xmlns:a16="http://schemas.microsoft.com/office/drawing/2014/main" id="{91917E26-0A30-4D98-B60E-8E0C034B3A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05800" y="2651919"/>
            <a:ext cx="571500" cy="571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28C6DBE-DB49-438F-A383-E7330FDB2E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62800" y="3177505"/>
            <a:ext cx="685859" cy="4038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8593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Reactions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ZK Gallery - Mira Maylor's work explores glass as an artistic material and  its relationships with iron, wood and light. Her works vary from a few  centimeters in size to meters t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45923"/>
            <a:ext cx="6019800" cy="4005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66522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637</Words>
  <Application>Microsoft Office PowerPoint</Application>
  <PresentationFormat>On-screen Show (4:3)</PresentationFormat>
  <Paragraphs>107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ערכת נושא Office</vt:lpstr>
      <vt:lpstr>How does sport affect art sentiment?</vt:lpstr>
      <vt:lpstr>Data set principles</vt:lpstr>
      <vt:lpstr>Data set</vt:lpstr>
      <vt:lpstr>Sampled subreddits</vt:lpstr>
      <vt:lpstr>Data selection</vt:lpstr>
      <vt:lpstr>Examples From The Dataset</vt:lpstr>
      <vt:lpstr>Examples From The Dataset</vt:lpstr>
      <vt:lpstr>Issues</vt:lpstr>
      <vt:lpstr>Reactions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Valerie</dc:creator>
  <cp:lastModifiedBy>Yuval Saadaty</cp:lastModifiedBy>
  <cp:revision>60</cp:revision>
  <dcterms:created xsi:type="dcterms:W3CDTF">2024-11-07T13:52:44Z</dcterms:created>
  <dcterms:modified xsi:type="dcterms:W3CDTF">2024-11-13T16:58:14Z</dcterms:modified>
</cp:coreProperties>
</file>