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8" r:id="rId4"/>
    <p:sldId id="269" r:id="rId5"/>
    <p:sldId id="264" r:id="rId6"/>
    <p:sldId id="270" r:id="rId7"/>
    <p:sldId id="271" r:id="rId8"/>
    <p:sldId id="272" r:id="rId9"/>
    <p:sldId id="278" r:id="rId10"/>
    <p:sldId id="273" r:id="rId11"/>
    <p:sldId id="277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C95E-B949-404F-A55A-C3E6EFF410EA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5392-B645-4F71-9CBF-320260C62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120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C95E-B949-404F-A55A-C3E6EFF410EA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5392-B645-4F71-9CBF-320260C62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035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C95E-B949-404F-A55A-C3E6EFF410EA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5392-B645-4F71-9CBF-320260C62756}" type="slidenum">
              <a:rPr lang="he-IL" smtClean="0"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6538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C95E-B949-404F-A55A-C3E6EFF410EA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5392-B645-4F71-9CBF-320260C62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2291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C95E-B949-404F-A55A-C3E6EFF410EA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5392-B645-4F71-9CBF-320260C62756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938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C95E-B949-404F-A55A-C3E6EFF410EA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5392-B645-4F71-9CBF-320260C62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6596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C95E-B949-404F-A55A-C3E6EFF410EA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5392-B645-4F71-9CBF-320260C62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9428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C95E-B949-404F-A55A-C3E6EFF410EA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5392-B645-4F71-9CBF-320260C62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350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C95E-B949-404F-A55A-C3E6EFF410EA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5392-B645-4F71-9CBF-320260C62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266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C95E-B949-404F-A55A-C3E6EFF410EA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5392-B645-4F71-9CBF-320260C62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038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C95E-B949-404F-A55A-C3E6EFF410EA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5392-B645-4F71-9CBF-320260C62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598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C95E-B949-404F-A55A-C3E6EFF410EA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5392-B645-4F71-9CBF-320260C62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53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C95E-B949-404F-A55A-C3E6EFF410EA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5392-B645-4F71-9CBF-320260C62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651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C95E-B949-404F-A55A-C3E6EFF410EA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5392-B645-4F71-9CBF-320260C62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485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C95E-B949-404F-A55A-C3E6EFF410EA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5392-B645-4F71-9CBF-320260C62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634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C95E-B949-404F-A55A-C3E6EFF410EA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5392-B645-4F71-9CBF-320260C62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476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C95E-B949-404F-A55A-C3E6EFF410EA}" type="datetimeFigureOut">
              <a:rPr lang="he-IL" smtClean="0"/>
              <a:t>ו'/שבט/תשפ"ה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E85392-B645-4F71-9CBF-320260C627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24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5014-A543-AFB4-A890-C698184B7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39366"/>
            <a:ext cx="7766936" cy="923826"/>
          </a:xfrm>
        </p:spPr>
        <p:txBody>
          <a:bodyPr/>
          <a:lstStyle/>
          <a:p>
            <a:pPr algn="ctr" rtl="0"/>
            <a:r>
              <a:rPr lang="en-US" dirty="0"/>
              <a:t>Exercise 3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25936-13CA-EE7F-E5FF-4124C6DEF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857081"/>
            <a:ext cx="7766936" cy="1989055"/>
          </a:xfrm>
        </p:spPr>
        <p:txBody>
          <a:bodyPr/>
          <a:lstStyle/>
          <a:p>
            <a:pPr algn="l"/>
            <a:r>
              <a:rPr lang="en-US" b="1" dirty="0"/>
              <a:t>Submission Details:</a:t>
            </a:r>
            <a:endParaRPr lang="en-US" dirty="0"/>
          </a:p>
          <a:p>
            <a:pPr algn="l"/>
            <a:r>
              <a:rPr lang="en-US" b="1" dirty="0"/>
              <a:t>Name:</a:t>
            </a:r>
            <a:r>
              <a:rPr lang="en-US" dirty="0"/>
              <a:t> Yuval </a:t>
            </a:r>
            <a:r>
              <a:rPr lang="en-US" dirty="0" err="1"/>
              <a:t>Sigavi</a:t>
            </a:r>
            <a:br>
              <a:rPr lang="en-US" dirty="0"/>
            </a:br>
            <a:r>
              <a:rPr lang="en-US" b="1" dirty="0"/>
              <a:t>ID:</a:t>
            </a:r>
            <a:r>
              <a:rPr lang="en-US" dirty="0"/>
              <a:t> 314834821</a:t>
            </a:r>
          </a:p>
          <a:p>
            <a:endParaRPr lang="he-IL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0620332-6065-5D24-D0E5-2010611B7017}"/>
              </a:ext>
            </a:extLst>
          </p:cNvPr>
          <p:cNvSpPr txBox="1">
            <a:spLocks/>
          </p:cNvSpPr>
          <p:nvPr/>
        </p:nvSpPr>
        <p:spPr>
          <a:xfrm>
            <a:off x="1659467" y="3428999"/>
            <a:ext cx="7766936" cy="26418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במצגת אפעל עפ"י הנחיות התרגיל לפי שלבים: </a:t>
            </a:r>
          </a:p>
          <a:p>
            <a:r>
              <a:rPr lang="he-IL" dirty="0"/>
              <a:t>שלב 1 – מציאת פרמטרים טובים ככל האפשר עבור :</a:t>
            </a:r>
          </a:p>
          <a:p>
            <a:pPr marL="285750" indent="-285750">
              <a:buFontTx/>
              <a:buChar char="-"/>
            </a:pPr>
            <a:r>
              <a:rPr lang="he-IL" dirty="0"/>
              <a:t>ה</a:t>
            </a:r>
            <a:r>
              <a:rPr lang="en-US" dirty="0"/>
              <a:t>learning rate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batch size</a:t>
            </a:r>
            <a:endParaRPr lang="he-IL" dirty="0"/>
          </a:p>
          <a:p>
            <a:pPr marL="285750" indent="-285750">
              <a:buFontTx/>
              <a:buChar char="-"/>
            </a:pPr>
            <a:r>
              <a:rPr lang="he-IL" dirty="0"/>
              <a:t>בחירת ארכיטקטורה (</a:t>
            </a:r>
            <a:r>
              <a:rPr lang="en-US" dirty="0"/>
              <a:t>Number of convolutional layers, number of filters, kernel size, max pooling, internal layers in fully connected, and more)</a:t>
            </a:r>
            <a:endParaRPr lang="he-IL" dirty="0"/>
          </a:p>
          <a:p>
            <a:pPr marL="285750" indent="-285750">
              <a:buFontTx/>
              <a:buChar char="-"/>
            </a:pPr>
            <a:r>
              <a:rPr lang="he-IL" dirty="0"/>
              <a:t>אלגוריתם אופטימיזציה (</a:t>
            </a:r>
            <a:r>
              <a:rPr lang="en-US" dirty="0"/>
              <a:t>Momentum vs. Adam with Gradient Descent</a:t>
            </a:r>
            <a:r>
              <a:rPr lang="he-I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488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0"/>
    </mc:Choice>
    <mc:Fallback xmlns="">
      <p:transition spd="slow" advTm="11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5930-C47D-EA97-8D12-C06C55CCF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BE94-5AC0-045B-51E0-A1C70C1E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753" y="72272"/>
            <a:ext cx="8596668" cy="499431"/>
          </a:xfrm>
        </p:spPr>
        <p:txBody>
          <a:bodyPr>
            <a:normAutofit/>
          </a:bodyPr>
          <a:lstStyle/>
          <a:p>
            <a:pPr algn="r"/>
            <a:r>
              <a:rPr lang="he-IL" sz="2400" dirty="0"/>
              <a:t>ניסוי מס' 9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D80E00-A253-58CB-8582-8B63C78A240A}"/>
              </a:ext>
            </a:extLst>
          </p:cNvPr>
          <p:cNvSpPr/>
          <p:nvPr/>
        </p:nvSpPr>
        <p:spPr>
          <a:xfrm>
            <a:off x="8024653" y="502763"/>
            <a:ext cx="3812967" cy="335908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98CA8-5AE2-1D91-22C9-C895F88A0F25}"/>
              </a:ext>
            </a:extLst>
          </p:cNvPr>
          <p:cNvSpPr txBox="1"/>
          <p:nvPr/>
        </p:nvSpPr>
        <p:spPr>
          <a:xfrm>
            <a:off x="8024653" y="571703"/>
            <a:ext cx="3949830" cy="31239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u="sng" dirty="0"/>
              <a:t>אפיון הרשת שבחרתי לניסוי 1 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Epochs</a:t>
            </a:r>
            <a:r>
              <a:rPr lang="he-IL" sz="1500" b="1" dirty="0"/>
              <a:t>:</a:t>
            </a:r>
            <a:r>
              <a:rPr lang="en-US" sz="1500" dirty="0"/>
              <a:t>10</a:t>
            </a:r>
            <a:endParaRPr lang="he-IL" sz="15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Learning rate</a:t>
            </a:r>
            <a:r>
              <a:rPr lang="he-IL" sz="1500" b="1" dirty="0"/>
              <a:t>: </a:t>
            </a:r>
            <a:r>
              <a:rPr lang="he-IL" sz="1500" dirty="0"/>
              <a:t>0.01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Batch size</a:t>
            </a:r>
            <a:r>
              <a:rPr lang="he-IL" sz="1500" b="1" dirty="0"/>
              <a:t>: </a:t>
            </a:r>
            <a:r>
              <a:rPr lang="he-IL" sz="1500" dirty="0"/>
              <a:t>64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כמות שכבות </a:t>
            </a:r>
            <a:r>
              <a:rPr lang="he-IL" sz="1500" b="1" dirty="0" err="1"/>
              <a:t>קונבולוציה</a:t>
            </a:r>
            <a:r>
              <a:rPr lang="he-IL" sz="1500" b="1" dirty="0"/>
              <a:t>: </a:t>
            </a:r>
            <a:r>
              <a:rPr lang="he-IL" sz="1500" dirty="0"/>
              <a:t>2 (32 פילטרים בשכבה ראשונה , 64 פילטרים בשכבה השנייה)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גודל </a:t>
            </a:r>
            <a:r>
              <a:rPr lang="he-IL" sz="1500" b="1" dirty="0" err="1"/>
              <a:t>קרנל</a:t>
            </a:r>
            <a:r>
              <a:rPr lang="he-IL" sz="1500" b="1" dirty="0"/>
              <a:t>: </a:t>
            </a:r>
            <a:r>
              <a:rPr lang="en-US" sz="1500" dirty="0"/>
              <a:t>3x3</a:t>
            </a:r>
            <a:endParaRPr lang="he-IL" sz="15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Max pooling</a:t>
            </a:r>
            <a:r>
              <a:rPr lang="he-IL" sz="1500" b="1" dirty="0"/>
              <a:t>: </a:t>
            </a:r>
            <a:r>
              <a:rPr lang="en-US" sz="1500" dirty="0"/>
              <a:t>2x2</a:t>
            </a:r>
            <a:r>
              <a:rPr lang="he-IL" sz="1500" dirty="0"/>
              <a:t> ללא חפיפה.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כמות שכבות </a:t>
            </a:r>
            <a:r>
              <a:rPr lang="en-US" sz="1500" b="1" dirty="0"/>
              <a:t>Fully Connected</a:t>
            </a:r>
            <a:r>
              <a:rPr lang="he-IL" sz="1500" b="1" dirty="0"/>
              <a:t> חבויות: </a:t>
            </a:r>
            <a:r>
              <a:rPr lang="he-IL" sz="1500" dirty="0"/>
              <a:t>1   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 err="1"/>
              <a:t>אופטמיזציה</a:t>
            </a:r>
            <a:r>
              <a:rPr lang="he-IL" sz="1500" b="1" dirty="0"/>
              <a:t>: </a:t>
            </a:r>
            <a:r>
              <a:rPr lang="en-US" sz="1600" dirty="0"/>
              <a:t>Momentum</a:t>
            </a:r>
            <a:r>
              <a:rPr lang="he-IL" sz="1600" dirty="0"/>
              <a:t> (נבחר אקראי </a:t>
            </a:r>
            <a:r>
              <a:rPr lang="he-IL" sz="1600" dirty="0">
                <a:highlight>
                  <a:srgbClr val="FFFF00"/>
                </a:highlight>
              </a:rPr>
              <a:t>בטא ל 0.9</a:t>
            </a:r>
            <a:r>
              <a:rPr lang="he-IL" sz="1600" dirty="0"/>
              <a:t>)</a:t>
            </a:r>
            <a:endParaRPr lang="he-IL" sz="15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רגולציה: </a:t>
            </a:r>
            <a:r>
              <a:rPr lang="he-IL" sz="1500" dirty="0">
                <a:highlight>
                  <a:srgbClr val="FFFF00"/>
                </a:highlight>
              </a:rPr>
              <a:t>כן (</a:t>
            </a:r>
            <a:r>
              <a:rPr lang="en-US" sz="1500" dirty="0">
                <a:highlight>
                  <a:srgbClr val="FFFF00"/>
                </a:highlight>
              </a:rPr>
              <a:t>dropout 0.3</a:t>
            </a:r>
            <a:r>
              <a:rPr lang="he-IL" sz="1500" dirty="0">
                <a:highlight>
                  <a:srgbClr val="FFFF00"/>
                </a:highlight>
              </a:rPr>
              <a:t>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Batch Normalization</a:t>
            </a:r>
            <a:r>
              <a:rPr lang="he-IL" sz="1500" b="1" dirty="0"/>
              <a:t> :</a:t>
            </a:r>
            <a:r>
              <a:rPr lang="he-IL" sz="1500" dirty="0">
                <a:highlight>
                  <a:srgbClr val="FFFF00"/>
                </a:highlight>
              </a:rPr>
              <a:t>כן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FC987F-7DE3-20CE-EE0B-53698045B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517" y="575035"/>
            <a:ext cx="7672719" cy="32145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1050" b="1" dirty="0">
                <a:highlight>
                  <a:srgbClr val="FFFF00"/>
                </a:highlight>
              </a:rPr>
              <a:t>1. סיבת הניסוי ומטרותיו:</a:t>
            </a:r>
            <a:endParaRPr lang="en-US" sz="1050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he-IL" sz="1050" dirty="0"/>
              <a:t>	רשת </a:t>
            </a:r>
            <a:r>
              <a:rPr lang="en-US" sz="1050" dirty="0"/>
              <a:t>CNN</a:t>
            </a:r>
            <a:r>
              <a:rPr lang="he-IL" sz="1050" dirty="0"/>
              <a:t> פשוטה שימוש באלגוריתם </a:t>
            </a:r>
            <a:r>
              <a:rPr lang="en-US" sz="1050" dirty="0">
                <a:highlight>
                  <a:srgbClr val="FFFF00"/>
                </a:highlight>
              </a:rPr>
              <a:t>Momentum</a:t>
            </a:r>
            <a:r>
              <a:rPr lang="he-IL" sz="1050" dirty="0"/>
              <a:t> המטרה למצוא </a:t>
            </a:r>
            <a:r>
              <a:rPr lang="en-US" sz="1050" dirty="0"/>
              <a:t>Learning rate , Batch size</a:t>
            </a:r>
            <a:r>
              <a:rPr lang="he-IL" sz="1050" dirty="0"/>
              <a:t>  לדיוק מקסימלי.</a:t>
            </a:r>
            <a:br>
              <a:rPr lang="he-IL" sz="1050" dirty="0"/>
            </a:br>
            <a:r>
              <a:rPr lang="he-IL" sz="1050" b="1" dirty="0">
                <a:highlight>
                  <a:srgbClr val="FFFF00"/>
                </a:highlight>
              </a:rPr>
              <a:t>2.</a:t>
            </a:r>
            <a:r>
              <a:rPr lang="en-US" sz="1050" b="1" dirty="0">
                <a:highlight>
                  <a:srgbClr val="FFFF00"/>
                </a:highlight>
              </a:rPr>
              <a:t> </a:t>
            </a:r>
            <a:r>
              <a:rPr lang="he-IL" sz="1050" b="1" dirty="0">
                <a:highlight>
                  <a:srgbClr val="FFFF00"/>
                </a:highlight>
              </a:rPr>
              <a:t>תוצאות:</a:t>
            </a:r>
            <a:endParaRPr lang="he-IL" sz="1050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Accuracy </a:t>
            </a:r>
            <a:r>
              <a:rPr lang="he-IL" sz="1050" b="1" dirty="0"/>
              <a:t> של אימון:</a:t>
            </a:r>
            <a:r>
              <a:rPr lang="he-IL" sz="105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99.76%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Loss </a:t>
            </a:r>
            <a:r>
              <a:rPr lang="he-IL" sz="1050" b="1" dirty="0"/>
              <a:t> באימון: </a:t>
            </a:r>
            <a:r>
              <a:rPr lang="he-IL" sz="1050" dirty="0"/>
              <a:t>יורד בעקביות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Accuracy </a:t>
            </a:r>
            <a:r>
              <a:rPr lang="he-IL" sz="1050" b="1" dirty="0"/>
              <a:t> ב-</a:t>
            </a:r>
            <a:r>
              <a:rPr lang="en-US" sz="1050" b="1" dirty="0"/>
              <a:t>validation</a:t>
            </a:r>
            <a:r>
              <a:rPr lang="he-IL" sz="1050" b="1" dirty="0"/>
              <a:t>:</a:t>
            </a:r>
            <a:r>
              <a:rPr lang="he-IL" sz="105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75.05%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Bias</a:t>
            </a:r>
            <a:r>
              <a:rPr lang="en-US" sz="1050" dirty="0"/>
              <a:t> </a:t>
            </a:r>
            <a:r>
              <a:rPr lang="he-IL" sz="1050" dirty="0"/>
              <a:t>: קטן מאוד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:variance </a:t>
            </a:r>
            <a:r>
              <a:rPr lang="he-IL" sz="1050" b="1" dirty="0"/>
              <a:t> </a:t>
            </a:r>
            <a:r>
              <a:rPr lang="he-IL" sz="1050" dirty="0"/>
              <a:t>גדול (ביחס לניסויים קודמים יותר קטן מעט – יש שיפור )</a:t>
            </a:r>
            <a:endParaRPr lang="he-IL" sz="1050" b="1" dirty="0"/>
          </a:p>
          <a:p>
            <a:pPr marL="0" indent="0">
              <a:buNone/>
            </a:pPr>
            <a:r>
              <a:rPr lang="he-IL" sz="1050" b="1" dirty="0">
                <a:highlight>
                  <a:srgbClr val="FFFF00"/>
                </a:highlight>
              </a:rPr>
              <a:t>3. הסבר לתוצאות: </a:t>
            </a:r>
            <a:r>
              <a:rPr lang="en-US" sz="1050" dirty="0"/>
              <a:t>Bais</a:t>
            </a:r>
            <a:r>
              <a:rPr lang="he-IL" sz="1050" dirty="0"/>
              <a:t> נמוך , </a:t>
            </a:r>
            <a:r>
              <a:rPr lang="en-US" sz="1050" dirty="0"/>
              <a:t>variance</a:t>
            </a:r>
            <a:r>
              <a:rPr lang="he-IL" sz="1050" dirty="0"/>
              <a:t> גבוה</a:t>
            </a:r>
            <a:r>
              <a:rPr lang="en-US" sz="1050" dirty="0"/>
              <a:t> </a:t>
            </a:r>
            <a:r>
              <a:rPr lang="he-IL" sz="1050" dirty="0"/>
              <a:t>– עלול להצביע  למרות רגולציה עדיין על </a:t>
            </a:r>
            <a:r>
              <a:rPr lang="en-US" sz="1050" dirty="0"/>
              <a:t>overfitting</a:t>
            </a:r>
            <a:r>
              <a:rPr lang="he-IL" sz="1050" dirty="0"/>
              <a:t> . </a:t>
            </a:r>
            <a:endParaRPr lang="he-IL" sz="1050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he-IL" sz="1050" b="1" dirty="0">
                <a:highlight>
                  <a:srgbClr val="FFFF00"/>
                </a:highlight>
              </a:rPr>
              <a:t>4.</a:t>
            </a:r>
            <a:r>
              <a:rPr lang="en-US" sz="1050" b="1" dirty="0">
                <a:highlight>
                  <a:srgbClr val="FFFF00"/>
                </a:highlight>
              </a:rPr>
              <a:t> </a:t>
            </a:r>
            <a:r>
              <a:rPr lang="he-IL" sz="1050" b="1" dirty="0">
                <a:highlight>
                  <a:srgbClr val="FFFF00"/>
                </a:highlight>
              </a:rPr>
              <a:t>ההתאמה לציפיות: </a:t>
            </a:r>
            <a:r>
              <a:rPr lang="he-IL" sz="1050" dirty="0"/>
              <a:t>נדרשת עבודה נוספת כדי לשפר את דיוק ה</a:t>
            </a:r>
            <a:r>
              <a:rPr lang="en-US" sz="1050" dirty="0"/>
              <a:t>validation</a:t>
            </a:r>
            <a:endParaRPr lang="he-IL" sz="1050" dirty="0"/>
          </a:p>
          <a:p>
            <a:pPr marL="0" indent="0">
              <a:buNone/>
            </a:pPr>
            <a:r>
              <a:rPr lang="he-IL" sz="1050" b="1" dirty="0">
                <a:highlight>
                  <a:srgbClr val="FFFF00"/>
                </a:highlight>
              </a:rPr>
              <a:t>5. מסקנות</a:t>
            </a:r>
            <a:r>
              <a:rPr lang="he-IL" sz="1050" dirty="0">
                <a:highlight>
                  <a:srgbClr val="FFFF00"/>
                </a:highlight>
              </a:rPr>
              <a:t>:</a:t>
            </a:r>
            <a:r>
              <a:rPr lang="he-IL" sz="1050" dirty="0"/>
              <a:t> התוצאות הטובות ביותר עד כה. דיוק ה </a:t>
            </a:r>
            <a:r>
              <a:rPr lang="en-US" sz="1050" b="1" dirty="0"/>
              <a:t>validation</a:t>
            </a:r>
            <a:r>
              <a:rPr lang="he-IL" sz="1050" dirty="0"/>
              <a:t> השתפר מעט. </a:t>
            </a:r>
            <a:r>
              <a:rPr lang="en-US" sz="1050" b="1" dirty="0"/>
              <a:t>Batch Normalization</a:t>
            </a:r>
            <a:r>
              <a:rPr lang="he-IL" sz="1050" b="1" dirty="0"/>
              <a:t> תרם מעט לשיפור דיוק </a:t>
            </a:r>
            <a:r>
              <a:rPr lang="he-IL" sz="1050" dirty="0"/>
              <a:t>ה </a:t>
            </a:r>
            <a:r>
              <a:rPr lang="en-US" sz="1050" b="1" dirty="0"/>
              <a:t>validation</a:t>
            </a:r>
            <a:r>
              <a:rPr lang="he-IL" sz="105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52DF0-5EF6-F20F-6C38-71F7BB431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129" y="4225350"/>
            <a:ext cx="3488650" cy="1986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C2361F-C305-78B2-5A95-37858E41A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801" y="3591054"/>
            <a:ext cx="3227085" cy="323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8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5E974-00F2-96A1-113E-8B92ADC03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1B91-8676-AA8A-FD7B-3D198F92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753" y="72272"/>
            <a:ext cx="8596668" cy="499431"/>
          </a:xfrm>
        </p:spPr>
        <p:txBody>
          <a:bodyPr>
            <a:normAutofit fontScale="90000"/>
          </a:bodyPr>
          <a:lstStyle/>
          <a:p>
            <a:pPr algn="r"/>
            <a:r>
              <a:rPr lang="he-IL" sz="2400" dirty="0"/>
              <a:t>סיכום ביניים: </a:t>
            </a:r>
            <a:br>
              <a:rPr lang="he-IL" sz="2400" dirty="0"/>
            </a:br>
            <a:endParaRPr lang="he-IL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754C99-77F0-28EC-EFB9-46CD94299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35" y="662316"/>
            <a:ext cx="8752386" cy="1411581"/>
          </a:xfrm>
        </p:spPr>
        <p:txBody>
          <a:bodyPr/>
          <a:lstStyle/>
          <a:p>
            <a:r>
              <a:rPr lang="he-IL" dirty="0"/>
              <a:t>עד כה הרשת </a:t>
            </a:r>
            <a:r>
              <a:rPr lang="he-IL" b="1" dirty="0"/>
              <a:t>בניסוי 9 </a:t>
            </a:r>
            <a:r>
              <a:rPr lang="he-IL" dirty="0"/>
              <a:t>(בשקופית הקודמת) הביאה את התוצאות הטובות ביותר באופן יחסי לשאר הניסויים עד כה. לכן החלטתי לבחור אותה להרצה על הקבוצה </a:t>
            </a:r>
            <a:r>
              <a:rPr lang="en-US" dirty="0"/>
              <a:t>Test </a:t>
            </a:r>
            <a:r>
              <a:rPr lang="he-IL" dirty="0"/>
              <a:t> -10% </a:t>
            </a:r>
            <a:r>
              <a:rPr lang="he-IL" dirty="0" err="1"/>
              <a:t>מהדאטה</a:t>
            </a:r>
            <a:r>
              <a:rPr lang="he-IL" dirty="0"/>
              <a:t> שהשימוש בו בפעם הראשונה.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0BE0CD-6EFF-E140-0622-C73AC556A6C6}"/>
              </a:ext>
            </a:extLst>
          </p:cNvPr>
          <p:cNvSpPr/>
          <p:nvPr/>
        </p:nvSpPr>
        <p:spPr>
          <a:xfrm>
            <a:off x="3601038" y="2571161"/>
            <a:ext cx="3459637" cy="8578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Test</a:t>
            </a:r>
            <a:r>
              <a:rPr lang="en-US" dirty="0"/>
              <a:t> accuracy: </a:t>
            </a:r>
            <a:r>
              <a:rPr lang="en-US" dirty="0">
                <a:highlight>
                  <a:srgbClr val="FFFF00"/>
                </a:highlight>
              </a:rPr>
              <a:t>73.71%</a:t>
            </a:r>
            <a:endParaRPr lang="he-IL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5922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2362A-6362-BF32-9E3A-DB9449D9C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73E4-D538-6C30-FFBA-6CA90F12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753" y="72272"/>
            <a:ext cx="8596668" cy="499431"/>
          </a:xfrm>
        </p:spPr>
        <p:txBody>
          <a:bodyPr>
            <a:normAutofit/>
          </a:bodyPr>
          <a:lstStyle/>
          <a:p>
            <a:pPr algn="r"/>
            <a:r>
              <a:rPr lang="he-IL" sz="2400" dirty="0"/>
              <a:t>ניסוי מס' 10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0B3D6-900B-D358-DB1E-CD931DE3D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02" y="935019"/>
            <a:ext cx="2916740" cy="57375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A1CE53-0184-819B-6C1C-F9BCB84478F3}"/>
              </a:ext>
            </a:extLst>
          </p:cNvPr>
          <p:cNvSpPr txBox="1"/>
          <p:nvPr/>
        </p:nvSpPr>
        <p:spPr>
          <a:xfrm>
            <a:off x="3730658" y="1048141"/>
            <a:ext cx="61038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Model: ResNet-50 </a:t>
            </a:r>
          </a:p>
          <a:p>
            <a:r>
              <a:rPr lang="en-US" sz="1200" dirty="0"/>
              <a:t>Pretrained Weights: ImageNet </a:t>
            </a:r>
          </a:p>
          <a:p>
            <a:r>
              <a:rPr lang="en-US" sz="1200" dirty="0"/>
              <a:t>Frozen Layers: All except the last fully connected (fc) layer </a:t>
            </a:r>
          </a:p>
          <a:p>
            <a:r>
              <a:rPr lang="en-US" sz="1200" dirty="0"/>
              <a:t>Last Layer: </a:t>
            </a:r>
            <a:r>
              <a:rPr lang="en-US" sz="1200" dirty="0" err="1"/>
              <a:t>nn.Linear</a:t>
            </a:r>
            <a:r>
              <a:rPr lang="en-US" sz="1200" dirty="0"/>
              <a:t>(</a:t>
            </a:r>
            <a:r>
              <a:rPr lang="en-US" sz="1200" dirty="0" err="1"/>
              <a:t>model.fc.in_features</a:t>
            </a:r>
            <a:r>
              <a:rPr lang="en-US" sz="1200" dirty="0"/>
              <a:t>, 10) </a:t>
            </a:r>
          </a:p>
          <a:p>
            <a:r>
              <a:rPr lang="en-US" sz="1200" dirty="0"/>
              <a:t>Optimization: SGD, </a:t>
            </a:r>
            <a:r>
              <a:rPr lang="en-US" sz="1200" dirty="0" err="1"/>
              <a:t>lr</a:t>
            </a:r>
            <a:r>
              <a:rPr lang="en-US" sz="1200" dirty="0"/>
              <a:t>=0.01, momentum=0.9</a:t>
            </a:r>
          </a:p>
          <a:p>
            <a:r>
              <a:rPr lang="en-US" sz="1200" dirty="0"/>
              <a:t>Loss Function: </a:t>
            </a:r>
            <a:r>
              <a:rPr lang="en-US" sz="1200" dirty="0" err="1"/>
              <a:t>CrossEntropyLoss</a:t>
            </a:r>
            <a:r>
              <a:rPr lang="en-US" sz="1200" dirty="0"/>
              <a:t> </a:t>
            </a:r>
          </a:p>
          <a:p>
            <a:r>
              <a:rPr lang="en-US" sz="1200" dirty="0"/>
              <a:t>Dataset: CIFAR-10 (10 classes) </a:t>
            </a:r>
          </a:p>
          <a:p>
            <a:r>
              <a:rPr lang="en-US" sz="1200" dirty="0"/>
              <a:t>Original Image Size: 32x32 </a:t>
            </a:r>
          </a:p>
          <a:p>
            <a:r>
              <a:rPr lang="en-US" sz="1200" dirty="0"/>
              <a:t>Resized Image Size: 224x224 (Resized using `</a:t>
            </a:r>
            <a:r>
              <a:rPr lang="en-US" sz="1200" dirty="0" err="1"/>
              <a:t>transforms.Resize</a:t>
            </a:r>
            <a:r>
              <a:rPr lang="en-US" sz="1200" dirty="0"/>
              <a:t>(224)`) </a:t>
            </a:r>
          </a:p>
          <a:p>
            <a:r>
              <a:rPr lang="en-US" sz="1200" dirty="0"/>
              <a:t>Batch Size: 64 </a:t>
            </a:r>
          </a:p>
          <a:p>
            <a:r>
              <a:rPr lang="en-US" sz="1200" dirty="0"/>
              <a:t>Training: </a:t>
            </a:r>
            <a:r>
              <a:rPr lang="en-US" sz="1200" dirty="0">
                <a:highlight>
                  <a:srgbClr val="FFFF00"/>
                </a:highlight>
              </a:rPr>
              <a:t>20 epochs </a:t>
            </a:r>
          </a:p>
          <a:p>
            <a:r>
              <a:rPr lang="en-US" sz="1200" dirty="0"/>
              <a:t>Train/Validation Split: 80% / 20% </a:t>
            </a:r>
          </a:p>
          <a:p>
            <a:r>
              <a:rPr lang="en-US" sz="1200" dirty="0"/>
              <a:t>Evaluation: Accuracy on validation and test sets </a:t>
            </a:r>
          </a:p>
          <a:p>
            <a:r>
              <a:rPr lang="en-US" sz="1200" dirty="0"/>
              <a:t>Train Set: 80% </a:t>
            </a:r>
          </a:p>
          <a:p>
            <a:r>
              <a:rPr lang="en-US" sz="1200" dirty="0"/>
              <a:t>Validation Set: 10% </a:t>
            </a:r>
          </a:p>
          <a:p>
            <a:r>
              <a:rPr lang="en-US" sz="1200" dirty="0"/>
              <a:t>Test Set: 10% </a:t>
            </a:r>
          </a:p>
          <a:p>
            <a:r>
              <a:rPr lang="en-US" sz="1200" dirty="0"/>
              <a:t>CIFAR-10 images were originally 32x32 pixels, but ResNet-50 requires 224x224 input. </a:t>
            </a:r>
          </a:p>
          <a:p>
            <a:r>
              <a:rPr lang="en-US" sz="1200" dirty="0"/>
              <a:t>Used `</a:t>
            </a:r>
            <a:r>
              <a:rPr lang="en-US" sz="1200" dirty="0" err="1"/>
              <a:t>transforms.Resize</a:t>
            </a:r>
            <a:r>
              <a:rPr lang="en-US" sz="1200" dirty="0"/>
              <a:t>(224)` to upscale images before feeding them into the model.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A9BDF0-A5C2-8265-0C52-A9E8A4C9F187}"/>
              </a:ext>
            </a:extLst>
          </p:cNvPr>
          <p:cNvSpPr/>
          <p:nvPr/>
        </p:nvSpPr>
        <p:spPr>
          <a:xfrm>
            <a:off x="4817097" y="5316718"/>
            <a:ext cx="3459637" cy="8578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Test</a:t>
            </a:r>
            <a:r>
              <a:rPr lang="en-US" dirty="0"/>
              <a:t> accuracy: </a:t>
            </a:r>
            <a:r>
              <a:rPr lang="en-US" dirty="0">
                <a:highlight>
                  <a:srgbClr val="00FF00"/>
                </a:highlight>
              </a:rPr>
              <a:t>82.77%</a:t>
            </a:r>
            <a:endParaRPr lang="he-IL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7275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6C8F3-B089-8B9C-E2A0-EAFD2E78B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0F6B-2FBB-4AAD-7DC7-61B57492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753" y="72272"/>
            <a:ext cx="8596668" cy="499431"/>
          </a:xfrm>
        </p:spPr>
        <p:txBody>
          <a:bodyPr>
            <a:normAutofit/>
          </a:bodyPr>
          <a:lstStyle/>
          <a:p>
            <a:pPr algn="r"/>
            <a:r>
              <a:rPr lang="he-IL" sz="2400" dirty="0"/>
              <a:t>ניסוי מס' 11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29512-DB67-D6E4-18A9-BA60FD941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64" y="1439544"/>
            <a:ext cx="2573964" cy="5308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D3B00-97F6-B2EB-FF37-110725716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819" y="1439544"/>
            <a:ext cx="2914019" cy="530816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563E18-3D1B-AB98-9CBC-CCF83099F77B}"/>
              </a:ext>
            </a:extLst>
          </p:cNvPr>
          <p:cNvSpPr/>
          <p:nvPr/>
        </p:nvSpPr>
        <p:spPr>
          <a:xfrm>
            <a:off x="7390614" y="5448693"/>
            <a:ext cx="3459637" cy="8578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Test</a:t>
            </a:r>
            <a:r>
              <a:rPr lang="en-US" dirty="0"/>
              <a:t> accuracy: </a:t>
            </a:r>
            <a:r>
              <a:rPr lang="en-US" dirty="0">
                <a:highlight>
                  <a:srgbClr val="00FF00"/>
                </a:highlight>
              </a:rPr>
              <a:t>83.81%</a:t>
            </a:r>
            <a:endParaRPr lang="he-IL" dirty="0">
              <a:highlight>
                <a:srgbClr val="00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739576-7EEB-EA01-84F8-955BB9BEE7B2}"/>
              </a:ext>
            </a:extLst>
          </p:cNvPr>
          <p:cNvSpPr txBox="1"/>
          <p:nvPr/>
        </p:nvSpPr>
        <p:spPr>
          <a:xfrm>
            <a:off x="6096000" y="1255531"/>
            <a:ext cx="61038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Model: ResNet-50 </a:t>
            </a:r>
          </a:p>
          <a:p>
            <a:r>
              <a:rPr lang="en-US" sz="1200" dirty="0"/>
              <a:t>Pretrained Weights: ImageNet </a:t>
            </a:r>
          </a:p>
          <a:p>
            <a:r>
              <a:rPr lang="en-US" sz="1200" dirty="0"/>
              <a:t>Frozen Layers: All except the last fully connected (fc) layer </a:t>
            </a:r>
          </a:p>
          <a:p>
            <a:r>
              <a:rPr lang="en-US" sz="1200" dirty="0"/>
              <a:t>Last Layer: </a:t>
            </a:r>
            <a:r>
              <a:rPr lang="en-US" sz="1200" dirty="0" err="1"/>
              <a:t>nn.Linear</a:t>
            </a:r>
            <a:r>
              <a:rPr lang="en-US" sz="1200" dirty="0"/>
              <a:t>(</a:t>
            </a:r>
            <a:r>
              <a:rPr lang="en-US" sz="1200" dirty="0" err="1"/>
              <a:t>model.fc.in_features</a:t>
            </a:r>
            <a:r>
              <a:rPr lang="en-US" sz="1200" dirty="0"/>
              <a:t>, 10) </a:t>
            </a:r>
          </a:p>
          <a:p>
            <a:r>
              <a:rPr lang="en-US" sz="1200" dirty="0"/>
              <a:t>Optimization: SGD, </a:t>
            </a:r>
            <a:r>
              <a:rPr lang="en-US" sz="1200" dirty="0" err="1"/>
              <a:t>lr</a:t>
            </a:r>
            <a:r>
              <a:rPr lang="en-US" sz="1200" dirty="0"/>
              <a:t>=0.01, momentum=0.9</a:t>
            </a:r>
          </a:p>
          <a:p>
            <a:r>
              <a:rPr lang="en-US" sz="1200" dirty="0"/>
              <a:t>Loss Function: </a:t>
            </a:r>
            <a:r>
              <a:rPr lang="en-US" sz="1200" dirty="0" err="1"/>
              <a:t>CrossEntropyLoss</a:t>
            </a:r>
            <a:r>
              <a:rPr lang="en-US" sz="1200" dirty="0"/>
              <a:t> </a:t>
            </a:r>
          </a:p>
          <a:p>
            <a:r>
              <a:rPr lang="en-US" sz="1200" dirty="0"/>
              <a:t>Dataset: CIFAR-10 (10 classes) </a:t>
            </a:r>
          </a:p>
          <a:p>
            <a:r>
              <a:rPr lang="en-US" sz="1200" dirty="0"/>
              <a:t>Original Image Size: 32x32 </a:t>
            </a:r>
          </a:p>
          <a:p>
            <a:r>
              <a:rPr lang="en-US" sz="1200" dirty="0"/>
              <a:t>Resized Image Size: 224x224 (Resized using `</a:t>
            </a:r>
            <a:r>
              <a:rPr lang="en-US" sz="1200" dirty="0" err="1"/>
              <a:t>transforms.Resize</a:t>
            </a:r>
            <a:r>
              <a:rPr lang="en-US" sz="1200" dirty="0"/>
              <a:t>(224)`) </a:t>
            </a:r>
          </a:p>
          <a:p>
            <a:r>
              <a:rPr lang="en-US" sz="1200" dirty="0"/>
              <a:t>Batch Size: 64 </a:t>
            </a:r>
          </a:p>
          <a:p>
            <a:r>
              <a:rPr lang="en-US" sz="1200" dirty="0"/>
              <a:t>Training: </a:t>
            </a:r>
            <a:r>
              <a:rPr lang="en-US" sz="1200" dirty="0">
                <a:highlight>
                  <a:srgbClr val="FFFF00"/>
                </a:highlight>
              </a:rPr>
              <a:t>40 epochs </a:t>
            </a:r>
          </a:p>
          <a:p>
            <a:r>
              <a:rPr lang="en-US" sz="1200" dirty="0"/>
              <a:t>Train/Validation Split: 80% / 20% </a:t>
            </a:r>
          </a:p>
          <a:p>
            <a:r>
              <a:rPr lang="en-US" sz="1200" dirty="0"/>
              <a:t>Evaluation: Accuracy on validation and test sets </a:t>
            </a:r>
          </a:p>
          <a:p>
            <a:r>
              <a:rPr lang="en-US" sz="1200" dirty="0"/>
              <a:t>Train Set: 80% </a:t>
            </a:r>
          </a:p>
          <a:p>
            <a:r>
              <a:rPr lang="en-US" sz="1200" dirty="0"/>
              <a:t>Validation Set: 10% </a:t>
            </a:r>
          </a:p>
          <a:p>
            <a:r>
              <a:rPr lang="en-US" sz="1200" dirty="0"/>
              <a:t>Test Set: 10% </a:t>
            </a:r>
          </a:p>
          <a:p>
            <a:r>
              <a:rPr lang="en-US" sz="1200" dirty="0"/>
              <a:t>CIFAR-10 images were originally 32x32 pixels, but ResNet-50 requires 224x224 input. </a:t>
            </a:r>
          </a:p>
          <a:p>
            <a:r>
              <a:rPr lang="en-US" sz="1200" dirty="0"/>
              <a:t>Used `</a:t>
            </a:r>
            <a:r>
              <a:rPr lang="en-US" sz="1200" dirty="0" err="1"/>
              <a:t>transforms.Resize</a:t>
            </a:r>
            <a:r>
              <a:rPr lang="en-US" sz="1200" dirty="0"/>
              <a:t>(224)` to upscale images before feeding them into the model.</a:t>
            </a:r>
          </a:p>
        </p:txBody>
      </p:sp>
    </p:spTree>
    <p:extLst>
      <p:ext uri="{BB962C8B-B14F-4D97-AF65-F5344CB8AC3E}">
        <p14:creationId xmlns:p14="http://schemas.microsoft.com/office/powerpoint/2010/main" val="28380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CEC9-963B-0C05-69B6-921CCCF4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753" y="72273"/>
            <a:ext cx="8596668" cy="399068"/>
          </a:xfrm>
        </p:spPr>
        <p:txBody>
          <a:bodyPr>
            <a:normAutofit fontScale="90000"/>
          </a:bodyPr>
          <a:lstStyle/>
          <a:p>
            <a:pPr algn="r"/>
            <a:r>
              <a:rPr lang="he-IL" sz="2400" dirty="0"/>
              <a:t>ניסוי מס'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C2E2D-5EA9-7573-84FF-C4F97250B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96" y="575035"/>
            <a:ext cx="7461140" cy="41289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1200" b="1" dirty="0">
                <a:highlight>
                  <a:srgbClr val="FFFF00"/>
                </a:highlight>
              </a:rPr>
              <a:t>1. סיבת הניסוי ומטרותיו:</a:t>
            </a:r>
            <a:endParaRPr lang="en-US" sz="1200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he-IL" sz="1200" dirty="0"/>
              <a:t>	רשת </a:t>
            </a:r>
            <a:r>
              <a:rPr lang="en-US" sz="1200" dirty="0"/>
              <a:t>CNN</a:t>
            </a:r>
            <a:r>
              <a:rPr lang="he-IL" sz="1200" dirty="0"/>
              <a:t> פשוטה שימוש באלגוריתם </a:t>
            </a:r>
            <a:r>
              <a:rPr lang="en-US" sz="1200" dirty="0"/>
              <a:t>ADAM</a:t>
            </a:r>
            <a:r>
              <a:rPr lang="he-IL" sz="1200" dirty="0"/>
              <a:t> המטרה למצוא </a:t>
            </a:r>
            <a:r>
              <a:rPr lang="en-US" sz="1200" dirty="0"/>
              <a:t>Learning rate , Batch size</a:t>
            </a:r>
            <a:r>
              <a:rPr lang="he-IL" sz="1200" dirty="0"/>
              <a:t>  לדיוק מקסימלי.</a:t>
            </a:r>
            <a:br>
              <a:rPr lang="he-IL" sz="1200" dirty="0"/>
            </a:br>
            <a:r>
              <a:rPr lang="he-IL" sz="1200" b="1" dirty="0">
                <a:highlight>
                  <a:srgbClr val="FFFF00"/>
                </a:highlight>
              </a:rPr>
              <a:t>2.</a:t>
            </a:r>
            <a:r>
              <a:rPr lang="en-US" sz="1200" b="1" dirty="0">
                <a:highlight>
                  <a:srgbClr val="FFFF00"/>
                </a:highlight>
              </a:rPr>
              <a:t> </a:t>
            </a:r>
            <a:r>
              <a:rPr lang="he-IL" sz="1200" b="1" dirty="0">
                <a:highlight>
                  <a:srgbClr val="FFFF00"/>
                </a:highlight>
              </a:rPr>
              <a:t>תוצאות:</a:t>
            </a:r>
            <a:endParaRPr lang="he-IL" sz="1200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Accuracy </a:t>
            </a:r>
            <a:r>
              <a:rPr lang="he-IL" sz="1200" b="1" dirty="0"/>
              <a:t> של האימון:</a:t>
            </a:r>
            <a:r>
              <a:rPr lang="he-IL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90.93% (גבוה)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Loss </a:t>
            </a:r>
            <a:r>
              <a:rPr lang="he-IL" sz="1200" b="1" dirty="0"/>
              <a:t> באימון: </a:t>
            </a:r>
            <a:r>
              <a:rPr lang="he-IL" sz="1200" dirty="0"/>
              <a:t>יורד בעקביות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Accuracy </a:t>
            </a:r>
            <a:r>
              <a:rPr lang="he-IL" sz="1200" b="1" dirty="0"/>
              <a:t> של ה</a:t>
            </a:r>
            <a:r>
              <a:rPr lang="en-US" sz="1200" b="1" dirty="0"/>
              <a:t>validation</a:t>
            </a:r>
            <a:r>
              <a:rPr lang="he-IL" sz="1200" b="1" dirty="0"/>
              <a:t>: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he-IL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68.33%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Bias:</a:t>
            </a:r>
            <a:r>
              <a:rPr lang="en-US" sz="1200" dirty="0"/>
              <a:t> bias </a:t>
            </a:r>
            <a:r>
              <a:rPr lang="he-IL" sz="1200" dirty="0"/>
              <a:t> קטן (המודל לא סובל מטעויות גדולות מדי באימון).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 Variance:</a:t>
            </a:r>
            <a:r>
              <a:rPr lang="en-US" sz="1200" dirty="0"/>
              <a:t> variance </a:t>
            </a:r>
            <a:r>
              <a:rPr lang="he-IL" sz="1200" dirty="0"/>
              <a:t>גדול </a:t>
            </a:r>
          </a:p>
          <a:p>
            <a:pPr marL="0" indent="0">
              <a:buNone/>
            </a:pPr>
            <a:r>
              <a:rPr lang="he-IL" sz="1200" b="1" dirty="0">
                <a:highlight>
                  <a:srgbClr val="FFFF00"/>
                </a:highlight>
              </a:rPr>
              <a:t>3. הסבר לתוצאות: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Bais</a:t>
            </a:r>
            <a:r>
              <a:rPr lang="he-IL" sz="1200" dirty="0"/>
              <a:t> נמוך , </a:t>
            </a:r>
            <a:r>
              <a:rPr lang="en-US" sz="1200" dirty="0"/>
              <a:t>variance</a:t>
            </a:r>
            <a:r>
              <a:rPr lang="he-IL" sz="1200" dirty="0"/>
              <a:t> גבוה</a:t>
            </a:r>
            <a:r>
              <a:rPr lang="en-US" sz="1200" dirty="0"/>
              <a:t> </a:t>
            </a:r>
            <a:r>
              <a:rPr lang="he-IL" sz="1200" dirty="0"/>
              <a:t>– עלול להצביע על </a:t>
            </a:r>
            <a:r>
              <a:rPr lang="en-US" sz="1200" dirty="0"/>
              <a:t>overfitting</a:t>
            </a:r>
            <a:r>
              <a:rPr lang="he-IL" sz="1200" dirty="0"/>
              <a:t> . כרגע נתמקד בבחירת </a:t>
            </a:r>
            <a:r>
              <a:rPr lang="en-US" sz="1200" dirty="0"/>
              <a:t>Learning rate , Batch size</a:t>
            </a:r>
            <a:r>
              <a:rPr lang="he-IL" sz="1200" dirty="0"/>
              <a:t> </a:t>
            </a:r>
            <a:endParaRPr lang="en-US" sz="1200" dirty="0"/>
          </a:p>
          <a:p>
            <a:pPr marL="0" indent="0">
              <a:buNone/>
            </a:pPr>
            <a:r>
              <a:rPr lang="he-IL" sz="1200" b="1" dirty="0">
                <a:highlight>
                  <a:srgbClr val="FFFF00"/>
                </a:highlight>
              </a:rPr>
              <a:t>4.</a:t>
            </a:r>
            <a:r>
              <a:rPr lang="en-US" sz="1200" b="1" dirty="0">
                <a:highlight>
                  <a:srgbClr val="FFFF00"/>
                </a:highlight>
              </a:rPr>
              <a:t> </a:t>
            </a:r>
            <a:r>
              <a:rPr lang="he-IL" sz="1200" b="1" dirty="0">
                <a:highlight>
                  <a:srgbClr val="FFFF00"/>
                </a:highlight>
              </a:rPr>
              <a:t>ההתאמה לציפיות:</a:t>
            </a:r>
            <a:br>
              <a:rPr lang="he-IL" sz="1200" dirty="0"/>
            </a:br>
            <a:r>
              <a:rPr lang="he-IL" sz="1200" dirty="0"/>
              <a:t>נדרשת עבודה נוספת כדי לשפר את דיוק ה</a:t>
            </a:r>
            <a:r>
              <a:rPr lang="en-US" sz="1200" dirty="0"/>
              <a:t>validation</a:t>
            </a:r>
            <a:endParaRPr lang="he-IL" sz="1200" dirty="0"/>
          </a:p>
          <a:p>
            <a:pPr marL="0" indent="0">
              <a:buNone/>
            </a:pPr>
            <a:r>
              <a:rPr lang="he-IL" sz="1200" b="1" dirty="0">
                <a:highlight>
                  <a:srgbClr val="FFFF00"/>
                </a:highlight>
              </a:rPr>
              <a:t>5. מסקנות:</a:t>
            </a:r>
            <a:br>
              <a:rPr lang="he-IL" sz="1200" dirty="0"/>
            </a:br>
            <a:r>
              <a:rPr lang="he-IL" sz="1200" dirty="0"/>
              <a:t>בניסוי הבא אגדיל את ה</a:t>
            </a:r>
            <a:r>
              <a:rPr lang="en-US" sz="1200" dirty="0"/>
              <a:t>batch size </a:t>
            </a:r>
            <a:r>
              <a:rPr lang="he-IL" sz="1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F6FC3D-4D3C-527C-2285-79BD1ABEBF73}"/>
              </a:ext>
            </a:extLst>
          </p:cNvPr>
          <p:cNvSpPr txBox="1"/>
          <p:nvPr/>
        </p:nvSpPr>
        <p:spPr>
          <a:xfrm>
            <a:off x="8088199" y="837633"/>
            <a:ext cx="394983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u="sng" dirty="0"/>
              <a:t>אפיון הרשת שבחרתי לניסוי 1 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 err="1"/>
              <a:t>Epoches</a:t>
            </a:r>
            <a:r>
              <a:rPr lang="he-IL" sz="1500" b="1" dirty="0"/>
              <a:t>:</a:t>
            </a:r>
            <a:r>
              <a:rPr lang="en-US" sz="1500" b="1" dirty="0"/>
              <a:t>10</a:t>
            </a:r>
            <a:endParaRPr lang="he-IL" sz="1500" b="1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Learning rate</a:t>
            </a:r>
            <a:r>
              <a:rPr lang="he-IL" sz="1500" b="1" dirty="0"/>
              <a:t>: </a:t>
            </a:r>
            <a:r>
              <a:rPr lang="he-IL" sz="1500" dirty="0"/>
              <a:t>0.001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Batch size</a:t>
            </a:r>
            <a:r>
              <a:rPr lang="he-IL" sz="1500" b="1" dirty="0"/>
              <a:t>: </a:t>
            </a:r>
            <a:r>
              <a:rPr lang="he-IL" sz="1500" dirty="0"/>
              <a:t>64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כמות שכבות </a:t>
            </a:r>
            <a:r>
              <a:rPr lang="he-IL" sz="1500" b="1" dirty="0" err="1"/>
              <a:t>קונבולוציה</a:t>
            </a:r>
            <a:r>
              <a:rPr lang="he-IL" sz="1500" b="1" dirty="0"/>
              <a:t>: </a:t>
            </a:r>
            <a:r>
              <a:rPr lang="he-IL" sz="1500" dirty="0"/>
              <a:t>2 (32 פילטרים בשכבה ראשונה , 64 פילטרים בשכבה השנייה)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גודל </a:t>
            </a:r>
            <a:r>
              <a:rPr lang="he-IL" sz="1500" b="1" dirty="0" err="1"/>
              <a:t>קרנל</a:t>
            </a:r>
            <a:r>
              <a:rPr lang="he-IL" sz="1500" b="1" dirty="0"/>
              <a:t>: </a:t>
            </a:r>
            <a:r>
              <a:rPr lang="en-US" sz="1500" dirty="0"/>
              <a:t>3x3</a:t>
            </a:r>
            <a:endParaRPr lang="he-IL" sz="15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Max pooling</a:t>
            </a:r>
            <a:r>
              <a:rPr lang="he-IL" sz="1500" b="1" dirty="0"/>
              <a:t>: </a:t>
            </a:r>
            <a:r>
              <a:rPr lang="en-US" sz="1500" dirty="0"/>
              <a:t>2x2</a:t>
            </a:r>
            <a:r>
              <a:rPr lang="he-IL" sz="1500" dirty="0"/>
              <a:t> ללא חפיפה.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כמות שכבות </a:t>
            </a:r>
            <a:r>
              <a:rPr lang="en-US" sz="1500" b="1" dirty="0"/>
              <a:t>Fully Connected</a:t>
            </a:r>
            <a:r>
              <a:rPr lang="he-IL" sz="1500" b="1" dirty="0"/>
              <a:t> חבויות: </a:t>
            </a:r>
            <a:r>
              <a:rPr lang="he-IL" sz="1500" dirty="0"/>
              <a:t>1   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 err="1"/>
              <a:t>אופטמיזציה</a:t>
            </a:r>
            <a:r>
              <a:rPr lang="he-IL" sz="1500" b="1" dirty="0"/>
              <a:t>: </a:t>
            </a:r>
            <a:r>
              <a:rPr lang="en-US" sz="1500" dirty="0"/>
              <a:t>ADAM</a:t>
            </a:r>
            <a:endParaRPr lang="he-IL" sz="15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רגולציה: </a:t>
            </a:r>
            <a:r>
              <a:rPr lang="he-IL" sz="1500" dirty="0"/>
              <a:t>ללא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Batch Normalization</a:t>
            </a:r>
            <a:r>
              <a:rPr lang="he-IL" sz="1500" b="1" dirty="0"/>
              <a:t> :</a:t>
            </a:r>
            <a:r>
              <a:rPr lang="he-IL" sz="1500" dirty="0"/>
              <a:t>ללא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0E7358-31E2-6ACB-C97D-78DF36E647E1}"/>
              </a:ext>
            </a:extLst>
          </p:cNvPr>
          <p:cNvSpPr/>
          <p:nvPr/>
        </p:nvSpPr>
        <p:spPr>
          <a:xfrm>
            <a:off x="8163613" y="748660"/>
            <a:ext cx="3874416" cy="327110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FFECC0-C753-73DB-FC23-78FB66E0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005" y="4807669"/>
            <a:ext cx="3871295" cy="20728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608410-B6DA-74E6-A992-492921187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812" y="4223058"/>
            <a:ext cx="2478997" cy="26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6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4"/>
    </mc:Choice>
    <mc:Fallback xmlns="">
      <p:transition spd="slow" advTm="122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89300-EDE7-8FA7-6775-86DEA1A64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285F-0FB0-BE67-D79E-4F2838EE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753" y="72273"/>
            <a:ext cx="8596668" cy="399068"/>
          </a:xfrm>
        </p:spPr>
        <p:txBody>
          <a:bodyPr>
            <a:normAutofit fontScale="90000"/>
          </a:bodyPr>
          <a:lstStyle/>
          <a:p>
            <a:pPr algn="r"/>
            <a:r>
              <a:rPr lang="he-IL" sz="2400" dirty="0"/>
              <a:t>ניסוי מס'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DCAF4-5249-5C02-39FC-6CE90A024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96" y="575035"/>
            <a:ext cx="7461140" cy="41289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1200" b="1" dirty="0">
                <a:highlight>
                  <a:srgbClr val="FFFF00"/>
                </a:highlight>
              </a:rPr>
              <a:t>1. סיבת הניסוי ומטרותיו:</a:t>
            </a:r>
            <a:endParaRPr lang="en-US" sz="1200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he-IL" sz="1200" dirty="0"/>
              <a:t>	רשת </a:t>
            </a:r>
            <a:r>
              <a:rPr lang="en-US" sz="1200" dirty="0"/>
              <a:t>CNN</a:t>
            </a:r>
            <a:r>
              <a:rPr lang="he-IL" sz="1200" dirty="0"/>
              <a:t> פשוטה שימוש באלגוריתם </a:t>
            </a:r>
            <a:r>
              <a:rPr lang="en-US" sz="1200" dirty="0"/>
              <a:t>ADAM</a:t>
            </a:r>
            <a:r>
              <a:rPr lang="he-IL" sz="1200" dirty="0"/>
              <a:t> המטרה למצוא </a:t>
            </a:r>
            <a:r>
              <a:rPr lang="en-US" sz="1200" dirty="0"/>
              <a:t>Learning rate , Batch size</a:t>
            </a:r>
            <a:r>
              <a:rPr lang="he-IL" sz="1200" dirty="0"/>
              <a:t>  לדיוק מקסימלי.</a:t>
            </a:r>
            <a:br>
              <a:rPr lang="he-IL" sz="1200" dirty="0"/>
            </a:br>
            <a:r>
              <a:rPr lang="he-IL" sz="1200" b="1" dirty="0">
                <a:highlight>
                  <a:srgbClr val="FFFF00"/>
                </a:highlight>
              </a:rPr>
              <a:t>2.</a:t>
            </a:r>
            <a:r>
              <a:rPr lang="en-US" sz="1200" b="1" dirty="0">
                <a:highlight>
                  <a:srgbClr val="FFFF00"/>
                </a:highlight>
              </a:rPr>
              <a:t> </a:t>
            </a:r>
            <a:r>
              <a:rPr lang="he-IL" sz="1200" b="1" dirty="0">
                <a:highlight>
                  <a:srgbClr val="FFFF00"/>
                </a:highlight>
              </a:rPr>
              <a:t>תוצאות:</a:t>
            </a:r>
            <a:endParaRPr lang="he-IL" sz="1200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Accuracy </a:t>
            </a:r>
            <a:r>
              <a:rPr lang="he-IL" sz="1200" b="1" dirty="0"/>
              <a:t> באימון:</a:t>
            </a:r>
            <a:r>
              <a:rPr lang="he-IL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90.62% (קצב למידה גבוה – מס’ ה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epochs</a:t>
            </a:r>
            <a:r>
              <a:rPr lang="he-IL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הוא רק 10)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Loss </a:t>
            </a:r>
            <a:r>
              <a:rPr lang="he-IL" sz="1200" b="1" dirty="0"/>
              <a:t> באימון: </a:t>
            </a:r>
            <a:r>
              <a:rPr lang="he-IL" sz="1200" dirty="0"/>
              <a:t>יורד בעקביות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Accuracy </a:t>
            </a:r>
            <a:r>
              <a:rPr lang="he-IL" sz="1200" b="1" dirty="0"/>
              <a:t> ב-</a:t>
            </a:r>
            <a:r>
              <a:rPr lang="en-US" sz="1200" b="1" dirty="0"/>
              <a:t>validation</a:t>
            </a:r>
            <a:r>
              <a:rPr lang="he-IL" sz="1200" b="1" dirty="0"/>
              <a:t>:</a:t>
            </a:r>
            <a:r>
              <a:rPr lang="he-IL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70.64%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Bias:</a:t>
            </a:r>
            <a:r>
              <a:rPr lang="en-US" sz="1200" dirty="0"/>
              <a:t> bias </a:t>
            </a:r>
            <a:r>
              <a:rPr lang="he-IL" sz="1200" dirty="0"/>
              <a:t> קטן (המודל לא סובל מטעויות גדולות מדי).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 Variance:</a:t>
            </a:r>
            <a:r>
              <a:rPr lang="en-US" sz="1200" dirty="0"/>
              <a:t> variance </a:t>
            </a:r>
            <a:r>
              <a:rPr lang="he-IL" sz="1200" dirty="0"/>
              <a:t>די גדול אך השתפר מניסוי קודם</a:t>
            </a:r>
          </a:p>
          <a:p>
            <a:pPr marL="0" indent="0">
              <a:buNone/>
            </a:pPr>
            <a:r>
              <a:rPr lang="he-IL" sz="1200" b="1" dirty="0">
                <a:highlight>
                  <a:srgbClr val="FFFF00"/>
                </a:highlight>
              </a:rPr>
              <a:t>3. הסבר לתוצאות: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Bais</a:t>
            </a:r>
            <a:r>
              <a:rPr lang="he-IL" sz="1200" dirty="0"/>
              <a:t> נמוך , </a:t>
            </a:r>
            <a:r>
              <a:rPr lang="en-US" sz="1200" dirty="0"/>
              <a:t>variance</a:t>
            </a:r>
            <a:r>
              <a:rPr lang="he-IL" sz="1200" dirty="0"/>
              <a:t> גבוה</a:t>
            </a:r>
            <a:r>
              <a:rPr lang="en-US" sz="1200" dirty="0"/>
              <a:t> </a:t>
            </a:r>
            <a:r>
              <a:rPr lang="he-IL" sz="1200" dirty="0"/>
              <a:t>– עלול להצביע על </a:t>
            </a:r>
            <a:r>
              <a:rPr lang="en-US" sz="1200" dirty="0"/>
              <a:t>overfitting</a:t>
            </a:r>
            <a:r>
              <a:rPr lang="he-IL" sz="1200" dirty="0"/>
              <a:t> . כרגע נתמקד בבחירת </a:t>
            </a:r>
            <a:r>
              <a:rPr lang="en-US" sz="1200" dirty="0"/>
              <a:t>Learning rate , Batch size</a:t>
            </a:r>
            <a:r>
              <a:rPr lang="he-IL" sz="1200" dirty="0"/>
              <a:t> </a:t>
            </a:r>
            <a:endParaRPr lang="en-US" sz="1200" dirty="0"/>
          </a:p>
          <a:p>
            <a:pPr marL="0" indent="0">
              <a:buNone/>
            </a:pPr>
            <a:r>
              <a:rPr lang="he-IL" sz="1200" b="1" dirty="0">
                <a:highlight>
                  <a:srgbClr val="FFFF00"/>
                </a:highlight>
              </a:rPr>
              <a:t>4.</a:t>
            </a:r>
            <a:r>
              <a:rPr lang="en-US" sz="1200" b="1" dirty="0">
                <a:highlight>
                  <a:srgbClr val="FFFF00"/>
                </a:highlight>
              </a:rPr>
              <a:t> </a:t>
            </a:r>
            <a:r>
              <a:rPr lang="he-IL" sz="1200" b="1" dirty="0">
                <a:highlight>
                  <a:srgbClr val="FFFF00"/>
                </a:highlight>
              </a:rPr>
              <a:t>ההתאמה לציפיות:</a:t>
            </a:r>
            <a:br>
              <a:rPr lang="he-IL" sz="1200" dirty="0"/>
            </a:br>
            <a:r>
              <a:rPr lang="he-IL" sz="1200" dirty="0"/>
              <a:t>נדרשת עבודה נוספת כדי לשפר את דיוק ה</a:t>
            </a:r>
            <a:r>
              <a:rPr lang="en-US" sz="1200" dirty="0"/>
              <a:t>validation</a:t>
            </a:r>
            <a:r>
              <a:rPr lang="he-IL" sz="1200" dirty="0"/>
              <a:t>. </a:t>
            </a:r>
          </a:p>
          <a:p>
            <a:pPr marL="0" indent="0">
              <a:buNone/>
            </a:pPr>
            <a:r>
              <a:rPr lang="he-IL" sz="1200" b="1" dirty="0">
                <a:highlight>
                  <a:srgbClr val="FFFF00"/>
                </a:highlight>
              </a:rPr>
              <a:t>5. מסקנות:</a:t>
            </a:r>
            <a:br>
              <a:rPr lang="he-IL" sz="1200" dirty="0"/>
            </a:br>
            <a:r>
              <a:rPr lang="he-IL" sz="1200" dirty="0"/>
              <a:t>הגדלת ה</a:t>
            </a:r>
            <a:r>
              <a:rPr lang="en-US" sz="1200" dirty="0"/>
              <a:t>batch size</a:t>
            </a:r>
            <a:r>
              <a:rPr lang="he-IL" sz="1200" dirty="0"/>
              <a:t> הקטינה מעט מאוד את ה</a:t>
            </a:r>
            <a:r>
              <a:rPr lang="en-US" sz="1200" dirty="0"/>
              <a:t> variance</a:t>
            </a:r>
            <a:r>
              <a:rPr lang="he-IL" sz="1200" dirty="0"/>
              <a:t>. בניסוי הבא נגדיל עוד את ה</a:t>
            </a:r>
            <a:r>
              <a:rPr lang="en-US" sz="1200" dirty="0"/>
              <a:t>batch size</a:t>
            </a:r>
            <a:endParaRPr lang="he-IL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A150D-083F-842F-B8B8-2B1795EB0DDA}"/>
              </a:ext>
            </a:extLst>
          </p:cNvPr>
          <p:cNvSpPr txBox="1"/>
          <p:nvPr/>
        </p:nvSpPr>
        <p:spPr>
          <a:xfrm>
            <a:off x="8125906" y="837633"/>
            <a:ext cx="3949830" cy="30931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u="sng" dirty="0"/>
              <a:t>אפיון הרשת שבחרתי לניסוי 1 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Learning rate</a:t>
            </a:r>
            <a:r>
              <a:rPr lang="he-IL" sz="1500" b="1" dirty="0"/>
              <a:t>: </a:t>
            </a:r>
            <a:r>
              <a:rPr lang="he-IL" sz="1500" dirty="0"/>
              <a:t>0.001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Epochs</a:t>
            </a:r>
            <a:r>
              <a:rPr lang="he-IL" sz="1500" b="1" dirty="0"/>
              <a:t>:</a:t>
            </a:r>
            <a:r>
              <a:rPr lang="en-US" sz="1500" b="1" dirty="0"/>
              <a:t>10</a:t>
            </a:r>
            <a:endParaRPr lang="he-IL" sz="1500" b="1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Batch size</a:t>
            </a:r>
            <a:r>
              <a:rPr lang="he-IL" sz="1500" b="1" dirty="0"/>
              <a:t>: </a:t>
            </a:r>
            <a:r>
              <a:rPr lang="he-IL" sz="1500" dirty="0">
                <a:highlight>
                  <a:srgbClr val="FFFF00"/>
                </a:highlight>
              </a:rPr>
              <a:t>128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כמות שכבות </a:t>
            </a:r>
            <a:r>
              <a:rPr lang="he-IL" sz="1500" b="1" dirty="0" err="1"/>
              <a:t>קונבולוציה</a:t>
            </a:r>
            <a:r>
              <a:rPr lang="he-IL" sz="1500" b="1" dirty="0"/>
              <a:t>: </a:t>
            </a:r>
            <a:r>
              <a:rPr lang="he-IL" sz="1500" dirty="0"/>
              <a:t>2 (32 פילטרים בשכבה ראשונה , 64 פילטרים בשכבה השנייה)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גודל </a:t>
            </a:r>
            <a:r>
              <a:rPr lang="he-IL" sz="1500" b="1" dirty="0" err="1"/>
              <a:t>קרנל</a:t>
            </a:r>
            <a:r>
              <a:rPr lang="he-IL" sz="1500" b="1" dirty="0"/>
              <a:t>: </a:t>
            </a:r>
            <a:r>
              <a:rPr lang="en-US" sz="1500" dirty="0"/>
              <a:t>3x3</a:t>
            </a:r>
            <a:endParaRPr lang="he-IL" sz="15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Max pooling</a:t>
            </a:r>
            <a:r>
              <a:rPr lang="he-IL" sz="1500" b="1" dirty="0"/>
              <a:t>: </a:t>
            </a:r>
            <a:r>
              <a:rPr lang="en-US" sz="1500" dirty="0"/>
              <a:t>2x2</a:t>
            </a:r>
            <a:r>
              <a:rPr lang="he-IL" sz="1500" dirty="0"/>
              <a:t> ללא חפיפה.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כמות שכבות </a:t>
            </a:r>
            <a:r>
              <a:rPr lang="en-US" sz="1500" b="1" dirty="0"/>
              <a:t>Fully Connected</a:t>
            </a:r>
            <a:r>
              <a:rPr lang="he-IL" sz="1500" b="1" dirty="0"/>
              <a:t> חבויות: </a:t>
            </a:r>
            <a:r>
              <a:rPr lang="he-IL" sz="1500" dirty="0"/>
              <a:t>1   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 err="1"/>
              <a:t>אופטמיזציה</a:t>
            </a:r>
            <a:r>
              <a:rPr lang="he-IL" sz="1500" b="1" dirty="0"/>
              <a:t>: </a:t>
            </a:r>
            <a:r>
              <a:rPr lang="en-US" sz="1500" dirty="0"/>
              <a:t>ADAM</a:t>
            </a:r>
            <a:endParaRPr lang="he-IL" sz="15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רגולציה: </a:t>
            </a:r>
            <a:r>
              <a:rPr lang="he-IL" sz="1500" dirty="0"/>
              <a:t>ללא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Batch Normalization</a:t>
            </a:r>
            <a:r>
              <a:rPr lang="he-IL" sz="1500" b="1" dirty="0"/>
              <a:t> :</a:t>
            </a:r>
            <a:r>
              <a:rPr lang="he-IL" sz="1500" dirty="0"/>
              <a:t>ללא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dirty="0"/>
              <a:t>Dropout</a:t>
            </a:r>
            <a:r>
              <a:rPr lang="he-IL" sz="1500" dirty="0"/>
              <a:t>: ללא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6BF33A-D4AD-0C49-236B-6CB20A4FB1B6}"/>
              </a:ext>
            </a:extLst>
          </p:cNvPr>
          <p:cNvSpPr/>
          <p:nvPr/>
        </p:nvSpPr>
        <p:spPr>
          <a:xfrm>
            <a:off x="8163613" y="626073"/>
            <a:ext cx="3874416" cy="327110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62BDD4-AD6F-1494-C9BC-5590F4424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869" y="4705287"/>
            <a:ext cx="3932261" cy="20804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6A9BB2-7783-630C-98C7-5BEDEF9B9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308" y="3998318"/>
            <a:ext cx="2977941" cy="285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4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DBC1D-320F-ADA2-6CF1-71C54C5CF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A345-65D1-8D4F-6CD9-1496FEA4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753" y="72273"/>
            <a:ext cx="8596668" cy="399068"/>
          </a:xfrm>
        </p:spPr>
        <p:txBody>
          <a:bodyPr>
            <a:normAutofit fontScale="90000"/>
          </a:bodyPr>
          <a:lstStyle/>
          <a:p>
            <a:pPr algn="r"/>
            <a:r>
              <a:rPr lang="he-IL" sz="2400" dirty="0"/>
              <a:t>ניסוי מס'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F97C6-2E2E-5740-F7EC-690A862C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96" y="471341"/>
            <a:ext cx="7461140" cy="43661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1200" b="1" dirty="0">
                <a:highlight>
                  <a:srgbClr val="FFFF00"/>
                </a:highlight>
              </a:rPr>
              <a:t>1. סיבת הניסוי ומטרותיו:</a:t>
            </a:r>
            <a:endParaRPr lang="en-US" sz="1200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he-IL" sz="1200" dirty="0"/>
              <a:t>	רשת </a:t>
            </a:r>
            <a:r>
              <a:rPr lang="en-US" sz="1200" dirty="0"/>
              <a:t>CNN</a:t>
            </a:r>
            <a:r>
              <a:rPr lang="he-IL" sz="1200" dirty="0"/>
              <a:t> פשוטה שימוש באלגוריתם </a:t>
            </a:r>
            <a:r>
              <a:rPr lang="en-US" sz="1200" dirty="0"/>
              <a:t>ADAM</a:t>
            </a:r>
            <a:r>
              <a:rPr lang="he-IL" sz="1200" dirty="0"/>
              <a:t> המטרה למצוא </a:t>
            </a:r>
            <a:r>
              <a:rPr lang="en-US" sz="1200" dirty="0"/>
              <a:t>Learning rate , Batch size</a:t>
            </a:r>
            <a:r>
              <a:rPr lang="he-IL" sz="1200" dirty="0"/>
              <a:t>  לדיוק מקסימלי.</a:t>
            </a:r>
            <a:br>
              <a:rPr lang="he-IL" sz="1200" dirty="0"/>
            </a:br>
            <a:r>
              <a:rPr lang="he-IL" sz="1200" b="1" dirty="0">
                <a:highlight>
                  <a:srgbClr val="FFFF00"/>
                </a:highlight>
              </a:rPr>
              <a:t>2.</a:t>
            </a:r>
            <a:r>
              <a:rPr lang="en-US" sz="1200" b="1" dirty="0">
                <a:highlight>
                  <a:srgbClr val="FFFF00"/>
                </a:highlight>
              </a:rPr>
              <a:t> </a:t>
            </a:r>
            <a:r>
              <a:rPr lang="he-IL" sz="1200" b="1" dirty="0">
                <a:highlight>
                  <a:srgbClr val="FFFF00"/>
                </a:highlight>
              </a:rPr>
              <a:t>תוצאות:</a:t>
            </a:r>
            <a:endParaRPr lang="he-IL" sz="1200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Accuracy </a:t>
            </a:r>
            <a:r>
              <a:rPr lang="he-IL" sz="1200" b="1" dirty="0"/>
              <a:t> של אימון:</a:t>
            </a:r>
            <a:r>
              <a:rPr lang="he-IL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79.97%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Loss </a:t>
            </a:r>
            <a:r>
              <a:rPr lang="he-IL" sz="1200" b="1" dirty="0"/>
              <a:t> באימון: </a:t>
            </a:r>
            <a:r>
              <a:rPr lang="he-IL" sz="1200" dirty="0"/>
              <a:t>יורד בעקביות ( יורד יותר לאט בהשוואה לניסויים קודמים)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Accuracy </a:t>
            </a:r>
            <a:r>
              <a:rPr lang="he-IL" sz="1200" b="1" dirty="0"/>
              <a:t> ב-</a:t>
            </a:r>
            <a:r>
              <a:rPr lang="en-US" sz="1200" b="1" dirty="0"/>
              <a:t>validation</a:t>
            </a:r>
            <a:r>
              <a:rPr lang="he-IL" sz="1200" b="1" dirty="0"/>
              <a:t>:</a:t>
            </a:r>
            <a:r>
              <a:rPr lang="he-IL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68.87%</a:t>
            </a:r>
            <a:endParaRPr lang="he-IL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Bias</a:t>
            </a:r>
            <a:r>
              <a:rPr lang="en-US" sz="1200" dirty="0"/>
              <a:t> </a:t>
            </a:r>
            <a:r>
              <a:rPr lang="he-IL" sz="1200" dirty="0"/>
              <a:t>: קטן , יותר גדול מניסויים קודמים.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:variance </a:t>
            </a:r>
            <a:r>
              <a:rPr lang="he-IL" sz="1200" b="1" dirty="0"/>
              <a:t> </a:t>
            </a:r>
            <a:r>
              <a:rPr lang="he-IL" sz="1200" dirty="0"/>
              <a:t>גדול</a:t>
            </a:r>
          </a:p>
          <a:p>
            <a:pPr marL="0" indent="0">
              <a:buNone/>
            </a:pPr>
            <a:r>
              <a:rPr lang="he-IL" sz="1200" b="1" dirty="0">
                <a:highlight>
                  <a:srgbClr val="FFFF00"/>
                </a:highlight>
              </a:rPr>
              <a:t>3. הסבר לתוצאות: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Bais</a:t>
            </a:r>
            <a:r>
              <a:rPr lang="he-IL" sz="1200" dirty="0"/>
              <a:t> נמוך , </a:t>
            </a:r>
            <a:r>
              <a:rPr lang="en-US" sz="1200" dirty="0"/>
              <a:t>variance</a:t>
            </a:r>
            <a:r>
              <a:rPr lang="he-IL" sz="1200" dirty="0"/>
              <a:t> גבוה</a:t>
            </a:r>
            <a:r>
              <a:rPr lang="en-US" sz="1200" dirty="0"/>
              <a:t> </a:t>
            </a:r>
            <a:r>
              <a:rPr lang="he-IL" sz="1200" dirty="0"/>
              <a:t>– עלול להצביע על </a:t>
            </a:r>
            <a:r>
              <a:rPr lang="en-US" sz="1200" dirty="0"/>
              <a:t>overfitting</a:t>
            </a:r>
            <a:r>
              <a:rPr lang="he-IL" sz="1200" dirty="0"/>
              <a:t> . כרגע נתמקד בבחירת </a:t>
            </a:r>
            <a:r>
              <a:rPr lang="en-US" sz="1200" dirty="0"/>
              <a:t>Learning rate , Batch size</a:t>
            </a:r>
            <a:r>
              <a:rPr lang="he-IL" sz="1200" dirty="0"/>
              <a:t> </a:t>
            </a:r>
            <a:endParaRPr lang="en-US" sz="1200" dirty="0"/>
          </a:p>
          <a:p>
            <a:pPr marL="0" indent="0">
              <a:buNone/>
            </a:pPr>
            <a:r>
              <a:rPr lang="he-IL" sz="1200" b="1" dirty="0">
                <a:highlight>
                  <a:srgbClr val="FFFF00"/>
                </a:highlight>
              </a:rPr>
              <a:t>4.</a:t>
            </a:r>
            <a:r>
              <a:rPr lang="en-US" sz="1200" b="1" dirty="0">
                <a:highlight>
                  <a:srgbClr val="FFFF00"/>
                </a:highlight>
              </a:rPr>
              <a:t> </a:t>
            </a:r>
            <a:r>
              <a:rPr lang="he-IL" sz="1200" b="1" dirty="0">
                <a:highlight>
                  <a:srgbClr val="FFFF00"/>
                </a:highlight>
              </a:rPr>
              <a:t>ההתאמה לציפיות:</a:t>
            </a:r>
            <a:br>
              <a:rPr lang="he-IL" sz="1200" dirty="0"/>
            </a:br>
            <a:r>
              <a:rPr lang="he-IL" sz="1200" dirty="0"/>
              <a:t>נדרשת עבודה נוספת כדי לשפר את דיוק ה</a:t>
            </a:r>
            <a:r>
              <a:rPr lang="en-US" sz="1200" dirty="0"/>
              <a:t>validation</a:t>
            </a:r>
            <a:endParaRPr lang="he-IL" sz="1200" dirty="0"/>
          </a:p>
          <a:p>
            <a:pPr marL="0" indent="0">
              <a:buNone/>
            </a:pPr>
            <a:r>
              <a:rPr lang="he-IL" sz="1200" b="1" dirty="0">
                <a:highlight>
                  <a:srgbClr val="FFFF00"/>
                </a:highlight>
              </a:rPr>
              <a:t>5. מסקנות:</a:t>
            </a:r>
            <a:br>
              <a:rPr lang="he-IL" sz="1200" dirty="0"/>
            </a:br>
            <a:r>
              <a:rPr lang="he-IL" sz="1200" dirty="0"/>
              <a:t>תוצאות הניסוי מעט פחות טובות מניסוי קודם : הגדלת ה</a:t>
            </a:r>
            <a:r>
              <a:rPr lang="en-US" sz="1200" dirty="0"/>
              <a:t>batch size</a:t>
            </a:r>
            <a:r>
              <a:rPr lang="he-IL" sz="1200" dirty="0"/>
              <a:t> הגדילה מעט את ה</a:t>
            </a:r>
            <a:r>
              <a:rPr lang="en-US" sz="1200" dirty="0"/>
              <a:t> Bais</a:t>
            </a:r>
            <a:r>
              <a:rPr lang="he-IL" sz="1200" dirty="0"/>
              <a:t>. הדיוק ה </a:t>
            </a:r>
            <a:r>
              <a:rPr lang="he-IL" sz="1200" dirty="0" err="1"/>
              <a:t>ה</a:t>
            </a:r>
            <a:r>
              <a:rPr lang="en-US" sz="1200" dirty="0"/>
              <a:t>validation</a:t>
            </a:r>
            <a:r>
              <a:rPr lang="he-IL" sz="1200" dirty="0"/>
              <a:t> קטן.                לכן בניסוי הבא אגדיל את כמות ה</a:t>
            </a:r>
            <a:r>
              <a:rPr lang="en-US" sz="1200" b="1" dirty="0"/>
              <a:t> </a:t>
            </a:r>
            <a:r>
              <a:rPr lang="en-US" sz="1200" dirty="0"/>
              <a:t>Epochs</a:t>
            </a:r>
            <a:r>
              <a:rPr lang="he-IL" sz="1200" dirty="0"/>
              <a:t>, בתקווה להקטין את ה</a:t>
            </a:r>
            <a:r>
              <a:rPr lang="en-US" sz="1200" dirty="0" err="1"/>
              <a:t>bais</a:t>
            </a:r>
            <a:r>
              <a:rPr lang="he-IL" sz="1200" dirty="0"/>
              <a:t> </a:t>
            </a:r>
            <a:r>
              <a:rPr lang="he-IL" sz="1200" b="1" dirty="0"/>
              <a:t>                                                                                            </a:t>
            </a:r>
            <a:r>
              <a:rPr lang="he-IL" sz="1200" dirty="0"/>
              <a:t>אומנם קצב הלמידה איטי יותר כאן אבל אולי בעקבות כך ה</a:t>
            </a:r>
            <a:r>
              <a:rPr lang="en-US" sz="1200" dirty="0"/>
              <a:t> variance</a:t>
            </a:r>
            <a:r>
              <a:rPr lang="he-IL" sz="1200" dirty="0"/>
              <a:t> יקטן. לכן ננסה.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8705A-1987-2FE0-CA5A-42F03EE10A81}"/>
              </a:ext>
            </a:extLst>
          </p:cNvPr>
          <p:cNvSpPr txBox="1"/>
          <p:nvPr/>
        </p:nvSpPr>
        <p:spPr>
          <a:xfrm>
            <a:off x="8125906" y="837633"/>
            <a:ext cx="3949830" cy="30931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u="sng" dirty="0"/>
              <a:t>אפיון הרשת שבחרתי לניסוי 1 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Epochs</a:t>
            </a:r>
            <a:r>
              <a:rPr lang="he-IL" sz="1500" b="1" dirty="0"/>
              <a:t>:</a:t>
            </a:r>
            <a:r>
              <a:rPr lang="en-US" sz="1500" b="1" dirty="0"/>
              <a:t>10</a:t>
            </a:r>
            <a:endParaRPr lang="he-IL" sz="1500" b="1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Learning rate</a:t>
            </a:r>
            <a:r>
              <a:rPr lang="he-IL" sz="1500" b="1" dirty="0"/>
              <a:t>: </a:t>
            </a:r>
            <a:r>
              <a:rPr lang="he-IL" sz="1500" dirty="0"/>
              <a:t>0.001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Batch size</a:t>
            </a:r>
            <a:r>
              <a:rPr lang="he-IL" sz="1500" b="1" dirty="0"/>
              <a:t>: </a:t>
            </a:r>
            <a:r>
              <a:rPr lang="he-IL" sz="1500" dirty="0">
                <a:highlight>
                  <a:srgbClr val="FFFF00"/>
                </a:highlight>
              </a:rPr>
              <a:t>256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כמות שכבות </a:t>
            </a:r>
            <a:r>
              <a:rPr lang="he-IL" sz="1500" b="1" dirty="0" err="1"/>
              <a:t>קונבולוציה</a:t>
            </a:r>
            <a:r>
              <a:rPr lang="he-IL" sz="1500" b="1" dirty="0"/>
              <a:t>: </a:t>
            </a:r>
            <a:r>
              <a:rPr lang="he-IL" sz="1500" dirty="0"/>
              <a:t>2 (32 פילטרים בשכבה ראשונה , 64 פילטרים בשכבה השנייה)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גודל </a:t>
            </a:r>
            <a:r>
              <a:rPr lang="he-IL" sz="1500" b="1" dirty="0" err="1"/>
              <a:t>קרנל</a:t>
            </a:r>
            <a:r>
              <a:rPr lang="he-IL" sz="1500" b="1" dirty="0"/>
              <a:t>: </a:t>
            </a:r>
            <a:r>
              <a:rPr lang="en-US" sz="1500" dirty="0"/>
              <a:t>3x3</a:t>
            </a:r>
            <a:endParaRPr lang="he-IL" sz="15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Max pooling</a:t>
            </a:r>
            <a:r>
              <a:rPr lang="he-IL" sz="1500" b="1" dirty="0"/>
              <a:t>: </a:t>
            </a:r>
            <a:r>
              <a:rPr lang="en-US" sz="1500" dirty="0"/>
              <a:t>2x2</a:t>
            </a:r>
            <a:r>
              <a:rPr lang="he-IL" sz="1500" dirty="0"/>
              <a:t> ללא חפיפה.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כמות שכבות </a:t>
            </a:r>
            <a:r>
              <a:rPr lang="en-US" sz="1500" b="1" dirty="0"/>
              <a:t>Fully Connected</a:t>
            </a:r>
            <a:r>
              <a:rPr lang="he-IL" sz="1500" b="1" dirty="0"/>
              <a:t> חבויות: </a:t>
            </a:r>
            <a:r>
              <a:rPr lang="he-IL" sz="1500" dirty="0"/>
              <a:t>1   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 err="1"/>
              <a:t>אופטמיזציה</a:t>
            </a:r>
            <a:r>
              <a:rPr lang="he-IL" sz="1500" b="1" dirty="0"/>
              <a:t>: </a:t>
            </a:r>
            <a:r>
              <a:rPr lang="en-US" sz="1500" dirty="0"/>
              <a:t>ADAM</a:t>
            </a:r>
            <a:endParaRPr lang="he-IL" sz="15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רגולציה: </a:t>
            </a:r>
            <a:r>
              <a:rPr lang="he-IL" sz="1500" dirty="0"/>
              <a:t>ללא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Batch Normalization</a:t>
            </a:r>
            <a:r>
              <a:rPr lang="he-IL" sz="1500" b="1" dirty="0"/>
              <a:t> :</a:t>
            </a:r>
            <a:r>
              <a:rPr lang="he-IL" sz="1500" dirty="0"/>
              <a:t>ללא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dirty="0"/>
              <a:t>Dropout</a:t>
            </a:r>
            <a:r>
              <a:rPr lang="he-IL" sz="1500" dirty="0"/>
              <a:t>: ללא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1974D8-7CAF-F21C-AA3A-641FD256880B}"/>
              </a:ext>
            </a:extLst>
          </p:cNvPr>
          <p:cNvSpPr/>
          <p:nvPr/>
        </p:nvSpPr>
        <p:spPr>
          <a:xfrm>
            <a:off x="8163613" y="626073"/>
            <a:ext cx="3874416" cy="327110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A56630-95E6-04F2-30CD-9BC9C7A26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33" y="4837471"/>
            <a:ext cx="3532934" cy="19531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921231-83F3-60AF-23CA-E0BA68A09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137" y="3930787"/>
            <a:ext cx="2859699" cy="292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3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03346-642E-6784-00FA-B29E7FF9C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3DE0-0F98-D785-177D-F41ADFD5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753" y="72272"/>
            <a:ext cx="8596668" cy="499431"/>
          </a:xfrm>
        </p:spPr>
        <p:txBody>
          <a:bodyPr>
            <a:normAutofit/>
          </a:bodyPr>
          <a:lstStyle/>
          <a:p>
            <a:pPr algn="r"/>
            <a:r>
              <a:rPr lang="he-IL" sz="2400" dirty="0"/>
              <a:t>ניסוי מס' 4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15D084-B6C3-F8F9-C7DE-5DC004051ACE}"/>
              </a:ext>
            </a:extLst>
          </p:cNvPr>
          <p:cNvSpPr/>
          <p:nvPr/>
        </p:nvSpPr>
        <p:spPr>
          <a:xfrm>
            <a:off x="8102513" y="823275"/>
            <a:ext cx="3812967" cy="335908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6417B-7CD1-7B2B-026B-E97B00F65453}"/>
              </a:ext>
            </a:extLst>
          </p:cNvPr>
          <p:cNvSpPr txBox="1"/>
          <p:nvPr/>
        </p:nvSpPr>
        <p:spPr>
          <a:xfrm>
            <a:off x="8125906" y="837633"/>
            <a:ext cx="3949830" cy="33239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u="sng" dirty="0"/>
              <a:t>אפיון הרשת שבחרתי לניסוי 1 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Epochs</a:t>
            </a:r>
            <a:r>
              <a:rPr lang="he-IL" sz="1500" b="1" dirty="0"/>
              <a:t>:</a:t>
            </a:r>
            <a:r>
              <a:rPr lang="en-US" sz="1500" dirty="0">
                <a:highlight>
                  <a:srgbClr val="FFFF00"/>
                </a:highlight>
              </a:rPr>
              <a:t>21</a:t>
            </a:r>
            <a:r>
              <a:rPr lang="he-IL" sz="1500" dirty="0">
                <a:highlight>
                  <a:srgbClr val="FFFF00"/>
                </a:highlight>
              </a:rPr>
              <a:t> ( בהתחלה 30 ועצרתי ב20 שהדיוק לאימון  התקרב ל100%)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Learning rate</a:t>
            </a:r>
            <a:r>
              <a:rPr lang="he-IL" sz="1500" b="1" dirty="0"/>
              <a:t>: </a:t>
            </a:r>
            <a:r>
              <a:rPr lang="he-IL" sz="1500" dirty="0"/>
              <a:t>0.001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Batch size</a:t>
            </a:r>
            <a:r>
              <a:rPr lang="he-IL" sz="1500" b="1" dirty="0"/>
              <a:t>: </a:t>
            </a:r>
            <a:r>
              <a:rPr lang="he-IL" sz="1500" dirty="0">
                <a:highlight>
                  <a:srgbClr val="FFFF00"/>
                </a:highlight>
              </a:rPr>
              <a:t>256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כמות שכבות </a:t>
            </a:r>
            <a:r>
              <a:rPr lang="he-IL" sz="1500" b="1" dirty="0" err="1"/>
              <a:t>קונבולוציה</a:t>
            </a:r>
            <a:r>
              <a:rPr lang="he-IL" sz="1500" b="1" dirty="0"/>
              <a:t>: </a:t>
            </a:r>
            <a:r>
              <a:rPr lang="he-IL" sz="1500" dirty="0"/>
              <a:t>2 (32 פילטרים בשכבה ראשונה , 64 פילטרים בשכבה השנייה)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גודל </a:t>
            </a:r>
            <a:r>
              <a:rPr lang="he-IL" sz="1500" b="1" dirty="0" err="1"/>
              <a:t>קרנל</a:t>
            </a:r>
            <a:r>
              <a:rPr lang="he-IL" sz="1500" b="1" dirty="0"/>
              <a:t>: </a:t>
            </a:r>
            <a:r>
              <a:rPr lang="en-US" sz="1500" dirty="0"/>
              <a:t>3x3</a:t>
            </a:r>
            <a:endParaRPr lang="he-IL" sz="15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Max pooling</a:t>
            </a:r>
            <a:r>
              <a:rPr lang="he-IL" sz="1500" b="1" dirty="0"/>
              <a:t>: </a:t>
            </a:r>
            <a:r>
              <a:rPr lang="en-US" sz="1500" dirty="0"/>
              <a:t>2x2</a:t>
            </a:r>
            <a:r>
              <a:rPr lang="he-IL" sz="1500" dirty="0"/>
              <a:t> ללא חפיפה.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כמות שכבות </a:t>
            </a:r>
            <a:r>
              <a:rPr lang="en-US" sz="1500" b="1" dirty="0"/>
              <a:t>Fully Connected</a:t>
            </a:r>
            <a:r>
              <a:rPr lang="he-IL" sz="1500" b="1" dirty="0"/>
              <a:t> חבויות: </a:t>
            </a:r>
            <a:r>
              <a:rPr lang="he-IL" sz="1500" dirty="0"/>
              <a:t>1   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 err="1"/>
              <a:t>אופטמיזציה</a:t>
            </a:r>
            <a:r>
              <a:rPr lang="he-IL" sz="1500" b="1" dirty="0"/>
              <a:t>: </a:t>
            </a:r>
            <a:r>
              <a:rPr lang="en-US" sz="1500" dirty="0"/>
              <a:t>ADAM</a:t>
            </a:r>
            <a:endParaRPr lang="he-IL" sz="15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רגולציה: </a:t>
            </a:r>
            <a:r>
              <a:rPr lang="he-IL" sz="1500" dirty="0"/>
              <a:t>ללא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Batch Normalization</a:t>
            </a:r>
            <a:r>
              <a:rPr lang="he-IL" sz="1500" b="1" dirty="0"/>
              <a:t> :</a:t>
            </a:r>
            <a:r>
              <a:rPr lang="he-IL" sz="1500" dirty="0"/>
              <a:t>ללא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dirty="0"/>
              <a:t>Dropout</a:t>
            </a:r>
            <a:r>
              <a:rPr lang="he-IL" sz="1500" dirty="0"/>
              <a:t>: ללא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AA6EC4C-A4F6-97AE-84FB-53D2407CC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96" y="575035"/>
            <a:ext cx="7461140" cy="44117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1200" b="1" dirty="0">
                <a:highlight>
                  <a:srgbClr val="FFFF00"/>
                </a:highlight>
              </a:rPr>
              <a:t>1. סיבת הניסוי ומטרותיו:</a:t>
            </a:r>
            <a:endParaRPr lang="en-US" sz="1200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he-IL" sz="1200" dirty="0"/>
              <a:t>	רשת </a:t>
            </a:r>
            <a:r>
              <a:rPr lang="en-US" sz="1200" dirty="0"/>
              <a:t>CNN</a:t>
            </a:r>
            <a:r>
              <a:rPr lang="he-IL" sz="1200" dirty="0"/>
              <a:t> פשוטה שימוש באלגוריתם </a:t>
            </a:r>
            <a:r>
              <a:rPr lang="en-US" sz="1200" dirty="0"/>
              <a:t>ADAM</a:t>
            </a:r>
            <a:r>
              <a:rPr lang="he-IL" sz="1200" dirty="0"/>
              <a:t> המטרה למצוא </a:t>
            </a:r>
            <a:r>
              <a:rPr lang="en-US" sz="1200" dirty="0"/>
              <a:t>Learning rate , Batch size</a:t>
            </a:r>
            <a:r>
              <a:rPr lang="he-IL" sz="1200" dirty="0"/>
              <a:t>  לדיוק מקסימלי.</a:t>
            </a:r>
            <a:br>
              <a:rPr lang="he-IL" sz="1200" dirty="0"/>
            </a:br>
            <a:r>
              <a:rPr lang="he-IL" sz="1200" b="1" dirty="0">
                <a:highlight>
                  <a:srgbClr val="FFFF00"/>
                </a:highlight>
              </a:rPr>
              <a:t>2.</a:t>
            </a:r>
            <a:r>
              <a:rPr lang="en-US" sz="1200" b="1" dirty="0">
                <a:highlight>
                  <a:srgbClr val="FFFF00"/>
                </a:highlight>
              </a:rPr>
              <a:t> </a:t>
            </a:r>
            <a:r>
              <a:rPr lang="he-IL" sz="1200" b="1" dirty="0">
                <a:highlight>
                  <a:srgbClr val="FFFF00"/>
                </a:highlight>
              </a:rPr>
              <a:t>תוצאות:</a:t>
            </a:r>
            <a:endParaRPr lang="he-IL" sz="1200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Accuracy </a:t>
            </a:r>
            <a:r>
              <a:rPr lang="he-IL" sz="1200" b="1" dirty="0"/>
              <a:t> של אימון:</a:t>
            </a:r>
            <a:r>
              <a:rPr lang="he-IL" sz="12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99.46%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Loss </a:t>
            </a:r>
            <a:r>
              <a:rPr lang="he-IL" sz="1200" b="1" dirty="0"/>
              <a:t> באימון: </a:t>
            </a:r>
            <a:r>
              <a:rPr lang="he-IL" sz="1200" dirty="0"/>
              <a:t>יורד בעקביות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Accuracy </a:t>
            </a:r>
            <a:r>
              <a:rPr lang="he-IL" sz="1200" b="1" dirty="0"/>
              <a:t> ב-</a:t>
            </a:r>
            <a:r>
              <a:rPr lang="en-US" sz="1200" b="1" dirty="0"/>
              <a:t>validation</a:t>
            </a:r>
            <a:r>
              <a:rPr lang="he-IL" sz="1200" b="1" dirty="0"/>
              <a:t>:</a:t>
            </a:r>
            <a:r>
              <a:rPr lang="en-US" sz="1200" dirty="0"/>
              <a:t>70.48%</a:t>
            </a:r>
            <a:endParaRPr lang="he-IL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Bias</a:t>
            </a:r>
            <a:r>
              <a:rPr lang="en-US" sz="1200" dirty="0"/>
              <a:t> </a:t>
            </a:r>
            <a:r>
              <a:rPr lang="he-IL" sz="1200" dirty="0"/>
              <a:t>: קטן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:variance </a:t>
            </a:r>
            <a:r>
              <a:rPr lang="he-IL" sz="1200" b="1" dirty="0"/>
              <a:t> </a:t>
            </a:r>
            <a:r>
              <a:rPr lang="he-IL" sz="1200" dirty="0"/>
              <a:t>גדול</a:t>
            </a:r>
          </a:p>
          <a:p>
            <a:pPr marL="0" indent="0">
              <a:buNone/>
            </a:pPr>
            <a:r>
              <a:rPr lang="he-IL" sz="1200" b="1" dirty="0">
                <a:highlight>
                  <a:srgbClr val="FFFF00"/>
                </a:highlight>
              </a:rPr>
              <a:t>3. הסבר לתוצאות: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1200" dirty="0"/>
              <a:t>תוצאות פחות טובות מניסוי קודם : הגדלת ה</a:t>
            </a:r>
            <a:r>
              <a:rPr lang="en-US" sz="1200" dirty="0"/>
              <a:t>batch size</a:t>
            </a:r>
            <a:r>
              <a:rPr lang="he-IL" sz="1200" dirty="0"/>
              <a:t> הגדילה מעט את ה</a:t>
            </a:r>
            <a:r>
              <a:rPr lang="en-US" sz="1200" dirty="0"/>
              <a:t> Bais</a:t>
            </a:r>
            <a:r>
              <a:rPr lang="he-IL" sz="1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1200" dirty="0"/>
              <a:t>כרגע נתמקד בבחירת </a:t>
            </a:r>
            <a:r>
              <a:rPr lang="en-US" sz="1200" dirty="0"/>
              <a:t>Learning rate , Batch size</a:t>
            </a:r>
            <a:r>
              <a:rPr lang="he-IL" sz="1200" dirty="0"/>
              <a:t> </a:t>
            </a:r>
            <a:endParaRPr lang="en-US" sz="1200" dirty="0"/>
          </a:p>
          <a:p>
            <a:pPr marL="0" indent="0">
              <a:buNone/>
            </a:pPr>
            <a:r>
              <a:rPr lang="he-IL" sz="1200" b="1" dirty="0">
                <a:highlight>
                  <a:srgbClr val="FFFF00"/>
                </a:highlight>
              </a:rPr>
              <a:t>4.</a:t>
            </a:r>
            <a:r>
              <a:rPr lang="en-US" sz="1200" b="1" dirty="0">
                <a:highlight>
                  <a:srgbClr val="FFFF00"/>
                </a:highlight>
              </a:rPr>
              <a:t> </a:t>
            </a:r>
            <a:r>
              <a:rPr lang="he-IL" sz="1200" b="1" dirty="0">
                <a:highlight>
                  <a:srgbClr val="FFFF00"/>
                </a:highlight>
              </a:rPr>
              <a:t>ההתאמה לציפיות:</a:t>
            </a:r>
            <a:br>
              <a:rPr lang="he-IL" sz="1200" dirty="0"/>
            </a:br>
            <a:r>
              <a:rPr lang="he-IL" sz="1200" dirty="0"/>
              <a:t>נדרשת עבודה נוספת כדי לשפר את דיוק ה</a:t>
            </a:r>
            <a:r>
              <a:rPr lang="en-US" sz="1200" dirty="0"/>
              <a:t>validation</a:t>
            </a:r>
            <a:endParaRPr lang="he-IL" sz="1200" dirty="0"/>
          </a:p>
          <a:p>
            <a:pPr marL="0" indent="0">
              <a:buNone/>
            </a:pPr>
            <a:r>
              <a:rPr lang="he-IL" sz="1200" b="1" dirty="0">
                <a:highlight>
                  <a:srgbClr val="FFFF00"/>
                </a:highlight>
              </a:rPr>
              <a:t>5. מסקנות:</a:t>
            </a:r>
            <a:br>
              <a:rPr lang="he-IL" sz="1200" dirty="0"/>
            </a:br>
            <a:endParaRPr lang="he-IL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DE557-5FE5-2674-8057-E8762EBC5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629" y="4074284"/>
            <a:ext cx="2963140" cy="2783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2ACD87-7B83-50C4-5DE6-2D4086586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926" y="5216426"/>
            <a:ext cx="5315385" cy="49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6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CE007-5FE2-E77E-BDAE-5569A18E7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B6B1-7409-1BC7-E82A-4EB34BA0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753" y="72272"/>
            <a:ext cx="8596668" cy="499431"/>
          </a:xfrm>
        </p:spPr>
        <p:txBody>
          <a:bodyPr>
            <a:normAutofit/>
          </a:bodyPr>
          <a:lstStyle/>
          <a:p>
            <a:pPr algn="r"/>
            <a:r>
              <a:rPr lang="he-IL" sz="2400" dirty="0"/>
              <a:t>ניסוי מס' 5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CD7094-3DF2-DFDC-638D-EECAC7AB9373}"/>
              </a:ext>
            </a:extLst>
          </p:cNvPr>
          <p:cNvSpPr/>
          <p:nvPr/>
        </p:nvSpPr>
        <p:spPr>
          <a:xfrm>
            <a:off x="8024653" y="502763"/>
            <a:ext cx="3812967" cy="335908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26EBD-82B7-F83B-6994-DE9DA8A3275D}"/>
              </a:ext>
            </a:extLst>
          </p:cNvPr>
          <p:cNvSpPr txBox="1"/>
          <p:nvPr/>
        </p:nvSpPr>
        <p:spPr>
          <a:xfrm>
            <a:off x="8024653" y="571703"/>
            <a:ext cx="3949830" cy="31239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u="sng" dirty="0"/>
              <a:t>אפיון הרשת שבחרתי לניסוי 1 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Epochs</a:t>
            </a:r>
            <a:r>
              <a:rPr lang="he-IL" sz="1500" b="1" dirty="0"/>
              <a:t>:</a:t>
            </a:r>
            <a:r>
              <a:rPr lang="en-US" sz="1500" dirty="0">
                <a:highlight>
                  <a:srgbClr val="FFFF00"/>
                </a:highlight>
              </a:rPr>
              <a:t>20</a:t>
            </a:r>
            <a:endParaRPr lang="he-IL" sz="1500" dirty="0">
              <a:highlight>
                <a:srgbClr val="FFFF00"/>
              </a:highlight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Learning rate</a:t>
            </a:r>
            <a:r>
              <a:rPr lang="he-IL" sz="1500" b="1" dirty="0"/>
              <a:t>: </a:t>
            </a:r>
            <a:r>
              <a:rPr lang="he-IL" sz="1500" dirty="0">
                <a:highlight>
                  <a:srgbClr val="FFFF00"/>
                </a:highlight>
              </a:rPr>
              <a:t>0.01</a:t>
            </a:r>
            <a:r>
              <a:rPr lang="he-IL" sz="1500" dirty="0"/>
              <a:t>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Batch size</a:t>
            </a:r>
            <a:r>
              <a:rPr lang="he-IL" sz="1500" b="1" dirty="0"/>
              <a:t>: </a:t>
            </a:r>
            <a:r>
              <a:rPr lang="he-IL" sz="1500" dirty="0">
                <a:highlight>
                  <a:srgbClr val="FFFF00"/>
                </a:highlight>
              </a:rPr>
              <a:t>64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כמות שכבות </a:t>
            </a:r>
            <a:r>
              <a:rPr lang="he-IL" sz="1500" b="1" dirty="0" err="1"/>
              <a:t>קונבולוציה</a:t>
            </a:r>
            <a:r>
              <a:rPr lang="he-IL" sz="1500" b="1" dirty="0"/>
              <a:t>: </a:t>
            </a:r>
            <a:r>
              <a:rPr lang="he-IL" sz="1500" dirty="0"/>
              <a:t>2 (32 פילטרים בשכבה ראשונה , 64 פילטרים בשכבה השנייה)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גודל </a:t>
            </a:r>
            <a:r>
              <a:rPr lang="he-IL" sz="1500" b="1" dirty="0" err="1"/>
              <a:t>קרנל</a:t>
            </a:r>
            <a:r>
              <a:rPr lang="he-IL" sz="1500" b="1" dirty="0"/>
              <a:t>: </a:t>
            </a:r>
            <a:r>
              <a:rPr lang="en-US" sz="1500" dirty="0"/>
              <a:t>3x3</a:t>
            </a:r>
            <a:endParaRPr lang="he-IL" sz="15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Max pooling</a:t>
            </a:r>
            <a:r>
              <a:rPr lang="he-IL" sz="1500" b="1" dirty="0"/>
              <a:t>: </a:t>
            </a:r>
            <a:r>
              <a:rPr lang="en-US" sz="1500" dirty="0"/>
              <a:t>2x2</a:t>
            </a:r>
            <a:r>
              <a:rPr lang="he-IL" sz="1500" dirty="0"/>
              <a:t> ללא חפיפה.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כמות שכבות </a:t>
            </a:r>
            <a:r>
              <a:rPr lang="en-US" sz="1500" b="1" dirty="0"/>
              <a:t>Fully Connected</a:t>
            </a:r>
            <a:r>
              <a:rPr lang="he-IL" sz="1500" b="1" dirty="0"/>
              <a:t> חבויות: </a:t>
            </a:r>
            <a:r>
              <a:rPr lang="he-IL" sz="1500" dirty="0"/>
              <a:t>1   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 err="1"/>
              <a:t>אופטמיזציה</a:t>
            </a:r>
            <a:r>
              <a:rPr lang="he-IL" sz="1500" b="1" dirty="0"/>
              <a:t>: </a:t>
            </a:r>
            <a:r>
              <a:rPr lang="en-US" sz="1600" dirty="0">
                <a:highlight>
                  <a:srgbClr val="FFFF00"/>
                </a:highlight>
              </a:rPr>
              <a:t>Momentum</a:t>
            </a:r>
            <a:r>
              <a:rPr lang="he-IL" sz="1600" dirty="0">
                <a:highlight>
                  <a:srgbClr val="FFFF00"/>
                </a:highlight>
              </a:rPr>
              <a:t> (נבחר אקראי בטא ל 0.8)</a:t>
            </a:r>
            <a:endParaRPr lang="he-IL" sz="1500" dirty="0">
              <a:highlight>
                <a:srgbClr val="FFFF00"/>
              </a:highlight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רגולציה: </a:t>
            </a:r>
            <a:r>
              <a:rPr lang="he-IL" sz="1500" dirty="0"/>
              <a:t>ללא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Batch Normalization</a:t>
            </a:r>
            <a:r>
              <a:rPr lang="he-IL" sz="1500" b="1" dirty="0"/>
              <a:t> :</a:t>
            </a:r>
            <a:r>
              <a:rPr lang="he-IL" sz="1500" dirty="0"/>
              <a:t>ללא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1E3782F-07D2-02D9-2713-9F4F2EF01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96" y="575035"/>
            <a:ext cx="7461140" cy="32145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1050" b="1" dirty="0">
                <a:highlight>
                  <a:srgbClr val="FFFF00"/>
                </a:highlight>
              </a:rPr>
              <a:t>1. סיבת הניסוי ומטרותיו:</a:t>
            </a:r>
            <a:endParaRPr lang="en-US" sz="1050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he-IL" sz="1050" dirty="0"/>
              <a:t>	רשת </a:t>
            </a:r>
            <a:r>
              <a:rPr lang="en-US" sz="1050" dirty="0"/>
              <a:t>CNN</a:t>
            </a:r>
            <a:r>
              <a:rPr lang="he-IL" sz="1050" dirty="0"/>
              <a:t> פשוטה שימוש באלגוריתם </a:t>
            </a:r>
            <a:r>
              <a:rPr lang="en-US" sz="1050" dirty="0">
                <a:highlight>
                  <a:srgbClr val="FFFF00"/>
                </a:highlight>
              </a:rPr>
              <a:t>Momentum</a:t>
            </a:r>
            <a:r>
              <a:rPr lang="he-IL" sz="1050" dirty="0"/>
              <a:t> המטרה למצוא </a:t>
            </a:r>
            <a:r>
              <a:rPr lang="en-US" sz="1050" dirty="0"/>
              <a:t>Learning rate , Batch size</a:t>
            </a:r>
            <a:r>
              <a:rPr lang="he-IL" sz="1050" dirty="0"/>
              <a:t>  לדיוק מקסימלי.</a:t>
            </a:r>
            <a:br>
              <a:rPr lang="he-IL" sz="1050" dirty="0"/>
            </a:br>
            <a:r>
              <a:rPr lang="he-IL" sz="1050" b="1" dirty="0">
                <a:highlight>
                  <a:srgbClr val="FFFF00"/>
                </a:highlight>
              </a:rPr>
              <a:t>2.</a:t>
            </a:r>
            <a:r>
              <a:rPr lang="en-US" sz="1050" b="1" dirty="0">
                <a:highlight>
                  <a:srgbClr val="FFFF00"/>
                </a:highlight>
              </a:rPr>
              <a:t> </a:t>
            </a:r>
            <a:r>
              <a:rPr lang="he-IL" sz="1050" b="1" dirty="0">
                <a:highlight>
                  <a:srgbClr val="FFFF00"/>
                </a:highlight>
              </a:rPr>
              <a:t>תוצאות:</a:t>
            </a:r>
            <a:endParaRPr lang="he-IL" sz="1050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Accuracy </a:t>
            </a:r>
            <a:r>
              <a:rPr lang="he-IL" sz="1050" b="1" dirty="0"/>
              <a:t> של אימון:</a:t>
            </a:r>
            <a:r>
              <a:rPr lang="he-IL" sz="105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99.85%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Loss </a:t>
            </a:r>
            <a:r>
              <a:rPr lang="he-IL" sz="1050" b="1" dirty="0"/>
              <a:t> באימון: </a:t>
            </a:r>
            <a:r>
              <a:rPr lang="he-IL" sz="1050" dirty="0"/>
              <a:t>יורד בעקביות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Accuracy </a:t>
            </a:r>
            <a:r>
              <a:rPr lang="he-IL" sz="1050" b="1" dirty="0"/>
              <a:t> ב-</a:t>
            </a:r>
            <a:r>
              <a:rPr lang="en-US" sz="1050" b="1" dirty="0"/>
              <a:t>validation</a:t>
            </a:r>
            <a:r>
              <a:rPr lang="he-IL" sz="1050" b="1" dirty="0"/>
              <a:t>:</a:t>
            </a:r>
            <a:r>
              <a:rPr lang="he-IL" sz="105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71.67%</a:t>
            </a:r>
            <a:endParaRPr lang="he-IL" sz="105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Bias</a:t>
            </a:r>
            <a:r>
              <a:rPr lang="en-US" sz="1050" dirty="0"/>
              <a:t> </a:t>
            </a:r>
            <a:r>
              <a:rPr lang="he-IL" sz="1050" dirty="0"/>
              <a:t>: קטן מאוד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:variance </a:t>
            </a:r>
            <a:r>
              <a:rPr lang="he-IL" sz="1050" b="1" dirty="0"/>
              <a:t> </a:t>
            </a:r>
            <a:r>
              <a:rPr lang="he-IL" sz="1050" dirty="0"/>
              <a:t>גדול</a:t>
            </a:r>
            <a:endParaRPr lang="he-IL" sz="1050" b="1" dirty="0"/>
          </a:p>
          <a:p>
            <a:pPr marL="0" indent="0">
              <a:buNone/>
            </a:pPr>
            <a:r>
              <a:rPr lang="he-IL" sz="1050" b="1" dirty="0">
                <a:highlight>
                  <a:srgbClr val="FFFF00"/>
                </a:highlight>
              </a:rPr>
              <a:t>3. הסבר לתוצאות: </a:t>
            </a:r>
            <a:r>
              <a:rPr lang="en-US" sz="1050" dirty="0"/>
              <a:t>Bais</a:t>
            </a:r>
            <a:r>
              <a:rPr lang="he-IL" sz="1050" dirty="0"/>
              <a:t> נמוך מאוד , </a:t>
            </a:r>
            <a:r>
              <a:rPr lang="en-US" sz="1050" dirty="0"/>
              <a:t>variance</a:t>
            </a:r>
            <a:r>
              <a:rPr lang="he-IL" sz="1050" dirty="0"/>
              <a:t> גבוה</a:t>
            </a:r>
            <a:r>
              <a:rPr lang="en-US" sz="1050" dirty="0"/>
              <a:t> </a:t>
            </a:r>
            <a:r>
              <a:rPr lang="he-IL" sz="1050" dirty="0"/>
              <a:t>– עלול להצביע על </a:t>
            </a:r>
            <a:r>
              <a:rPr lang="en-US" sz="1050" dirty="0"/>
              <a:t>overfitting</a:t>
            </a:r>
            <a:r>
              <a:rPr lang="he-IL" sz="1050" dirty="0"/>
              <a:t> . </a:t>
            </a:r>
            <a:endParaRPr lang="he-IL" sz="1050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he-IL" sz="1050" b="1" dirty="0">
                <a:highlight>
                  <a:srgbClr val="FFFF00"/>
                </a:highlight>
              </a:rPr>
              <a:t>4.</a:t>
            </a:r>
            <a:r>
              <a:rPr lang="en-US" sz="1050" b="1" dirty="0">
                <a:highlight>
                  <a:srgbClr val="FFFF00"/>
                </a:highlight>
              </a:rPr>
              <a:t> </a:t>
            </a:r>
            <a:r>
              <a:rPr lang="he-IL" sz="1050" b="1" dirty="0">
                <a:highlight>
                  <a:srgbClr val="FFFF00"/>
                </a:highlight>
              </a:rPr>
              <a:t>ההתאמה לציפיות: </a:t>
            </a:r>
            <a:r>
              <a:rPr lang="he-IL" sz="1050" dirty="0"/>
              <a:t>נדרשת עבודה נוספת כדי לשפר את דיוק ה</a:t>
            </a:r>
            <a:r>
              <a:rPr lang="en-US" sz="1050" dirty="0"/>
              <a:t>validation</a:t>
            </a:r>
            <a:endParaRPr lang="he-IL" sz="1050" dirty="0"/>
          </a:p>
          <a:p>
            <a:pPr marL="0" indent="0">
              <a:buNone/>
            </a:pPr>
            <a:r>
              <a:rPr lang="he-IL" sz="1050" b="1" dirty="0">
                <a:highlight>
                  <a:srgbClr val="FFFF00"/>
                </a:highlight>
              </a:rPr>
              <a:t>5. מסקנות: </a:t>
            </a:r>
            <a:r>
              <a:rPr lang="en-US" sz="1050" dirty="0"/>
              <a:t>variance</a:t>
            </a:r>
            <a:r>
              <a:rPr lang="he-IL" sz="1050" dirty="0"/>
              <a:t> גבוה לכן בניסוי הבא אנסה להגדיל את בטא ל0.9. </a:t>
            </a:r>
            <a:br>
              <a:rPr lang="he-IL" sz="1050" dirty="0">
                <a:highlight>
                  <a:srgbClr val="FFFF00"/>
                </a:highlight>
              </a:rPr>
            </a:br>
            <a:endParaRPr lang="he-IL" sz="105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D97A6-40F1-11E2-9117-8BBDBA68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635" y="3659958"/>
            <a:ext cx="3371244" cy="3198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911B06-4CE4-9D58-9657-81AD1E3FF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464" y="3659958"/>
            <a:ext cx="3125951" cy="34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52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6030E-92B5-C9EC-7FA1-66226E5D6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3235-55BC-524E-E43D-B92A9DA8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753" y="72272"/>
            <a:ext cx="8596668" cy="499431"/>
          </a:xfrm>
        </p:spPr>
        <p:txBody>
          <a:bodyPr>
            <a:normAutofit/>
          </a:bodyPr>
          <a:lstStyle/>
          <a:p>
            <a:pPr algn="r"/>
            <a:r>
              <a:rPr lang="he-IL" sz="2400" dirty="0"/>
              <a:t>ניסוי מס' 6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EC5C63-674D-3367-DA36-8843F6AC1583}"/>
              </a:ext>
            </a:extLst>
          </p:cNvPr>
          <p:cNvSpPr/>
          <p:nvPr/>
        </p:nvSpPr>
        <p:spPr>
          <a:xfrm>
            <a:off x="8024653" y="502763"/>
            <a:ext cx="3812967" cy="335908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D5A90-BF47-9979-F0DA-07FFB1C05860}"/>
              </a:ext>
            </a:extLst>
          </p:cNvPr>
          <p:cNvSpPr txBox="1"/>
          <p:nvPr/>
        </p:nvSpPr>
        <p:spPr>
          <a:xfrm>
            <a:off x="8024653" y="571703"/>
            <a:ext cx="3949830" cy="31239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u="sng" dirty="0"/>
              <a:t>אפיון הרשת שבחרתי לניסוי 1 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Epochs</a:t>
            </a:r>
            <a:r>
              <a:rPr lang="he-IL" sz="1500" b="1" dirty="0"/>
              <a:t>:</a:t>
            </a:r>
            <a:r>
              <a:rPr lang="en-US" sz="1500" dirty="0"/>
              <a:t>20</a:t>
            </a:r>
            <a:endParaRPr lang="he-IL" sz="15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Learning rate</a:t>
            </a:r>
            <a:r>
              <a:rPr lang="he-IL" sz="1500" b="1" dirty="0"/>
              <a:t>: </a:t>
            </a:r>
            <a:r>
              <a:rPr lang="he-IL" sz="1500" dirty="0"/>
              <a:t>0.01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Batch size</a:t>
            </a:r>
            <a:r>
              <a:rPr lang="he-IL" sz="1500" b="1" dirty="0"/>
              <a:t>: </a:t>
            </a:r>
            <a:r>
              <a:rPr lang="he-IL" sz="1500" dirty="0"/>
              <a:t>64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כמות שכבות </a:t>
            </a:r>
            <a:r>
              <a:rPr lang="he-IL" sz="1500" b="1" dirty="0" err="1"/>
              <a:t>קונבולוציה</a:t>
            </a:r>
            <a:r>
              <a:rPr lang="he-IL" sz="1500" b="1" dirty="0"/>
              <a:t>: </a:t>
            </a:r>
            <a:r>
              <a:rPr lang="he-IL" sz="1500" dirty="0"/>
              <a:t>2 (32 פילטרים בשכבה ראשונה , 64 פילטרים בשכבה השנייה)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גודל </a:t>
            </a:r>
            <a:r>
              <a:rPr lang="he-IL" sz="1500" b="1" dirty="0" err="1"/>
              <a:t>קרנל</a:t>
            </a:r>
            <a:r>
              <a:rPr lang="he-IL" sz="1500" b="1" dirty="0"/>
              <a:t>: </a:t>
            </a:r>
            <a:r>
              <a:rPr lang="en-US" sz="1500" dirty="0"/>
              <a:t>3x3</a:t>
            </a:r>
            <a:endParaRPr lang="he-IL" sz="15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Max pooling</a:t>
            </a:r>
            <a:r>
              <a:rPr lang="he-IL" sz="1500" b="1" dirty="0"/>
              <a:t>: </a:t>
            </a:r>
            <a:r>
              <a:rPr lang="en-US" sz="1500" dirty="0"/>
              <a:t>2x2</a:t>
            </a:r>
            <a:r>
              <a:rPr lang="he-IL" sz="1500" dirty="0"/>
              <a:t> ללא חפיפה.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כמות שכבות </a:t>
            </a:r>
            <a:r>
              <a:rPr lang="en-US" sz="1500" b="1" dirty="0"/>
              <a:t>Fully Connected</a:t>
            </a:r>
            <a:r>
              <a:rPr lang="he-IL" sz="1500" b="1" dirty="0"/>
              <a:t> חבויות: </a:t>
            </a:r>
            <a:r>
              <a:rPr lang="he-IL" sz="1500" dirty="0"/>
              <a:t>1   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 err="1"/>
              <a:t>אופטמיזציה</a:t>
            </a:r>
            <a:r>
              <a:rPr lang="he-IL" sz="1500" b="1" dirty="0"/>
              <a:t>: </a:t>
            </a:r>
            <a:r>
              <a:rPr lang="en-US" sz="1600" dirty="0"/>
              <a:t>Momentum</a:t>
            </a:r>
            <a:r>
              <a:rPr lang="he-IL" sz="1600" dirty="0"/>
              <a:t> (נבחר אקראי </a:t>
            </a:r>
            <a:r>
              <a:rPr lang="he-IL" sz="1600" dirty="0">
                <a:highlight>
                  <a:srgbClr val="FFFF00"/>
                </a:highlight>
              </a:rPr>
              <a:t>בטא ל 0.9</a:t>
            </a:r>
            <a:r>
              <a:rPr lang="he-IL" sz="1600" dirty="0"/>
              <a:t>)</a:t>
            </a:r>
            <a:endParaRPr lang="he-IL" sz="15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רגולציה: </a:t>
            </a:r>
            <a:r>
              <a:rPr lang="he-IL" sz="1500" dirty="0"/>
              <a:t>ללא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Batch Normalization</a:t>
            </a:r>
            <a:r>
              <a:rPr lang="he-IL" sz="1500" b="1" dirty="0"/>
              <a:t> :</a:t>
            </a:r>
            <a:r>
              <a:rPr lang="he-IL" sz="1500" dirty="0"/>
              <a:t>ללא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1224067-B732-1F9A-88D8-EAD3617F3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96" y="575035"/>
            <a:ext cx="7461140" cy="32145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1050" b="1" dirty="0">
                <a:highlight>
                  <a:srgbClr val="FFFF00"/>
                </a:highlight>
              </a:rPr>
              <a:t>1. סיבת הניסוי ומטרותיו:</a:t>
            </a:r>
            <a:endParaRPr lang="en-US" sz="1050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he-IL" sz="1050" dirty="0"/>
              <a:t>	רשת </a:t>
            </a:r>
            <a:r>
              <a:rPr lang="en-US" sz="1050" dirty="0"/>
              <a:t>CNN</a:t>
            </a:r>
            <a:r>
              <a:rPr lang="he-IL" sz="1050" dirty="0"/>
              <a:t> פשוטה שימוש באלגוריתם </a:t>
            </a:r>
            <a:r>
              <a:rPr lang="en-US" sz="1050" dirty="0">
                <a:highlight>
                  <a:srgbClr val="FFFF00"/>
                </a:highlight>
              </a:rPr>
              <a:t>Momentum</a:t>
            </a:r>
            <a:r>
              <a:rPr lang="he-IL" sz="1050" dirty="0"/>
              <a:t> המטרה למצוא </a:t>
            </a:r>
            <a:r>
              <a:rPr lang="en-US" sz="1050" dirty="0"/>
              <a:t>Learning rate , Batch size</a:t>
            </a:r>
            <a:r>
              <a:rPr lang="he-IL" sz="1050" dirty="0"/>
              <a:t>  לדיוק מקסימלי.</a:t>
            </a:r>
            <a:br>
              <a:rPr lang="he-IL" sz="1050" dirty="0"/>
            </a:br>
            <a:r>
              <a:rPr lang="he-IL" sz="1050" b="1" dirty="0">
                <a:highlight>
                  <a:srgbClr val="FFFF00"/>
                </a:highlight>
              </a:rPr>
              <a:t>2.</a:t>
            </a:r>
            <a:r>
              <a:rPr lang="en-US" sz="1050" b="1" dirty="0">
                <a:highlight>
                  <a:srgbClr val="FFFF00"/>
                </a:highlight>
              </a:rPr>
              <a:t> </a:t>
            </a:r>
            <a:r>
              <a:rPr lang="he-IL" sz="1050" b="1" dirty="0">
                <a:highlight>
                  <a:srgbClr val="FFFF00"/>
                </a:highlight>
              </a:rPr>
              <a:t>תוצאות:</a:t>
            </a:r>
            <a:endParaRPr lang="he-IL" sz="1050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Accuracy </a:t>
            </a:r>
            <a:r>
              <a:rPr lang="he-IL" sz="1050" b="1" dirty="0"/>
              <a:t> של אימון:</a:t>
            </a:r>
            <a:r>
              <a:rPr lang="he-IL" sz="105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100.00% (קצב לימוד גבוה)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Loss </a:t>
            </a:r>
            <a:r>
              <a:rPr lang="he-IL" sz="1050" b="1" dirty="0"/>
              <a:t> באימון: </a:t>
            </a:r>
            <a:r>
              <a:rPr lang="he-IL" sz="1050" dirty="0"/>
              <a:t>יורד בעקביות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Accuracy </a:t>
            </a:r>
            <a:r>
              <a:rPr lang="he-IL" sz="1050" b="1" dirty="0"/>
              <a:t> ב-</a:t>
            </a:r>
            <a:r>
              <a:rPr lang="en-US" sz="1050" b="1" dirty="0"/>
              <a:t>validation</a:t>
            </a:r>
            <a:r>
              <a:rPr lang="he-IL" sz="1050" b="1" dirty="0"/>
              <a:t>:</a:t>
            </a:r>
            <a:r>
              <a:rPr lang="he-IL" sz="105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72.20%</a:t>
            </a:r>
            <a:endParaRPr lang="he-IL" sz="105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Bias</a:t>
            </a:r>
            <a:r>
              <a:rPr lang="en-US" sz="1050" dirty="0"/>
              <a:t> </a:t>
            </a:r>
            <a:r>
              <a:rPr lang="he-IL" sz="1050" dirty="0"/>
              <a:t>: קטן מאוד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:variance </a:t>
            </a:r>
            <a:r>
              <a:rPr lang="he-IL" sz="1050" b="1" dirty="0"/>
              <a:t> </a:t>
            </a:r>
            <a:r>
              <a:rPr lang="he-IL" sz="1050" dirty="0"/>
              <a:t>גדול</a:t>
            </a:r>
            <a:endParaRPr lang="he-IL" sz="1050" b="1" dirty="0"/>
          </a:p>
          <a:p>
            <a:pPr marL="0" indent="0">
              <a:buNone/>
            </a:pPr>
            <a:r>
              <a:rPr lang="he-IL" sz="1050" b="1" dirty="0">
                <a:highlight>
                  <a:srgbClr val="FFFF00"/>
                </a:highlight>
              </a:rPr>
              <a:t>3. הסבר לתוצאות: </a:t>
            </a:r>
            <a:r>
              <a:rPr lang="en-US" sz="1050" dirty="0"/>
              <a:t>Bais</a:t>
            </a:r>
            <a:r>
              <a:rPr lang="he-IL" sz="1050" dirty="0"/>
              <a:t> נמוך מאוד , </a:t>
            </a:r>
            <a:r>
              <a:rPr lang="en-US" sz="1050" dirty="0"/>
              <a:t>variance</a:t>
            </a:r>
            <a:r>
              <a:rPr lang="he-IL" sz="1050" dirty="0"/>
              <a:t> גבוה</a:t>
            </a:r>
            <a:r>
              <a:rPr lang="en-US" sz="1050" dirty="0"/>
              <a:t> </a:t>
            </a:r>
            <a:r>
              <a:rPr lang="he-IL" sz="1050" dirty="0"/>
              <a:t>– עלול להצביע על </a:t>
            </a:r>
            <a:r>
              <a:rPr lang="en-US" sz="1050" dirty="0"/>
              <a:t>overfitting</a:t>
            </a:r>
            <a:r>
              <a:rPr lang="he-IL" sz="1050" dirty="0"/>
              <a:t> . </a:t>
            </a:r>
            <a:endParaRPr lang="he-IL" sz="1050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he-IL" sz="1050" b="1" dirty="0">
                <a:highlight>
                  <a:srgbClr val="FFFF00"/>
                </a:highlight>
              </a:rPr>
              <a:t>4.</a:t>
            </a:r>
            <a:r>
              <a:rPr lang="en-US" sz="1050" b="1" dirty="0">
                <a:highlight>
                  <a:srgbClr val="FFFF00"/>
                </a:highlight>
              </a:rPr>
              <a:t> </a:t>
            </a:r>
            <a:r>
              <a:rPr lang="he-IL" sz="1050" b="1" dirty="0">
                <a:highlight>
                  <a:srgbClr val="FFFF00"/>
                </a:highlight>
              </a:rPr>
              <a:t>ההתאמה לציפיות: </a:t>
            </a:r>
            <a:r>
              <a:rPr lang="he-IL" sz="1050" dirty="0"/>
              <a:t>נדרשת עבודה נוספת כדי לשפר את דיוק ה</a:t>
            </a:r>
            <a:r>
              <a:rPr lang="en-US" sz="1050" dirty="0"/>
              <a:t>validation</a:t>
            </a:r>
            <a:endParaRPr lang="he-IL" sz="1050" dirty="0"/>
          </a:p>
          <a:p>
            <a:pPr marL="0" indent="0">
              <a:buNone/>
            </a:pPr>
            <a:r>
              <a:rPr lang="he-IL" sz="1050" b="1" dirty="0">
                <a:highlight>
                  <a:srgbClr val="FFFF00"/>
                </a:highlight>
              </a:rPr>
              <a:t>5. מסקנות</a:t>
            </a:r>
            <a:r>
              <a:rPr lang="he-IL" sz="1050" b="1" dirty="0"/>
              <a:t>: </a:t>
            </a:r>
            <a:r>
              <a:rPr lang="he-IL" sz="1050" dirty="0"/>
              <a:t>תוצאות דומות לניסויים קודמים. לכן בניסוי הבא אוסיף </a:t>
            </a:r>
            <a:r>
              <a:rPr lang="he-IL" sz="1050" dirty="0" err="1"/>
              <a:t>רגולזציה</a:t>
            </a:r>
            <a:r>
              <a:rPr lang="he-IL" sz="1050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59581-F072-46A1-A497-7D0DD87CE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92" y="3695635"/>
            <a:ext cx="3125736" cy="3162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0C3CDA-C331-9A05-1CAA-E95DBBE0C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842" y="3576018"/>
            <a:ext cx="3458196" cy="328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1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7FE37-72D4-7BF3-91C0-C59CE8F9E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E33F-463C-DBF5-9F18-CC0EDAC8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753" y="72272"/>
            <a:ext cx="8596668" cy="499431"/>
          </a:xfrm>
        </p:spPr>
        <p:txBody>
          <a:bodyPr>
            <a:normAutofit/>
          </a:bodyPr>
          <a:lstStyle/>
          <a:p>
            <a:pPr algn="r"/>
            <a:r>
              <a:rPr lang="he-IL" sz="2400" dirty="0"/>
              <a:t>ניסוי מס' 7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B4780F-64D1-EA3F-5FA9-95AFB4F0C897}"/>
              </a:ext>
            </a:extLst>
          </p:cNvPr>
          <p:cNvSpPr/>
          <p:nvPr/>
        </p:nvSpPr>
        <p:spPr>
          <a:xfrm>
            <a:off x="8024653" y="502763"/>
            <a:ext cx="3812967" cy="335908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07C7A-CDAF-42AF-AD84-2F1E8022FBF4}"/>
              </a:ext>
            </a:extLst>
          </p:cNvPr>
          <p:cNvSpPr txBox="1"/>
          <p:nvPr/>
        </p:nvSpPr>
        <p:spPr>
          <a:xfrm>
            <a:off x="8024653" y="571703"/>
            <a:ext cx="3949830" cy="31239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u="sng" dirty="0"/>
              <a:t>אפיון הרשת שבחרתי לניסוי 1 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Epochs</a:t>
            </a:r>
            <a:r>
              <a:rPr lang="he-IL" sz="1500" b="1" dirty="0"/>
              <a:t>:</a:t>
            </a:r>
            <a:r>
              <a:rPr lang="en-US" sz="1500" dirty="0"/>
              <a:t>20</a:t>
            </a:r>
            <a:endParaRPr lang="he-IL" sz="15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Learning rate</a:t>
            </a:r>
            <a:r>
              <a:rPr lang="he-IL" sz="1500" b="1" dirty="0"/>
              <a:t>: </a:t>
            </a:r>
            <a:r>
              <a:rPr lang="he-IL" sz="1500" dirty="0"/>
              <a:t>0.01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Batch size</a:t>
            </a:r>
            <a:r>
              <a:rPr lang="he-IL" sz="1500" b="1" dirty="0"/>
              <a:t>: </a:t>
            </a:r>
            <a:r>
              <a:rPr lang="he-IL" sz="1500" dirty="0"/>
              <a:t>64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כמות שכבות </a:t>
            </a:r>
            <a:r>
              <a:rPr lang="he-IL" sz="1500" b="1" dirty="0" err="1"/>
              <a:t>קונבולוציה</a:t>
            </a:r>
            <a:r>
              <a:rPr lang="he-IL" sz="1500" b="1" dirty="0"/>
              <a:t>: </a:t>
            </a:r>
            <a:r>
              <a:rPr lang="he-IL" sz="1500" dirty="0"/>
              <a:t>2 (32 פילטרים בשכבה ראשונה , 64 פילטרים בשכבה השנייה)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גודל </a:t>
            </a:r>
            <a:r>
              <a:rPr lang="he-IL" sz="1500" b="1" dirty="0" err="1"/>
              <a:t>קרנל</a:t>
            </a:r>
            <a:r>
              <a:rPr lang="he-IL" sz="1500" b="1" dirty="0"/>
              <a:t>: </a:t>
            </a:r>
            <a:r>
              <a:rPr lang="en-US" sz="1500" dirty="0"/>
              <a:t>3x3</a:t>
            </a:r>
            <a:endParaRPr lang="he-IL" sz="15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Max pooling</a:t>
            </a:r>
            <a:r>
              <a:rPr lang="he-IL" sz="1500" b="1" dirty="0"/>
              <a:t>: </a:t>
            </a:r>
            <a:r>
              <a:rPr lang="en-US" sz="1500" dirty="0"/>
              <a:t>2x2</a:t>
            </a:r>
            <a:r>
              <a:rPr lang="he-IL" sz="1500" dirty="0"/>
              <a:t> ללא חפיפה.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כמות שכבות </a:t>
            </a:r>
            <a:r>
              <a:rPr lang="en-US" sz="1500" b="1" dirty="0"/>
              <a:t>Fully Connected</a:t>
            </a:r>
            <a:r>
              <a:rPr lang="he-IL" sz="1500" b="1" dirty="0"/>
              <a:t> חבויות: </a:t>
            </a:r>
            <a:r>
              <a:rPr lang="he-IL" sz="1500" dirty="0"/>
              <a:t>1   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 err="1"/>
              <a:t>אופטמיזציה</a:t>
            </a:r>
            <a:r>
              <a:rPr lang="he-IL" sz="1500" b="1" dirty="0"/>
              <a:t>: </a:t>
            </a:r>
            <a:r>
              <a:rPr lang="en-US" sz="1600" dirty="0"/>
              <a:t>Momentum</a:t>
            </a:r>
            <a:r>
              <a:rPr lang="he-IL" sz="1600" dirty="0"/>
              <a:t> (נבחר אקראי </a:t>
            </a:r>
            <a:r>
              <a:rPr lang="he-IL" sz="1600" dirty="0">
                <a:highlight>
                  <a:srgbClr val="FFFF00"/>
                </a:highlight>
              </a:rPr>
              <a:t>בטא ל 0.9</a:t>
            </a:r>
            <a:r>
              <a:rPr lang="he-IL" sz="1600" dirty="0"/>
              <a:t>)</a:t>
            </a:r>
            <a:endParaRPr lang="he-IL" sz="15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רגולציה: </a:t>
            </a:r>
            <a:r>
              <a:rPr lang="he-IL" sz="1500" dirty="0">
                <a:highlight>
                  <a:srgbClr val="FFFF00"/>
                </a:highlight>
              </a:rPr>
              <a:t>כן (</a:t>
            </a:r>
            <a:r>
              <a:rPr lang="en-US" sz="1500" dirty="0">
                <a:highlight>
                  <a:srgbClr val="FFFF00"/>
                </a:highlight>
              </a:rPr>
              <a:t>dropout 0.5</a:t>
            </a:r>
            <a:r>
              <a:rPr lang="he-IL" sz="1500" dirty="0">
                <a:highlight>
                  <a:srgbClr val="FFFF00"/>
                </a:highlight>
              </a:rPr>
              <a:t>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Batch Normalization</a:t>
            </a:r>
            <a:r>
              <a:rPr lang="he-IL" sz="1500" b="1" dirty="0"/>
              <a:t> :</a:t>
            </a:r>
            <a:r>
              <a:rPr lang="he-IL" sz="1500" dirty="0"/>
              <a:t>ללא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F0D2633-FC8A-8400-4C1D-CA92FF27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96" y="575035"/>
            <a:ext cx="7461140" cy="32145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1050" b="1" dirty="0">
                <a:highlight>
                  <a:srgbClr val="FFFF00"/>
                </a:highlight>
              </a:rPr>
              <a:t>1. סיבת הניסוי ומטרותיו:</a:t>
            </a:r>
            <a:endParaRPr lang="en-US" sz="1050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he-IL" sz="1050" dirty="0"/>
              <a:t>	רשת </a:t>
            </a:r>
            <a:r>
              <a:rPr lang="en-US" sz="1050" dirty="0"/>
              <a:t>CNN</a:t>
            </a:r>
            <a:r>
              <a:rPr lang="he-IL" sz="1050" dirty="0"/>
              <a:t> פשוטה שימוש באלגוריתם </a:t>
            </a:r>
            <a:r>
              <a:rPr lang="en-US" sz="1050" dirty="0">
                <a:highlight>
                  <a:srgbClr val="FFFF00"/>
                </a:highlight>
              </a:rPr>
              <a:t>Momentum</a:t>
            </a:r>
            <a:r>
              <a:rPr lang="he-IL" sz="1050" dirty="0"/>
              <a:t> המטרה למצוא </a:t>
            </a:r>
            <a:r>
              <a:rPr lang="en-US" sz="1050" dirty="0"/>
              <a:t>Learning rate , Batch size</a:t>
            </a:r>
            <a:r>
              <a:rPr lang="he-IL" sz="1050" dirty="0"/>
              <a:t>  לדיוק מקסימלי.</a:t>
            </a:r>
            <a:br>
              <a:rPr lang="he-IL" sz="1050" dirty="0"/>
            </a:br>
            <a:r>
              <a:rPr lang="he-IL" sz="1050" b="1" dirty="0">
                <a:highlight>
                  <a:srgbClr val="FFFF00"/>
                </a:highlight>
              </a:rPr>
              <a:t>2.</a:t>
            </a:r>
            <a:r>
              <a:rPr lang="en-US" sz="1050" b="1" dirty="0">
                <a:highlight>
                  <a:srgbClr val="FFFF00"/>
                </a:highlight>
              </a:rPr>
              <a:t> </a:t>
            </a:r>
            <a:r>
              <a:rPr lang="he-IL" sz="1050" b="1" dirty="0">
                <a:highlight>
                  <a:srgbClr val="FFFF00"/>
                </a:highlight>
              </a:rPr>
              <a:t>תוצאות:</a:t>
            </a:r>
            <a:endParaRPr lang="he-IL" sz="1050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Accuracy </a:t>
            </a:r>
            <a:r>
              <a:rPr lang="he-IL" sz="1050" b="1" dirty="0"/>
              <a:t> של אימון:</a:t>
            </a:r>
            <a:r>
              <a:rPr lang="he-IL" sz="105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94.94%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Loss </a:t>
            </a:r>
            <a:r>
              <a:rPr lang="he-IL" sz="1050" b="1" dirty="0"/>
              <a:t> באימון: </a:t>
            </a:r>
            <a:r>
              <a:rPr lang="he-IL" sz="1050" dirty="0"/>
              <a:t>יורד בעקביות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Accuracy </a:t>
            </a:r>
            <a:r>
              <a:rPr lang="he-IL" sz="1050" b="1" dirty="0"/>
              <a:t> ב-</a:t>
            </a:r>
            <a:r>
              <a:rPr lang="en-US" sz="1050" b="1" dirty="0"/>
              <a:t>validation</a:t>
            </a:r>
            <a:r>
              <a:rPr lang="he-IL" sz="1050" b="1" dirty="0"/>
              <a:t>:</a:t>
            </a:r>
            <a:r>
              <a:rPr lang="he-IL" sz="105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68.16%</a:t>
            </a:r>
            <a:endParaRPr lang="he-IL" sz="105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Bias</a:t>
            </a:r>
            <a:r>
              <a:rPr lang="en-US" sz="1050" dirty="0"/>
              <a:t> </a:t>
            </a:r>
            <a:r>
              <a:rPr lang="he-IL" sz="1050" dirty="0"/>
              <a:t>: קטן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:variance </a:t>
            </a:r>
            <a:r>
              <a:rPr lang="he-IL" sz="1050" b="1" dirty="0"/>
              <a:t> </a:t>
            </a:r>
            <a:r>
              <a:rPr lang="he-IL" sz="1050" dirty="0"/>
              <a:t>גדול</a:t>
            </a:r>
            <a:endParaRPr lang="he-IL" sz="1050" b="1" dirty="0"/>
          </a:p>
          <a:p>
            <a:pPr marL="0" indent="0">
              <a:buNone/>
            </a:pPr>
            <a:r>
              <a:rPr lang="he-IL" sz="1050" b="1" dirty="0">
                <a:highlight>
                  <a:srgbClr val="FFFF00"/>
                </a:highlight>
              </a:rPr>
              <a:t>3. הסבר לתוצאות: </a:t>
            </a:r>
            <a:r>
              <a:rPr lang="en-US" sz="1050" dirty="0"/>
              <a:t>Bais</a:t>
            </a:r>
            <a:r>
              <a:rPr lang="he-IL" sz="1050" dirty="0"/>
              <a:t> נמוך , </a:t>
            </a:r>
            <a:r>
              <a:rPr lang="en-US" sz="1050" dirty="0"/>
              <a:t>variance</a:t>
            </a:r>
            <a:r>
              <a:rPr lang="he-IL" sz="1050" dirty="0"/>
              <a:t> גבוה</a:t>
            </a:r>
            <a:r>
              <a:rPr lang="en-US" sz="1050" dirty="0"/>
              <a:t> </a:t>
            </a:r>
            <a:r>
              <a:rPr lang="he-IL" sz="1050" dirty="0"/>
              <a:t>– עלול להצביע  למרות רגולציה עדיין על </a:t>
            </a:r>
            <a:r>
              <a:rPr lang="en-US" sz="1050" dirty="0"/>
              <a:t>overfitting</a:t>
            </a:r>
            <a:r>
              <a:rPr lang="he-IL" sz="1050" dirty="0"/>
              <a:t> . </a:t>
            </a:r>
            <a:endParaRPr lang="he-IL" sz="1050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he-IL" sz="1050" b="1" dirty="0">
                <a:highlight>
                  <a:srgbClr val="FFFF00"/>
                </a:highlight>
              </a:rPr>
              <a:t>4.</a:t>
            </a:r>
            <a:r>
              <a:rPr lang="en-US" sz="1050" b="1" dirty="0">
                <a:highlight>
                  <a:srgbClr val="FFFF00"/>
                </a:highlight>
              </a:rPr>
              <a:t> </a:t>
            </a:r>
            <a:r>
              <a:rPr lang="he-IL" sz="1050" b="1" dirty="0">
                <a:highlight>
                  <a:srgbClr val="FFFF00"/>
                </a:highlight>
              </a:rPr>
              <a:t>ההתאמה לציפיות: </a:t>
            </a:r>
            <a:r>
              <a:rPr lang="he-IL" sz="1050" dirty="0"/>
              <a:t>נדרשת עבודה נוספת כדי לשפר את דיוק ה</a:t>
            </a:r>
            <a:r>
              <a:rPr lang="en-US" sz="1050" dirty="0"/>
              <a:t>validation</a:t>
            </a:r>
            <a:endParaRPr lang="he-IL" sz="1050" dirty="0"/>
          </a:p>
          <a:p>
            <a:pPr marL="0" indent="0">
              <a:buNone/>
            </a:pPr>
            <a:r>
              <a:rPr lang="he-IL" sz="1050" b="1" dirty="0">
                <a:highlight>
                  <a:srgbClr val="FFFF00"/>
                </a:highlight>
              </a:rPr>
              <a:t>5. מסקנות</a:t>
            </a:r>
            <a:r>
              <a:rPr lang="he-IL" sz="1050" dirty="0">
                <a:highlight>
                  <a:srgbClr val="FFFF00"/>
                </a:highlight>
              </a:rPr>
              <a:t>: </a:t>
            </a:r>
            <a:r>
              <a:rPr lang="he-IL" sz="1050" dirty="0"/>
              <a:t>בניסוי הבאה אוריד את הרגולציה ואוסיף </a:t>
            </a:r>
            <a:r>
              <a:rPr lang="en-US" sz="1050" dirty="0"/>
              <a:t>Batch Normalization</a:t>
            </a:r>
            <a:r>
              <a:rPr lang="he-IL" sz="1050" dirty="0"/>
              <a:t> 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9BC52B-D596-DB50-6E43-8DAB289B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573" y="3686208"/>
            <a:ext cx="3338314" cy="3354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BA1D52-8A7B-C5CC-327D-76CD7C4AC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22" y="3686208"/>
            <a:ext cx="3108011" cy="298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4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E867D-283B-1972-BB13-DEFBEE710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6BB9-4697-E3B7-911C-66285113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753" y="72272"/>
            <a:ext cx="8596668" cy="499431"/>
          </a:xfrm>
        </p:spPr>
        <p:txBody>
          <a:bodyPr>
            <a:normAutofit/>
          </a:bodyPr>
          <a:lstStyle/>
          <a:p>
            <a:pPr algn="r"/>
            <a:r>
              <a:rPr lang="he-IL" sz="2400" dirty="0"/>
              <a:t>ניסוי מס' 8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746C64-9D13-5080-5F4B-B6AA66F98952}"/>
              </a:ext>
            </a:extLst>
          </p:cNvPr>
          <p:cNvSpPr/>
          <p:nvPr/>
        </p:nvSpPr>
        <p:spPr>
          <a:xfrm>
            <a:off x="7626285" y="502763"/>
            <a:ext cx="4211335" cy="335908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3BDE26-0015-B312-1251-38B3ECE16283}"/>
              </a:ext>
            </a:extLst>
          </p:cNvPr>
          <p:cNvSpPr txBox="1"/>
          <p:nvPr/>
        </p:nvSpPr>
        <p:spPr>
          <a:xfrm>
            <a:off x="7541444" y="571703"/>
            <a:ext cx="4650556" cy="31239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u="sng" dirty="0"/>
              <a:t>אפיון הרשת שבחרתי לניסוי 1 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Epochs</a:t>
            </a:r>
            <a:r>
              <a:rPr lang="he-IL" sz="1500" b="1" dirty="0"/>
              <a:t>:</a:t>
            </a:r>
            <a:r>
              <a:rPr lang="en-US" sz="1500" dirty="0"/>
              <a:t>20</a:t>
            </a:r>
            <a:endParaRPr lang="he-IL" sz="15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Learning rate</a:t>
            </a:r>
            <a:r>
              <a:rPr lang="he-IL" sz="1500" b="1" dirty="0"/>
              <a:t>: </a:t>
            </a:r>
            <a:r>
              <a:rPr lang="he-IL" sz="1500" dirty="0"/>
              <a:t>0.01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Batch size</a:t>
            </a:r>
            <a:r>
              <a:rPr lang="he-IL" sz="1500" b="1" dirty="0"/>
              <a:t>: </a:t>
            </a:r>
            <a:r>
              <a:rPr lang="he-IL" sz="1500" dirty="0"/>
              <a:t>64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כמות שכבות </a:t>
            </a:r>
            <a:r>
              <a:rPr lang="he-IL" sz="1500" b="1" dirty="0" err="1"/>
              <a:t>קונבולוציה</a:t>
            </a:r>
            <a:r>
              <a:rPr lang="he-IL" sz="1500" b="1" dirty="0"/>
              <a:t>: </a:t>
            </a:r>
            <a:r>
              <a:rPr lang="he-IL" sz="1500" dirty="0"/>
              <a:t>2 (32 פילטרים בשכבה ראשונה , 64 פילטרים בשכבה השנייה)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גודל </a:t>
            </a:r>
            <a:r>
              <a:rPr lang="he-IL" sz="1500" b="1" dirty="0" err="1"/>
              <a:t>קרנל</a:t>
            </a:r>
            <a:r>
              <a:rPr lang="he-IL" sz="1500" b="1" dirty="0"/>
              <a:t>: </a:t>
            </a:r>
            <a:r>
              <a:rPr lang="en-US" sz="1500" dirty="0"/>
              <a:t>3x3</a:t>
            </a:r>
            <a:endParaRPr lang="he-IL" sz="15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Max pooling</a:t>
            </a:r>
            <a:r>
              <a:rPr lang="he-IL" sz="1500" b="1" dirty="0"/>
              <a:t>: </a:t>
            </a:r>
            <a:r>
              <a:rPr lang="en-US" sz="1500" dirty="0"/>
              <a:t>2x2</a:t>
            </a:r>
            <a:r>
              <a:rPr lang="he-IL" sz="1500" dirty="0"/>
              <a:t> ללא חפיפה.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/>
              <a:t>כמות שכבות </a:t>
            </a:r>
            <a:r>
              <a:rPr lang="en-US" sz="1500" b="1" dirty="0"/>
              <a:t>Fully Connected</a:t>
            </a:r>
            <a:r>
              <a:rPr lang="he-IL" sz="1500" b="1" dirty="0"/>
              <a:t> חבויות: </a:t>
            </a:r>
            <a:r>
              <a:rPr lang="he-IL" sz="1500" dirty="0"/>
              <a:t>1   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 err="1"/>
              <a:t>אופטמיזציה</a:t>
            </a:r>
            <a:r>
              <a:rPr lang="he-IL" sz="1500" b="1" dirty="0"/>
              <a:t>: </a:t>
            </a:r>
            <a:r>
              <a:rPr lang="en-US" sz="1600" dirty="0"/>
              <a:t>Momentum</a:t>
            </a:r>
            <a:r>
              <a:rPr lang="he-IL" sz="1600" dirty="0"/>
              <a:t> (נבחר אקראי </a:t>
            </a:r>
            <a:r>
              <a:rPr lang="he-IL" sz="1600" dirty="0">
                <a:highlight>
                  <a:srgbClr val="FFFF00"/>
                </a:highlight>
              </a:rPr>
              <a:t>בטא ל 0.9</a:t>
            </a:r>
            <a:r>
              <a:rPr lang="he-IL" sz="1600" dirty="0"/>
              <a:t>)</a:t>
            </a:r>
            <a:endParaRPr lang="he-IL" sz="15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500" b="1" dirty="0">
                <a:latin typeface="Trebuchet MS (Body)"/>
              </a:rPr>
              <a:t>רגולציה: </a:t>
            </a:r>
            <a:r>
              <a:rPr lang="he-IL" sz="1500" dirty="0">
                <a:highlight>
                  <a:srgbClr val="FFFF00"/>
                </a:highlight>
                <a:latin typeface="Trebuchet MS (Body)"/>
              </a:rPr>
              <a:t>כן (</a:t>
            </a:r>
            <a:r>
              <a:rPr lang="en-US" sz="1500" dirty="0">
                <a:highlight>
                  <a:srgbClr val="FFFF00"/>
                </a:highlight>
                <a:latin typeface="Trebuchet MS (Body)"/>
              </a:rPr>
              <a:t>dropout 0.5</a:t>
            </a:r>
            <a:r>
              <a:rPr lang="he-IL" sz="1500" dirty="0">
                <a:highlight>
                  <a:srgbClr val="FFFF00"/>
                </a:highlight>
                <a:latin typeface="Trebuchet MS (Body)"/>
              </a:rPr>
              <a:t>)</a:t>
            </a:r>
            <a:r>
              <a:rPr lang="en-US" sz="1500" dirty="0">
                <a:highlight>
                  <a:srgbClr val="FFFF00"/>
                </a:highlight>
                <a:latin typeface="Trebuchet MS (Body)"/>
              </a:rPr>
              <a:t>(</a:t>
            </a:r>
            <a:r>
              <a:rPr lang="en-US" sz="1600" b="0" dirty="0" err="1">
                <a:effectLst/>
                <a:highlight>
                  <a:srgbClr val="FFFF00"/>
                </a:highlight>
                <a:latin typeface="Trebuchet MS (Body)"/>
              </a:rPr>
              <a:t>weight_decay</a:t>
            </a:r>
            <a:r>
              <a:rPr lang="en-US" sz="1600" b="0" dirty="0">
                <a:effectLst/>
                <a:highlight>
                  <a:srgbClr val="FFFF00"/>
                </a:highlight>
                <a:latin typeface="Trebuchet MS (Body)"/>
              </a:rPr>
              <a:t>=0.01)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1500" dirty="0">
              <a:highlight>
                <a:srgbClr val="FFFF00"/>
              </a:highlight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500" b="1" dirty="0"/>
              <a:t>Batch Normalization</a:t>
            </a:r>
            <a:r>
              <a:rPr lang="he-IL" sz="1500" b="1" dirty="0"/>
              <a:t> :</a:t>
            </a:r>
            <a:r>
              <a:rPr lang="he-IL" sz="1500" dirty="0"/>
              <a:t>ללא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D0C4BB-952E-F6F0-3359-0EC68C470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96" y="575035"/>
            <a:ext cx="7112347" cy="32145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e-IL" sz="1050" b="1" dirty="0">
                <a:highlight>
                  <a:srgbClr val="FFFF00"/>
                </a:highlight>
              </a:rPr>
              <a:t>1. סיבת הניסוי ומטרותיו:</a:t>
            </a:r>
            <a:endParaRPr lang="en-US" sz="1050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he-IL" sz="1050" dirty="0"/>
              <a:t>	רשת </a:t>
            </a:r>
            <a:r>
              <a:rPr lang="en-US" sz="1050" dirty="0"/>
              <a:t>CNN</a:t>
            </a:r>
            <a:r>
              <a:rPr lang="he-IL" sz="1050" dirty="0"/>
              <a:t> פשוטה שימוש באלגוריתם </a:t>
            </a:r>
            <a:r>
              <a:rPr lang="en-US" sz="1050" dirty="0">
                <a:highlight>
                  <a:srgbClr val="FFFF00"/>
                </a:highlight>
              </a:rPr>
              <a:t>Momentum</a:t>
            </a:r>
            <a:r>
              <a:rPr lang="he-IL" sz="1050" dirty="0"/>
              <a:t> המטרה למצוא </a:t>
            </a:r>
            <a:r>
              <a:rPr lang="en-US" sz="1050" dirty="0"/>
              <a:t>Learning rate , Batch size</a:t>
            </a:r>
            <a:r>
              <a:rPr lang="he-IL" sz="1050" dirty="0"/>
              <a:t>  לדיוק מקסימלי.</a:t>
            </a:r>
            <a:br>
              <a:rPr lang="he-IL" sz="1050" dirty="0"/>
            </a:br>
            <a:r>
              <a:rPr lang="he-IL" sz="1050" b="1" dirty="0">
                <a:highlight>
                  <a:srgbClr val="FFFF00"/>
                </a:highlight>
              </a:rPr>
              <a:t>2.</a:t>
            </a:r>
            <a:r>
              <a:rPr lang="en-US" sz="1050" b="1" dirty="0">
                <a:highlight>
                  <a:srgbClr val="FFFF00"/>
                </a:highlight>
              </a:rPr>
              <a:t> </a:t>
            </a:r>
            <a:r>
              <a:rPr lang="he-IL" sz="1050" b="1" dirty="0">
                <a:highlight>
                  <a:srgbClr val="FFFF00"/>
                </a:highlight>
              </a:rPr>
              <a:t>תוצאות:</a:t>
            </a:r>
            <a:endParaRPr lang="he-IL" sz="1050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Accuracy </a:t>
            </a:r>
            <a:r>
              <a:rPr lang="he-IL" sz="1050" b="1" dirty="0"/>
              <a:t> של אימון:</a:t>
            </a:r>
            <a:r>
              <a:rPr lang="he-IL" sz="105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62.05%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Loss </a:t>
            </a:r>
            <a:r>
              <a:rPr lang="he-IL" sz="1050" b="1" dirty="0"/>
              <a:t> באימון: </a:t>
            </a:r>
            <a:r>
              <a:rPr lang="he-IL" sz="1050" dirty="0"/>
              <a:t>יורד בעקביות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Accuracy </a:t>
            </a:r>
            <a:r>
              <a:rPr lang="he-IL" sz="1050" b="1" dirty="0"/>
              <a:t> ב-</a:t>
            </a:r>
            <a:r>
              <a:rPr lang="en-US" sz="1050" b="1" dirty="0"/>
              <a:t>validation</a:t>
            </a:r>
            <a:r>
              <a:rPr lang="he-IL" sz="1050" b="1"/>
              <a:t>:</a:t>
            </a:r>
            <a:r>
              <a:rPr lang="he-IL" sz="1050" b="0" i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59.86%</a:t>
            </a:r>
            <a:endParaRPr lang="he-IL" sz="1050" b="0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Bias</a:t>
            </a:r>
            <a:r>
              <a:rPr lang="en-US" sz="1050" dirty="0"/>
              <a:t> </a:t>
            </a:r>
            <a:r>
              <a:rPr lang="he-IL" sz="1050" dirty="0"/>
              <a:t>: גדול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:variance </a:t>
            </a:r>
            <a:r>
              <a:rPr lang="he-IL" sz="1050" b="1" dirty="0"/>
              <a:t> </a:t>
            </a:r>
            <a:r>
              <a:rPr lang="he-IL" sz="1050" dirty="0"/>
              <a:t>גדול</a:t>
            </a:r>
            <a:endParaRPr lang="he-IL" sz="1050" b="1" dirty="0"/>
          </a:p>
          <a:p>
            <a:pPr marL="0" indent="0">
              <a:buNone/>
            </a:pPr>
            <a:r>
              <a:rPr lang="he-IL" sz="1050" b="1" dirty="0">
                <a:highlight>
                  <a:srgbClr val="FFFF00"/>
                </a:highlight>
              </a:rPr>
              <a:t>3. הסבר לתוצאות: </a:t>
            </a:r>
            <a:r>
              <a:rPr lang="en-US" sz="1050" dirty="0"/>
              <a:t>Bais</a:t>
            </a:r>
            <a:r>
              <a:rPr lang="he-IL" sz="1050" dirty="0"/>
              <a:t> גבוה, </a:t>
            </a:r>
            <a:r>
              <a:rPr lang="en-US" sz="1050" dirty="0"/>
              <a:t>variance</a:t>
            </a:r>
            <a:r>
              <a:rPr lang="he-IL" sz="1050" dirty="0"/>
              <a:t> גבוה</a:t>
            </a:r>
            <a:r>
              <a:rPr lang="en-US" sz="1050" dirty="0"/>
              <a:t> </a:t>
            </a:r>
            <a:r>
              <a:rPr lang="he-IL" sz="1050" dirty="0"/>
              <a:t>– תוצאות לא טובות.</a:t>
            </a:r>
          </a:p>
          <a:p>
            <a:pPr marL="0" indent="0">
              <a:buNone/>
            </a:pPr>
            <a:r>
              <a:rPr lang="he-IL" sz="1050" b="1" dirty="0">
                <a:highlight>
                  <a:srgbClr val="FFFF00"/>
                </a:highlight>
              </a:rPr>
              <a:t>4. מסקנות</a:t>
            </a:r>
            <a:r>
              <a:rPr lang="he-IL" sz="1050" dirty="0"/>
              <a:t>:.</a:t>
            </a:r>
            <a:r>
              <a:rPr lang="en-US" sz="1050" b="0" dirty="0">
                <a:effectLst/>
                <a:latin typeface="Trebuchet MS (Body)"/>
              </a:rPr>
              <a:t> </a:t>
            </a:r>
            <a:r>
              <a:rPr lang="en-US" sz="1050" b="0" dirty="0" err="1">
                <a:effectLst/>
                <a:latin typeface="Trebuchet MS (Body)"/>
              </a:rPr>
              <a:t>weight_decay</a:t>
            </a:r>
            <a:r>
              <a:rPr lang="en-US" sz="1050" b="0" dirty="0">
                <a:effectLst/>
                <a:latin typeface="Trebuchet MS (Body)"/>
              </a:rPr>
              <a:t> =0.01</a:t>
            </a:r>
            <a:r>
              <a:rPr lang="he-IL" sz="1050" b="0" dirty="0">
                <a:effectLst/>
                <a:latin typeface="Trebuchet MS (Body)"/>
              </a:rPr>
              <a:t>הביא לתוצאות פחות טובות משמעותית </a:t>
            </a:r>
            <a:endParaRPr lang="he-IL" sz="10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3ED942-1F5A-B330-4068-E85378BC2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422" y="3789575"/>
            <a:ext cx="2857748" cy="31701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7C4E52-8953-AAD5-E797-6FE11630C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449" y="4198590"/>
            <a:ext cx="2408129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120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4825</TotalTime>
  <Words>2124</Words>
  <Application>Microsoft Office PowerPoint</Application>
  <PresentationFormat>Widescreen</PresentationFormat>
  <Paragraphs>258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Trebuchet MS</vt:lpstr>
      <vt:lpstr>Trebuchet MS (Body)</vt:lpstr>
      <vt:lpstr>Wingdings 3</vt:lpstr>
      <vt:lpstr>Facet</vt:lpstr>
      <vt:lpstr>Exercise 3</vt:lpstr>
      <vt:lpstr>ניסוי מס' 1 </vt:lpstr>
      <vt:lpstr>ניסוי מס' 2 </vt:lpstr>
      <vt:lpstr>ניסוי מס' 3 </vt:lpstr>
      <vt:lpstr>ניסוי מס' 4 </vt:lpstr>
      <vt:lpstr>ניסוי מס' 5 </vt:lpstr>
      <vt:lpstr>ניסוי מס' 6 </vt:lpstr>
      <vt:lpstr>ניסוי מס' 7 </vt:lpstr>
      <vt:lpstr>ניסוי מס' 8 </vt:lpstr>
      <vt:lpstr>ניסוי מס' 9 </vt:lpstr>
      <vt:lpstr>סיכום ביניים:  </vt:lpstr>
      <vt:lpstr>ניסוי מס' 10 </vt:lpstr>
      <vt:lpstr>ניסוי מס' 11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יובל סיג</dc:creator>
  <cp:lastModifiedBy>יובל סיג</cp:lastModifiedBy>
  <cp:revision>12</cp:revision>
  <dcterms:created xsi:type="dcterms:W3CDTF">2025-01-27T14:45:30Z</dcterms:created>
  <dcterms:modified xsi:type="dcterms:W3CDTF">2025-02-04T22:35:29Z</dcterms:modified>
</cp:coreProperties>
</file>