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6413"/>
  <p:notesSz cx="12192000" cy="9036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4"/>
    <p:restoredTop sz="94719"/>
  </p:normalViewPr>
  <p:slideViewPr>
    <p:cSldViewPr>
      <p:cViewPr varScale="1">
        <p:scale>
          <a:sx n="152" d="100"/>
          <a:sy n="152" d="100"/>
        </p:scale>
        <p:origin x="11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5ADAD-1F85-5B44-8AD6-48B57BF1A101}" type="datetimeFigureOut">
              <a:rPr lang="en-IL" smtClean="0"/>
              <a:t>10/08/2025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84550" y="1130300"/>
            <a:ext cx="5422900" cy="3049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348163"/>
            <a:ext cx="9753600" cy="3559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83613"/>
            <a:ext cx="5283200" cy="452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8583613"/>
            <a:ext cx="5283200" cy="452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BFAA6-9B55-F649-9C98-260F84ADF0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70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386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511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515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53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8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71500"/>
          </a:xfrm>
          <a:custGeom>
            <a:avLst/>
            <a:gdLst/>
            <a:ahLst/>
            <a:cxnLst/>
            <a:rect l="l" t="t" r="r" b="b"/>
            <a:pathLst>
              <a:path w="12192000" h="571500">
                <a:moveTo>
                  <a:pt x="121919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199" y="1485899"/>
            <a:ext cx="11277600" cy="28575"/>
          </a:xfrm>
          <a:custGeom>
            <a:avLst/>
            <a:gdLst/>
            <a:ahLst/>
            <a:cxnLst/>
            <a:rect l="l" t="t" r="r" b="b"/>
            <a:pathLst>
              <a:path w="11277600" h="28575">
                <a:moveTo>
                  <a:pt x="11277599" y="28574"/>
                </a:moveTo>
                <a:lnTo>
                  <a:pt x="0" y="28574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28574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71500"/>
          </a:xfrm>
          <a:custGeom>
            <a:avLst/>
            <a:gdLst/>
            <a:ahLst/>
            <a:cxnLst/>
            <a:rect l="l" t="t" r="r" b="b"/>
            <a:pathLst>
              <a:path w="12192000" h="571500">
                <a:moveTo>
                  <a:pt x="121919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050" y="94932"/>
            <a:ext cx="390715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899" y="1624012"/>
            <a:ext cx="11506200" cy="2649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3050" y="6588125"/>
            <a:ext cx="2905125" cy="28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379223" y="6445249"/>
            <a:ext cx="1539875" cy="429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jpeg"/><Relationship Id="rId5" Type="http://schemas.openxmlformats.org/officeDocument/2006/relationships/image" Target="../media/image80.jpeg"/><Relationship Id="rId10" Type="http://schemas.openxmlformats.org/officeDocument/2006/relationships/image" Target="../media/image75.png"/><Relationship Id="rId4" Type="http://schemas.openxmlformats.org/officeDocument/2006/relationships/image" Target="../media/image66.png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19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3238499"/>
            <a:ext cx="1905000" cy="95250"/>
          </a:xfrm>
          <a:custGeom>
            <a:avLst/>
            <a:gdLst/>
            <a:ahLst/>
            <a:cxnLst/>
            <a:rect l="l" t="t" r="r" b="b"/>
            <a:pathLst>
              <a:path w="1905000" h="95250">
                <a:moveTo>
                  <a:pt x="1904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904999" y="0"/>
                </a:lnTo>
                <a:lnTo>
                  <a:pt x="1904999" y="95249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1435576"/>
            <a:ext cx="7917180" cy="10902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85"/>
              </a:spcBef>
            </a:pPr>
            <a:r>
              <a:rPr sz="3650" b="1" spc="-204" dirty="0">
                <a:solidFill>
                  <a:srgbClr val="1A365C"/>
                </a:solidFill>
                <a:latin typeface="Roboto"/>
                <a:cs typeface="Roboto"/>
              </a:rPr>
              <a:t>Automatic</a:t>
            </a:r>
            <a:r>
              <a:rPr sz="3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75" dirty="0">
                <a:solidFill>
                  <a:srgbClr val="1A365C"/>
                </a:solidFill>
                <a:latin typeface="Roboto"/>
                <a:cs typeface="Roboto"/>
              </a:rPr>
              <a:t>Classification</a:t>
            </a:r>
            <a:r>
              <a:rPr sz="3650" b="1" spc="-2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85" dirty="0">
                <a:solidFill>
                  <a:srgbClr val="1A365C"/>
                </a:solidFill>
                <a:latin typeface="Roboto"/>
                <a:cs typeface="Roboto"/>
              </a:rPr>
              <a:t>of</a:t>
            </a:r>
            <a:r>
              <a:rPr sz="365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80" dirty="0">
                <a:solidFill>
                  <a:srgbClr val="1A365C"/>
                </a:solidFill>
                <a:latin typeface="Roboto"/>
                <a:cs typeface="Roboto"/>
              </a:rPr>
              <a:t>Figurative</a:t>
            </a:r>
            <a:r>
              <a:rPr sz="3650" b="1" spc="-2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20" dirty="0">
                <a:solidFill>
                  <a:srgbClr val="1A365C"/>
                </a:solidFill>
                <a:latin typeface="Roboto"/>
                <a:cs typeface="Roboto"/>
              </a:rPr>
              <a:t>and </a:t>
            </a:r>
            <a:r>
              <a:rPr sz="3650" b="1" spc="-165" dirty="0">
                <a:solidFill>
                  <a:srgbClr val="1A365C"/>
                </a:solidFill>
                <a:latin typeface="Roboto"/>
                <a:cs typeface="Roboto"/>
              </a:rPr>
              <a:t>Literal</a:t>
            </a:r>
            <a:r>
              <a:rPr sz="3650" b="1" spc="-6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215" dirty="0">
                <a:solidFill>
                  <a:srgbClr val="1A365C"/>
                </a:solidFill>
                <a:latin typeface="Roboto"/>
                <a:cs typeface="Roboto"/>
              </a:rPr>
              <a:t>Usage</a:t>
            </a:r>
            <a:r>
              <a:rPr sz="365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60" dirty="0">
                <a:solidFill>
                  <a:srgbClr val="1A365C"/>
                </a:solidFill>
                <a:latin typeface="Roboto"/>
                <a:cs typeface="Roboto"/>
              </a:rPr>
              <a:t>in</a:t>
            </a:r>
            <a:r>
              <a:rPr sz="3650" b="1" spc="-6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220" dirty="0">
                <a:solidFill>
                  <a:srgbClr val="1A365C"/>
                </a:solidFill>
                <a:latin typeface="Roboto"/>
                <a:cs typeface="Roboto"/>
              </a:rPr>
              <a:t>Hebrew</a:t>
            </a:r>
            <a:r>
              <a:rPr sz="365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0" dirty="0">
                <a:solidFill>
                  <a:srgbClr val="1A365C"/>
                </a:solidFill>
                <a:latin typeface="Roboto"/>
                <a:cs typeface="Roboto"/>
              </a:rPr>
              <a:t>Idioms</a:t>
            </a:r>
            <a:endParaRPr sz="365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53" y="4200197"/>
            <a:ext cx="211801" cy="2098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4610100"/>
            <a:ext cx="142874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5211365"/>
            <a:ext cx="171449" cy="1500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6899" y="2655014"/>
            <a:ext cx="9613900" cy="2780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-140" dirty="0">
                <a:solidFill>
                  <a:srgbClr val="4A5467"/>
                </a:solidFill>
                <a:latin typeface="Roboto"/>
                <a:cs typeface="Roboto"/>
              </a:rPr>
              <a:t>A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10" dirty="0">
                <a:solidFill>
                  <a:srgbClr val="4A5467"/>
                </a:solidFill>
                <a:latin typeface="Roboto"/>
                <a:cs typeface="Roboto"/>
              </a:rPr>
              <a:t>study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25" dirty="0">
                <a:solidFill>
                  <a:srgbClr val="4A5467"/>
                </a:solidFill>
                <a:latin typeface="Roboto"/>
                <a:cs typeface="Roboto"/>
              </a:rPr>
              <a:t>on</a:t>
            </a:r>
            <a:r>
              <a:rPr sz="21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95" dirty="0">
                <a:solidFill>
                  <a:srgbClr val="4A5467"/>
                </a:solidFill>
                <a:latin typeface="Roboto"/>
                <a:cs typeface="Roboto"/>
              </a:rPr>
              <a:t>distinguishing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10" dirty="0">
                <a:solidFill>
                  <a:srgbClr val="4A5467"/>
                </a:solidFill>
                <a:latin typeface="Roboto"/>
                <a:cs typeface="Roboto"/>
              </a:rPr>
              <a:t>figurative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25" dirty="0">
                <a:solidFill>
                  <a:srgbClr val="4A5467"/>
                </a:solidFill>
                <a:latin typeface="Roboto"/>
                <a:cs typeface="Roboto"/>
              </a:rPr>
              <a:t>from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85" dirty="0">
                <a:solidFill>
                  <a:srgbClr val="4A5467"/>
                </a:solidFill>
                <a:latin typeface="Roboto"/>
                <a:cs typeface="Roboto"/>
              </a:rPr>
              <a:t>literal</a:t>
            </a:r>
            <a:r>
              <a:rPr sz="21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20" dirty="0">
                <a:solidFill>
                  <a:srgbClr val="4A5467"/>
                </a:solidFill>
                <a:latin typeface="Roboto"/>
                <a:cs typeface="Roboto"/>
              </a:rPr>
              <a:t>usage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90" dirty="0">
                <a:solidFill>
                  <a:srgbClr val="4A5467"/>
                </a:solidFill>
                <a:latin typeface="Roboto"/>
                <a:cs typeface="Roboto"/>
              </a:rPr>
              <a:t>in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05" dirty="0">
                <a:solidFill>
                  <a:srgbClr val="4A5467"/>
                </a:solidFill>
                <a:latin typeface="Roboto"/>
                <a:cs typeface="Roboto"/>
              </a:rPr>
              <a:t>morphologically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90" dirty="0">
                <a:solidFill>
                  <a:srgbClr val="4A5467"/>
                </a:solidFill>
                <a:latin typeface="Roboto"/>
                <a:cs typeface="Roboto"/>
              </a:rPr>
              <a:t>rich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60" dirty="0">
                <a:solidFill>
                  <a:srgbClr val="4A5467"/>
                </a:solidFill>
                <a:latin typeface="Roboto"/>
                <a:cs typeface="Roboto"/>
              </a:rPr>
              <a:t>languages</a:t>
            </a:r>
            <a:endParaRPr sz="21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9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9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300" b="0" spc="-95" dirty="0">
                <a:solidFill>
                  <a:srgbClr val="2A6BB0"/>
                </a:solidFill>
                <a:latin typeface="Roboto Medium"/>
                <a:cs typeface="Roboto Medium"/>
              </a:rPr>
              <a:t>Igor</a:t>
            </a:r>
            <a:r>
              <a:rPr sz="2300" b="0" spc="-15" dirty="0">
                <a:solidFill>
                  <a:srgbClr val="2A6BB0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2A6BB0"/>
                </a:solidFill>
                <a:latin typeface="Roboto Medium"/>
                <a:cs typeface="Roboto Medium"/>
              </a:rPr>
              <a:t>Nazarenko,</a:t>
            </a:r>
            <a:r>
              <a:rPr sz="2300" b="0" spc="-10" dirty="0">
                <a:solidFill>
                  <a:srgbClr val="2A6BB0"/>
                </a:solidFill>
                <a:latin typeface="Roboto Medium"/>
                <a:cs typeface="Roboto Medium"/>
              </a:rPr>
              <a:t> </a:t>
            </a:r>
            <a:r>
              <a:rPr sz="2300" b="0" spc="-125" dirty="0">
                <a:solidFill>
                  <a:srgbClr val="2A6BB0"/>
                </a:solidFill>
                <a:latin typeface="Roboto Medium"/>
                <a:cs typeface="Roboto Medium"/>
              </a:rPr>
              <a:t>Yuval</a:t>
            </a:r>
            <a:r>
              <a:rPr sz="2300" b="0" spc="-10" dirty="0">
                <a:solidFill>
                  <a:srgbClr val="2A6BB0"/>
                </a:solidFill>
                <a:latin typeface="Roboto Medium"/>
                <a:cs typeface="Roboto Medium"/>
              </a:rPr>
              <a:t> </a:t>
            </a:r>
            <a:r>
              <a:rPr sz="2300" b="0" spc="-20" dirty="0">
                <a:solidFill>
                  <a:srgbClr val="2A6BB0"/>
                </a:solidFill>
                <a:latin typeface="Roboto Medium"/>
                <a:cs typeface="Roboto Medium"/>
              </a:rPr>
              <a:t>Amit</a:t>
            </a:r>
            <a:endParaRPr sz="2300" dirty="0">
              <a:latin typeface="Roboto Medium"/>
              <a:cs typeface="Roboto Medium"/>
            </a:endParaRPr>
          </a:p>
          <a:p>
            <a:pPr marL="349885">
              <a:lnSpc>
                <a:spcPct val="100000"/>
              </a:lnSpc>
              <a:spcBef>
                <a:spcPts val="1565"/>
              </a:spcBef>
            </a:pPr>
            <a:r>
              <a:rPr lang="en-US" spc="-80" dirty="0">
                <a:solidFill>
                  <a:srgbClr val="4A5467"/>
                </a:solidFill>
                <a:latin typeface="Roboto"/>
                <a:cs typeface="Roboto"/>
              </a:rPr>
              <a:t>Reichman</a:t>
            </a:r>
            <a:r>
              <a:rPr sz="1800" spc="-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spc="-80" dirty="0">
                <a:solidFill>
                  <a:srgbClr val="4A5467"/>
                </a:solidFill>
                <a:latin typeface="Roboto"/>
                <a:cs typeface="Roboto"/>
              </a:rPr>
              <a:t>University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A5467"/>
                </a:solidFill>
                <a:latin typeface="Roboto"/>
                <a:cs typeface="Roboto"/>
              </a:rPr>
              <a:t>|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spc="-105" dirty="0">
                <a:solidFill>
                  <a:srgbClr val="4A5467"/>
                </a:solidFill>
                <a:latin typeface="Roboto"/>
                <a:cs typeface="Roboto"/>
              </a:rPr>
              <a:t>Hebrew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spc="-110" dirty="0">
                <a:solidFill>
                  <a:srgbClr val="4A5467"/>
                </a:solidFill>
                <a:latin typeface="Roboto"/>
                <a:cs typeface="Roboto"/>
              </a:rPr>
              <a:t>NLP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spc="-85" dirty="0">
                <a:solidFill>
                  <a:srgbClr val="4A5467"/>
                </a:solidFill>
                <a:latin typeface="Roboto"/>
                <a:cs typeface="Roboto"/>
              </a:rPr>
              <a:t>Research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Group</a:t>
            </a:r>
            <a:endParaRPr sz="1800" dirty="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  <a:spcBef>
                <a:spcPts val="1065"/>
              </a:spcBef>
            </a:pPr>
            <a:r>
              <a:rPr sz="1650" spc="-110" dirty="0">
                <a:solidFill>
                  <a:srgbClr val="4A5467"/>
                </a:solidFill>
                <a:latin typeface="Roboto"/>
                <a:cs typeface="Roboto"/>
              </a:rPr>
              <a:t>NLP</a:t>
            </a:r>
            <a:r>
              <a:rPr sz="16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Final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Project,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202</a:t>
            </a:r>
            <a:r>
              <a:rPr lang="en-US" sz="1650" spc="-20" dirty="0">
                <a:solidFill>
                  <a:srgbClr val="4A5467"/>
                </a:solidFill>
                <a:latin typeface="Roboto"/>
                <a:cs typeface="Roboto"/>
              </a:rPr>
              <a:t>5</a:t>
            </a:r>
            <a:endParaRPr sz="16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500" dirty="0">
              <a:latin typeface="Roboto"/>
              <a:cs typeface="Roboto"/>
            </a:endParaRPr>
          </a:p>
          <a:p>
            <a:pPr marL="302260">
              <a:lnSpc>
                <a:spcPct val="100000"/>
              </a:lnSpc>
            </a:pPr>
            <a:r>
              <a:rPr sz="1500" spc="-90" dirty="0">
                <a:solidFill>
                  <a:srgbClr val="4A5462"/>
                </a:solidFill>
                <a:latin typeface="Roboto"/>
                <a:cs typeface="Roboto"/>
              </a:rPr>
              <a:t>Achieved</a:t>
            </a:r>
            <a:r>
              <a:rPr sz="1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105" dirty="0">
                <a:solidFill>
                  <a:srgbClr val="4A5462"/>
                </a:solidFill>
                <a:latin typeface="Roboto"/>
                <a:cs typeface="Roboto"/>
              </a:rPr>
              <a:t>95%</a:t>
            </a:r>
            <a:r>
              <a:rPr sz="1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4A5462"/>
                </a:solidFill>
                <a:latin typeface="Roboto"/>
                <a:cs typeface="Roboto"/>
              </a:rPr>
              <a:t>accuracy</a:t>
            </a:r>
            <a:r>
              <a:rPr sz="1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A5462"/>
                </a:solidFill>
                <a:latin typeface="Roboto"/>
                <a:cs typeface="Roboto"/>
              </a:rPr>
              <a:t>AlephBERTGimmel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7999" y="5595937"/>
            <a:ext cx="714375" cy="428625"/>
          </a:xfrm>
          <a:custGeom>
            <a:avLst/>
            <a:gdLst/>
            <a:ahLst/>
            <a:cxnLst/>
            <a:rect l="l" t="t" r="r" b="b"/>
            <a:pathLst>
              <a:path w="714375" h="428625">
                <a:moveTo>
                  <a:pt x="642937" y="428625"/>
                </a:moveTo>
                <a:lnTo>
                  <a:pt x="71437" y="428625"/>
                </a:lnTo>
                <a:lnTo>
                  <a:pt x="43652" y="423003"/>
                </a:lnTo>
                <a:lnTo>
                  <a:pt x="20942" y="407682"/>
                </a:lnTo>
                <a:lnTo>
                  <a:pt x="5621" y="384972"/>
                </a:lnTo>
                <a:lnTo>
                  <a:pt x="0" y="357187"/>
                </a:lnTo>
                <a:lnTo>
                  <a:pt x="0" y="71437"/>
                </a:lnTo>
                <a:lnTo>
                  <a:pt x="5621" y="43652"/>
                </a:lnTo>
                <a:lnTo>
                  <a:pt x="20942" y="20942"/>
                </a:lnTo>
                <a:lnTo>
                  <a:pt x="43652" y="5621"/>
                </a:lnTo>
                <a:lnTo>
                  <a:pt x="71437" y="0"/>
                </a:lnTo>
                <a:lnTo>
                  <a:pt x="642937" y="0"/>
                </a:lnTo>
                <a:lnTo>
                  <a:pt x="670722" y="5621"/>
                </a:lnTo>
                <a:lnTo>
                  <a:pt x="693432" y="20942"/>
                </a:lnTo>
                <a:lnTo>
                  <a:pt x="708753" y="43652"/>
                </a:lnTo>
                <a:lnTo>
                  <a:pt x="714375" y="71437"/>
                </a:lnTo>
                <a:lnTo>
                  <a:pt x="357187" y="71437"/>
                </a:lnTo>
                <a:lnTo>
                  <a:pt x="357187" y="111513"/>
                </a:lnTo>
                <a:lnTo>
                  <a:pt x="169939" y="111513"/>
                </a:lnTo>
                <a:lnTo>
                  <a:pt x="161738" y="116867"/>
                </a:lnTo>
                <a:lnTo>
                  <a:pt x="86729" y="285638"/>
                </a:lnTo>
                <a:lnTo>
                  <a:pt x="84804" y="294292"/>
                </a:lnTo>
                <a:lnTo>
                  <a:pt x="86311" y="302716"/>
                </a:lnTo>
                <a:lnTo>
                  <a:pt x="90873" y="309968"/>
                </a:lnTo>
                <a:lnTo>
                  <a:pt x="98114" y="315106"/>
                </a:lnTo>
                <a:lnTo>
                  <a:pt x="106557" y="316984"/>
                </a:lnTo>
                <a:lnTo>
                  <a:pt x="357187" y="316984"/>
                </a:lnTo>
                <a:lnTo>
                  <a:pt x="357187" y="357187"/>
                </a:lnTo>
                <a:lnTo>
                  <a:pt x="714375" y="357187"/>
                </a:lnTo>
                <a:lnTo>
                  <a:pt x="708753" y="384972"/>
                </a:lnTo>
                <a:lnTo>
                  <a:pt x="693432" y="407682"/>
                </a:lnTo>
                <a:lnTo>
                  <a:pt x="670722" y="423003"/>
                </a:lnTo>
                <a:lnTo>
                  <a:pt x="642937" y="428625"/>
                </a:lnTo>
                <a:close/>
              </a:path>
              <a:path w="714375" h="428625">
                <a:moveTo>
                  <a:pt x="714375" y="357187"/>
                </a:moveTo>
                <a:lnTo>
                  <a:pt x="642937" y="357187"/>
                </a:lnTo>
                <a:lnTo>
                  <a:pt x="642937" y="71437"/>
                </a:lnTo>
                <a:lnTo>
                  <a:pt x="714375" y="71437"/>
                </a:lnTo>
                <a:lnTo>
                  <a:pt x="714375" y="357187"/>
                </a:lnTo>
                <a:close/>
              </a:path>
              <a:path w="714375" h="428625">
                <a:moveTo>
                  <a:pt x="357187" y="316984"/>
                </a:moveTo>
                <a:lnTo>
                  <a:pt x="250418" y="316984"/>
                </a:lnTo>
                <a:lnTo>
                  <a:pt x="259072" y="315106"/>
                </a:lnTo>
                <a:lnTo>
                  <a:pt x="264976" y="310946"/>
                </a:lnTo>
                <a:lnTo>
                  <a:pt x="272332" y="294292"/>
                </a:lnTo>
                <a:lnTo>
                  <a:pt x="270457" y="285638"/>
                </a:lnTo>
                <a:lnTo>
                  <a:pt x="195448" y="116867"/>
                </a:lnTo>
                <a:lnTo>
                  <a:pt x="187247" y="111513"/>
                </a:lnTo>
                <a:lnTo>
                  <a:pt x="357187" y="111513"/>
                </a:lnTo>
                <a:lnTo>
                  <a:pt x="357187" y="316984"/>
                </a:lnTo>
                <a:close/>
              </a:path>
              <a:path w="714375" h="428625">
                <a:moveTo>
                  <a:pt x="522386" y="138298"/>
                </a:moveTo>
                <a:lnTo>
                  <a:pt x="477738" y="138298"/>
                </a:lnTo>
                <a:lnTo>
                  <a:pt x="477738" y="133833"/>
                </a:lnTo>
                <a:lnTo>
                  <a:pt x="479499" y="125165"/>
                </a:lnTo>
                <a:lnTo>
                  <a:pt x="484296" y="118067"/>
                </a:lnTo>
                <a:lnTo>
                  <a:pt x="491394" y="113270"/>
                </a:lnTo>
                <a:lnTo>
                  <a:pt x="500040" y="111513"/>
                </a:lnTo>
                <a:lnTo>
                  <a:pt x="499535" y="111513"/>
                </a:lnTo>
                <a:lnTo>
                  <a:pt x="508181" y="113270"/>
                </a:lnTo>
                <a:lnTo>
                  <a:pt x="508565" y="113270"/>
                </a:lnTo>
                <a:lnTo>
                  <a:pt x="515663" y="118067"/>
                </a:lnTo>
                <a:lnTo>
                  <a:pt x="520549" y="125165"/>
                </a:lnTo>
                <a:lnTo>
                  <a:pt x="522364" y="133833"/>
                </a:lnTo>
                <a:lnTo>
                  <a:pt x="522386" y="138298"/>
                </a:lnTo>
                <a:close/>
              </a:path>
              <a:path w="714375" h="428625">
                <a:moveTo>
                  <a:pt x="589908" y="182946"/>
                </a:moveTo>
                <a:lnTo>
                  <a:pt x="419695" y="182946"/>
                </a:lnTo>
                <a:lnTo>
                  <a:pt x="411027" y="181185"/>
                </a:lnTo>
                <a:lnTo>
                  <a:pt x="403928" y="176389"/>
                </a:lnTo>
                <a:lnTo>
                  <a:pt x="399132" y="169290"/>
                </a:lnTo>
                <a:lnTo>
                  <a:pt x="397371" y="160622"/>
                </a:lnTo>
                <a:lnTo>
                  <a:pt x="399132" y="151954"/>
                </a:lnTo>
                <a:lnTo>
                  <a:pt x="403928" y="144856"/>
                </a:lnTo>
                <a:lnTo>
                  <a:pt x="411027" y="140060"/>
                </a:lnTo>
                <a:lnTo>
                  <a:pt x="419695" y="138298"/>
                </a:lnTo>
                <a:lnTo>
                  <a:pt x="588810" y="138298"/>
                </a:lnTo>
                <a:lnTo>
                  <a:pt x="597478" y="140060"/>
                </a:lnTo>
                <a:lnTo>
                  <a:pt x="597862" y="140060"/>
                </a:lnTo>
                <a:lnTo>
                  <a:pt x="604960" y="144856"/>
                </a:lnTo>
                <a:lnTo>
                  <a:pt x="609846" y="151954"/>
                </a:lnTo>
                <a:lnTo>
                  <a:pt x="611660" y="160622"/>
                </a:lnTo>
                <a:lnTo>
                  <a:pt x="609944" y="169290"/>
                </a:lnTo>
                <a:lnTo>
                  <a:pt x="605201" y="176389"/>
                </a:lnTo>
                <a:lnTo>
                  <a:pt x="598192" y="181185"/>
                </a:lnTo>
                <a:lnTo>
                  <a:pt x="598576" y="181185"/>
                </a:lnTo>
                <a:lnTo>
                  <a:pt x="589908" y="182946"/>
                </a:lnTo>
                <a:close/>
              </a:path>
              <a:path w="714375" h="428625">
                <a:moveTo>
                  <a:pt x="562494" y="233176"/>
                </a:moveTo>
                <a:lnTo>
                  <a:pt x="506090" y="233176"/>
                </a:lnTo>
                <a:lnTo>
                  <a:pt x="515980" y="221780"/>
                </a:lnTo>
                <a:lnTo>
                  <a:pt x="524856" y="209568"/>
                </a:lnTo>
                <a:lnTo>
                  <a:pt x="532664" y="196603"/>
                </a:lnTo>
                <a:lnTo>
                  <a:pt x="539353" y="182946"/>
                </a:lnTo>
                <a:lnTo>
                  <a:pt x="587166" y="182946"/>
                </a:lnTo>
                <a:lnTo>
                  <a:pt x="585341" y="188081"/>
                </a:lnTo>
                <a:lnTo>
                  <a:pt x="576943" y="208026"/>
                </a:lnTo>
                <a:lnTo>
                  <a:pt x="566714" y="226925"/>
                </a:lnTo>
                <a:lnTo>
                  <a:pt x="562494" y="233176"/>
                </a:lnTo>
                <a:close/>
              </a:path>
              <a:path w="714375" h="428625">
                <a:moveTo>
                  <a:pt x="199801" y="236636"/>
                </a:moveTo>
                <a:lnTo>
                  <a:pt x="157385" y="236636"/>
                </a:lnTo>
                <a:lnTo>
                  <a:pt x="178593" y="188862"/>
                </a:lnTo>
                <a:lnTo>
                  <a:pt x="199801" y="236636"/>
                </a:lnTo>
                <a:close/>
              </a:path>
              <a:path w="714375" h="428625">
                <a:moveTo>
                  <a:pt x="456236" y="316984"/>
                </a:moveTo>
                <a:lnTo>
                  <a:pt x="455761" y="316984"/>
                </a:lnTo>
                <a:lnTo>
                  <a:pt x="447366" y="315483"/>
                </a:lnTo>
                <a:lnTo>
                  <a:pt x="447534" y="315483"/>
                </a:lnTo>
                <a:lnTo>
                  <a:pt x="440337" y="310946"/>
                </a:lnTo>
                <a:lnTo>
                  <a:pt x="435210" y="303720"/>
                </a:lnTo>
                <a:lnTo>
                  <a:pt x="433968" y="298139"/>
                </a:lnTo>
                <a:lnTo>
                  <a:pt x="433294" y="295014"/>
                </a:lnTo>
                <a:lnTo>
                  <a:pt x="434792" y="286642"/>
                </a:lnTo>
                <a:lnTo>
                  <a:pt x="439354" y="279391"/>
                </a:lnTo>
                <a:lnTo>
                  <a:pt x="446596" y="274253"/>
                </a:lnTo>
                <a:lnTo>
                  <a:pt x="457758" y="269230"/>
                </a:lnTo>
                <a:lnTo>
                  <a:pt x="464678" y="265658"/>
                </a:lnTo>
                <a:lnTo>
                  <a:pt x="471264" y="261528"/>
                </a:lnTo>
                <a:lnTo>
                  <a:pt x="457646" y="247910"/>
                </a:lnTo>
                <a:lnTo>
                  <a:pt x="452749" y="240526"/>
                </a:lnTo>
                <a:lnTo>
                  <a:pt x="451116" y="232116"/>
                </a:lnTo>
                <a:lnTo>
                  <a:pt x="452749" y="223706"/>
                </a:lnTo>
                <a:lnTo>
                  <a:pt x="457646" y="216321"/>
                </a:lnTo>
                <a:lnTo>
                  <a:pt x="465031" y="211424"/>
                </a:lnTo>
                <a:lnTo>
                  <a:pt x="473440" y="209791"/>
                </a:lnTo>
                <a:lnTo>
                  <a:pt x="481850" y="211424"/>
                </a:lnTo>
                <a:lnTo>
                  <a:pt x="489235" y="216321"/>
                </a:lnTo>
                <a:lnTo>
                  <a:pt x="506090" y="233176"/>
                </a:lnTo>
                <a:lnTo>
                  <a:pt x="562494" y="233176"/>
                </a:lnTo>
                <a:lnTo>
                  <a:pt x="554748" y="244652"/>
                </a:lnTo>
                <a:lnTo>
                  <a:pt x="541139" y="261081"/>
                </a:lnTo>
                <a:lnTo>
                  <a:pt x="542143" y="261751"/>
                </a:lnTo>
                <a:lnTo>
                  <a:pt x="575420" y="289224"/>
                </a:lnTo>
                <a:lnTo>
                  <a:pt x="575551" y="291665"/>
                </a:lnTo>
                <a:lnTo>
                  <a:pt x="506648" y="291665"/>
                </a:lnTo>
                <a:lnTo>
                  <a:pt x="497626" y="297733"/>
                </a:lnTo>
                <a:lnTo>
                  <a:pt x="488300" y="303372"/>
                </a:lnTo>
                <a:lnTo>
                  <a:pt x="478660" y="308571"/>
                </a:lnTo>
                <a:lnTo>
                  <a:pt x="468697" y="313320"/>
                </a:lnTo>
                <a:lnTo>
                  <a:pt x="464678" y="315106"/>
                </a:lnTo>
                <a:lnTo>
                  <a:pt x="456236" y="316984"/>
                </a:lnTo>
                <a:close/>
              </a:path>
              <a:path w="714375" h="428625">
                <a:moveTo>
                  <a:pt x="250418" y="316984"/>
                </a:moveTo>
                <a:lnTo>
                  <a:pt x="107032" y="316984"/>
                </a:lnTo>
                <a:lnTo>
                  <a:pt x="115426" y="315483"/>
                </a:lnTo>
                <a:lnTo>
                  <a:pt x="115259" y="315483"/>
                </a:lnTo>
                <a:lnTo>
                  <a:pt x="122455" y="310946"/>
                </a:lnTo>
                <a:lnTo>
                  <a:pt x="127582" y="303720"/>
                </a:lnTo>
                <a:lnTo>
                  <a:pt x="137436" y="281468"/>
                </a:lnTo>
                <a:lnTo>
                  <a:pt x="137517" y="281285"/>
                </a:lnTo>
                <a:lnTo>
                  <a:pt x="219670" y="281285"/>
                </a:lnTo>
                <a:lnTo>
                  <a:pt x="229604" y="303720"/>
                </a:lnTo>
                <a:lnTo>
                  <a:pt x="234742" y="310946"/>
                </a:lnTo>
                <a:lnTo>
                  <a:pt x="241994" y="315483"/>
                </a:lnTo>
                <a:lnTo>
                  <a:pt x="250418" y="316984"/>
                </a:lnTo>
                <a:close/>
              </a:path>
              <a:path w="714375" h="428625">
                <a:moveTo>
                  <a:pt x="550693" y="316676"/>
                </a:moveTo>
                <a:lnTo>
                  <a:pt x="542366" y="313766"/>
                </a:lnTo>
                <a:lnTo>
                  <a:pt x="516247" y="298139"/>
                </a:lnTo>
                <a:lnTo>
                  <a:pt x="511447" y="295014"/>
                </a:lnTo>
                <a:lnTo>
                  <a:pt x="506648" y="291665"/>
                </a:lnTo>
                <a:lnTo>
                  <a:pt x="575551" y="291665"/>
                </a:lnTo>
                <a:lnTo>
                  <a:pt x="575874" y="297733"/>
                </a:lnTo>
                <a:lnTo>
                  <a:pt x="572951" y="306065"/>
                </a:lnTo>
                <a:lnTo>
                  <a:pt x="567010" y="312573"/>
                </a:lnTo>
                <a:lnTo>
                  <a:pt x="559249" y="316194"/>
                </a:lnTo>
                <a:lnTo>
                  <a:pt x="550693" y="316676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86499"/>
            <a:ext cx="12192000" cy="571500"/>
          </a:xfrm>
          <a:custGeom>
            <a:avLst/>
            <a:gdLst/>
            <a:ahLst/>
            <a:cxnLst/>
            <a:rect l="l" t="t" r="r" b="b"/>
            <a:pathLst>
              <a:path w="12192000" h="571500">
                <a:moveTo>
                  <a:pt x="121919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7">
            <a:extLst>
              <a:ext uri="{FF2B5EF4-FFF2-40B4-BE49-F238E27FC236}">
                <a16:creationId xmlns:a16="http://schemas.microsoft.com/office/drawing/2014/main" id="{6F11D680-D0B5-F893-164C-9F8FED8AEA1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6466359"/>
            <a:ext cx="333692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pc="-50" dirty="0"/>
              <a:t>Reichman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</a:t>
            </a:r>
            <a:r>
              <a:rPr lang="en-US" spc="-25" dirty="0"/>
              <a:t>5</a:t>
            </a:r>
            <a:endParaRPr spc="-25" dirty="0"/>
          </a:p>
        </p:txBody>
      </p:sp>
      <p:sp>
        <p:nvSpPr>
          <p:cNvPr id="16" name="object 33">
            <a:extLst>
              <a:ext uri="{FF2B5EF4-FFF2-40B4-BE49-F238E27FC236}">
                <a16:creationId xmlns:a16="http://schemas.microsoft.com/office/drawing/2014/main" id="{BFCAAF9B-2C8D-5A57-74A6-7426B12E70D3}"/>
              </a:ext>
            </a:extLst>
          </p:cNvPr>
          <p:cNvSpPr txBox="1"/>
          <p:nvPr/>
        </p:nvSpPr>
        <p:spPr>
          <a:xfrm>
            <a:off x="10547350" y="6476206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49803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5" dirty="0">
                <a:solidFill>
                  <a:srgbClr val="1A365C"/>
                </a:solidFill>
                <a:latin typeface="Roboto"/>
                <a:cs typeface="Roboto"/>
              </a:rPr>
              <a:t>Error</a:t>
            </a:r>
            <a:r>
              <a:rPr sz="300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0" dirty="0">
                <a:solidFill>
                  <a:srgbClr val="1A365C"/>
                </a:solidFill>
                <a:latin typeface="Roboto"/>
                <a:cs typeface="Roboto"/>
              </a:rPr>
              <a:t>Analysis</a:t>
            </a:r>
            <a:r>
              <a:rPr sz="300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5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85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300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0" dirty="0">
                <a:solidFill>
                  <a:srgbClr val="1A365C"/>
                </a:solidFill>
                <a:latin typeface="Roboto"/>
                <a:cs typeface="Roboto"/>
              </a:rPr>
              <a:t>Behavior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5476874"/>
            <a:ext cx="7515225" cy="742950"/>
            <a:chOff x="457199" y="5476874"/>
            <a:chExt cx="7515225" cy="742950"/>
          </a:xfrm>
        </p:grpSpPr>
        <p:sp>
          <p:nvSpPr>
            <p:cNvPr id="5" name="object 5"/>
            <p:cNvSpPr/>
            <p:nvPr/>
          </p:nvSpPr>
          <p:spPr>
            <a:xfrm>
              <a:off x="476249" y="5476874"/>
              <a:ext cx="7496175" cy="742950"/>
            </a:xfrm>
            <a:custGeom>
              <a:avLst/>
              <a:gdLst/>
              <a:ahLst/>
              <a:cxnLst/>
              <a:rect l="l" t="t" r="r" b="b"/>
              <a:pathLst>
                <a:path w="7496175" h="742950">
                  <a:moveTo>
                    <a:pt x="7454864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4"/>
                  </a:lnTo>
                  <a:lnTo>
                    <a:pt x="7496173" y="41309"/>
                  </a:lnTo>
                  <a:lnTo>
                    <a:pt x="7496173" y="701640"/>
                  </a:lnTo>
                  <a:lnTo>
                    <a:pt x="7472608" y="736906"/>
                  </a:lnTo>
                  <a:lnTo>
                    <a:pt x="7454864" y="74294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5476874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532" y="5638799"/>
              <a:ext cx="117865" cy="1714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771649"/>
            <a:ext cx="228599" cy="228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487" y="2619374"/>
            <a:ext cx="242441" cy="228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2050" y="3008471"/>
            <a:ext cx="201409" cy="1743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2050" y="3360896"/>
            <a:ext cx="201409" cy="17430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15975" y="1647888"/>
            <a:ext cx="6827520" cy="194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Most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errors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involve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confusing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expressions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ones, particularly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cues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weak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ambiguous</a:t>
            </a:r>
            <a:endParaRPr sz="2000">
              <a:latin typeface="Roboto"/>
              <a:cs typeface="Roboto"/>
            </a:endParaRPr>
          </a:p>
          <a:p>
            <a:pPr marL="678815" marR="1946910" indent="-638175">
              <a:lnSpc>
                <a:spcPct val="131200"/>
              </a:lnSpc>
              <a:spcBef>
                <a:spcPts val="980"/>
              </a:spcBef>
            </a:pP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DictaBERT</a:t>
            </a:r>
            <a:r>
              <a:rPr sz="2000" spc="-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error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distribution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(210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samples):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1800" spc="-90" dirty="0">
                <a:solidFill>
                  <a:srgbClr val="333333"/>
                </a:solidFill>
                <a:latin typeface="Liberation Sans"/>
                <a:cs typeface="Liberation Sans"/>
              </a:rPr>
              <a:t>→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Figurative: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7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cases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(3.3%)</a:t>
            </a:r>
            <a:endParaRPr sz="2000">
              <a:latin typeface="Roboto"/>
              <a:cs typeface="Roboto"/>
            </a:endParaRPr>
          </a:p>
          <a:p>
            <a:pPr marL="678815">
              <a:lnSpc>
                <a:spcPct val="100000"/>
              </a:lnSpc>
              <a:spcBef>
                <a:spcPts val="375"/>
              </a:spcBef>
            </a:pP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800" spc="-90" dirty="0">
                <a:solidFill>
                  <a:srgbClr val="333333"/>
                </a:solidFill>
                <a:latin typeface="Liberation Sans"/>
                <a:cs typeface="Liberation Sans"/>
              </a:rPr>
              <a:t>→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Literal: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5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cases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(2.4%)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905249"/>
            <a:ext cx="228600" cy="2286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3475" y="4343399"/>
            <a:ext cx="133349" cy="1333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3475" y="4705349"/>
            <a:ext cx="133349" cy="1333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3475" y="5067299"/>
            <a:ext cx="133349" cy="13335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15975" y="3705288"/>
            <a:ext cx="6634480" cy="15398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Typical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error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identified:</a:t>
            </a:r>
            <a:endParaRPr sz="2000" dirty="0">
              <a:latin typeface="Roboto"/>
              <a:cs typeface="Roboto"/>
            </a:endParaRPr>
          </a:p>
          <a:p>
            <a:pPr marL="583565">
              <a:lnSpc>
                <a:spcPct val="100000"/>
              </a:lnSpc>
              <a:spcBef>
                <a:spcPts val="750"/>
              </a:spcBef>
            </a:pP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Ambiguous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contexts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dual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interpretations</a:t>
            </a:r>
            <a:endParaRPr sz="2000" dirty="0">
              <a:latin typeface="Roboto"/>
              <a:cs typeface="Roboto"/>
            </a:endParaRPr>
          </a:p>
          <a:p>
            <a:pPr marL="583565" marR="5080" indent="-5080">
              <a:lnSpc>
                <a:spcPts val="2850"/>
              </a:lnSpc>
              <a:spcBef>
                <a:spcPts val="25"/>
              </a:spcBef>
            </a:pP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Token-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overfitting: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focus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itself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without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context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Shallow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pragmatic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reasoning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limiting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disambiguation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474" y="5549954"/>
            <a:ext cx="718502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015">
              <a:lnSpc>
                <a:spcPct val="1125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Attention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732929"/>
                </a:solidFill>
                <a:latin typeface="Roboto Medium"/>
                <a:cs typeface="Roboto Medium"/>
              </a:rPr>
              <a:t>analysis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732929"/>
                </a:solidFill>
                <a:latin typeface="Roboto Medium"/>
                <a:cs typeface="Roboto Medium"/>
              </a:rPr>
              <a:t>reveals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models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sometimes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ignore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idiom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or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focus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732929"/>
                </a:solidFill>
                <a:latin typeface="Roboto Medium"/>
                <a:cs typeface="Roboto Medium"/>
              </a:rPr>
              <a:t>solely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on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idiom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45" dirty="0">
                <a:solidFill>
                  <a:srgbClr val="732929"/>
                </a:solidFill>
                <a:latin typeface="Roboto Medium"/>
                <a:cs typeface="Roboto Medium"/>
              </a:rPr>
              <a:t>tokens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while</a:t>
            </a:r>
            <a:r>
              <a:rPr sz="1500" b="0" spc="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missing</a:t>
            </a:r>
            <a:r>
              <a:rPr sz="1500" b="0" spc="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relevant</a:t>
            </a:r>
            <a:r>
              <a:rPr sz="1500" b="0" spc="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732929"/>
                </a:solidFill>
                <a:latin typeface="Roboto Medium"/>
                <a:cs typeface="Roboto Medium"/>
              </a:rPr>
              <a:t>contextual</a:t>
            </a:r>
            <a:r>
              <a:rPr sz="1500" b="0" spc="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keywords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89924" y="3905249"/>
            <a:ext cx="3762375" cy="2333625"/>
            <a:chOff x="7972424" y="3990974"/>
            <a:chExt cx="3762375" cy="2333625"/>
          </a:xfrm>
        </p:grpSpPr>
        <p:sp>
          <p:nvSpPr>
            <p:cNvPr id="20" name="object 20"/>
            <p:cNvSpPr/>
            <p:nvPr/>
          </p:nvSpPr>
          <p:spPr>
            <a:xfrm>
              <a:off x="7991474" y="3990974"/>
              <a:ext cx="3743325" cy="2333625"/>
            </a:xfrm>
            <a:custGeom>
              <a:avLst/>
              <a:gdLst/>
              <a:ahLst/>
              <a:cxnLst/>
              <a:rect l="l" t="t" r="r" b="b"/>
              <a:pathLst>
                <a:path w="3743325" h="2333625">
                  <a:moveTo>
                    <a:pt x="3702014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3"/>
                  </a:lnTo>
                  <a:lnTo>
                    <a:pt x="3743323" y="41309"/>
                  </a:lnTo>
                  <a:lnTo>
                    <a:pt x="3743323" y="2292315"/>
                  </a:lnTo>
                  <a:lnTo>
                    <a:pt x="3719757" y="2327582"/>
                  </a:lnTo>
                  <a:lnTo>
                    <a:pt x="3702014" y="23336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424" y="3990974"/>
              <a:ext cx="38100" cy="2333625"/>
            </a:xfrm>
            <a:custGeom>
              <a:avLst/>
              <a:gdLst/>
              <a:ahLst/>
              <a:cxnLst/>
              <a:rect l="l" t="t" r="r" b="b"/>
              <a:pathLst>
                <a:path w="38100" h="2333625">
                  <a:moveTo>
                    <a:pt x="3809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3336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1024" y="4505324"/>
              <a:ext cx="171449" cy="1714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5076824"/>
              <a:ext cx="171449" cy="1714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1024" y="5648324"/>
              <a:ext cx="171449" cy="1714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508950" y="3942820"/>
            <a:ext cx="3092450" cy="20897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100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1650" b="1" spc="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90" dirty="0">
                <a:solidFill>
                  <a:srgbClr val="1A365C"/>
                </a:solidFill>
                <a:latin typeface="Roboto"/>
                <a:cs typeface="Roboto"/>
              </a:rPr>
              <a:t>Behavior</a:t>
            </a:r>
            <a:r>
              <a:rPr sz="1650" b="1" spc="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Insights:</a:t>
            </a:r>
            <a:endParaRPr sz="1650">
              <a:latin typeface="Roboto"/>
              <a:cs typeface="Roboto"/>
            </a:endParaRPr>
          </a:p>
          <a:p>
            <a:pPr marL="12700" marR="5080" indent="289560">
              <a:lnSpc>
                <a:spcPct val="116700"/>
              </a:lnSpc>
              <a:spcBef>
                <a:spcPts val="34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show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Roboto"/>
                <a:cs typeface="Roboto"/>
              </a:rPr>
              <a:t>better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15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understanding</a:t>
            </a:r>
            <a:endParaRPr sz="1500">
              <a:latin typeface="Roboto"/>
              <a:cs typeface="Roboto"/>
            </a:endParaRPr>
          </a:p>
          <a:p>
            <a:pPr marL="12700" marR="256540" indent="289560">
              <a:lnSpc>
                <a:spcPct val="116700"/>
              </a:lnSpc>
              <a:spcBef>
                <a:spcPts val="300"/>
              </a:spcBef>
            </a:pP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struggle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333333"/>
                </a:solidFill>
                <a:latin typeface="Roboto"/>
                <a:cs typeface="Roboto"/>
              </a:rPr>
              <a:t>with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5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morphology</a:t>
            </a:r>
            <a:endParaRPr sz="1500">
              <a:latin typeface="Roboto"/>
              <a:cs typeface="Roboto"/>
            </a:endParaRPr>
          </a:p>
          <a:p>
            <a:pPr marL="12700" marR="360680" indent="289560">
              <a:lnSpc>
                <a:spcPct val="116700"/>
              </a:lnSpc>
              <a:spcBef>
                <a:spcPts val="300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Most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errors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occur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near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decision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boundaries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embedding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space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04386" y="2410116"/>
            <a:ext cx="952500" cy="953135"/>
          </a:xfrm>
          <a:custGeom>
            <a:avLst/>
            <a:gdLst/>
            <a:ahLst/>
            <a:cxnLst/>
            <a:rect l="l" t="t" r="r" b="b"/>
            <a:pathLst>
              <a:path w="952500" h="953135">
                <a:moveTo>
                  <a:pt x="386953" y="773906"/>
                </a:moveTo>
                <a:lnTo>
                  <a:pt x="338405" y="770892"/>
                </a:lnTo>
                <a:lnTo>
                  <a:pt x="291659" y="762091"/>
                </a:lnTo>
                <a:lnTo>
                  <a:pt x="247078" y="747865"/>
                </a:lnTo>
                <a:lnTo>
                  <a:pt x="205024" y="728577"/>
                </a:lnTo>
                <a:lnTo>
                  <a:pt x="165858" y="704589"/>
                </a:lnTo>
                <a:lnTo>
                  <a:pt x="129943" y="676263"/>
                </a:lnTo>
                <a:lnTo>
                  <a:pt x="97642" y="643962"/>
                </a:lnTo>
                <a:lnTo>
                  <a:pt x="69316" y="608047"/>
                </a:lnTo>
                <a:lnTo>
                  <a:pt x="45328" y="568882"/>
                </a:lnTo>
                <a:lnTo>
                  <a:pt x="26040" y="526827"/>
                </a:lnTo>
                <a:lnTo>
                  <a:pt x="11815" y="482246"/>
                </a:lnTo>
                <a:lnTo>
                  <a:pt x="3014" y="435500"/>
                </a:lnTo>
                <a:lnTo>
                  <a:pt x="0" y="386953"/>
                </a:lnTo>
                <a:lnTo>
                  <a:pt x="3014" y="338405"/>
                </a:lnTo>
                <a:lnTo>
                  <a:pt x="11815" y="291659"/>
                </a:lnTo>
                <a:lnTo>
                  <a:pt x="26040" y="247078"/>
                </a:lnTo>
                <a:lnTo>
                  <a:pt x="45328" y="205024"/>
                </a:lnTo>
                <a:lnTo>
                  <a:pt x="69316" y="165858"/>
                </a:lnTo>
                <a:lnTo>
                  <a:pt x="97642" y="129943"/>
                </a:lnTo>
                <a:lnTo>
                  <a:pt x="129943" y="97642"/>
                </a:lnTo>
                <a:lnTo>
                  <a:pt x="165858" y="69316"/>
                </a:lnTo>
                <a:lnTo>
                  <a:pt x="205024" y="45328"/>
                </a:lnTo>
                <a:lnTo>
                  <a:pt x="247078" y="26040"/>
                </a:lnTo>
                <a:lnTo>
                  <a:pt x="291659" y="11815"/>
                </a:lnTo>
                <a:lnTo>
                  <a:pt x="338405" y="3014"/>
                </a:lnTo>
                <a:lnTo>
                  <a:pt x="386953" y="0"/>
                </a:lnTo>
                <a:lnTo>
                  <a:pt x="435500" y="3014"/>
                </a:lnTo>
                <a:lnTo>
                  <a:pt x="482246" y="11815"/>
                </a:lnTo>
                <a:lnTo>
                  <a:pt x="526827" y="26040"/>
                </a:lnTo>
                <a:lnTo>
                  <a:pt x="568882" y="45328"/>
                </a:lnTo>
                <a:lnTo>
                  <a:pt x="608047" y="69316"/>
                </a:lnTo>
                <a:lnTo>
                  <a:pt x="643962" y="97642"/>
                </a:lnTo>
                <a:lnTo>
                  <a:pt x="676263" y="129943"/>
                </a:lnTo>
                <a:lnTo>
                  <a:pt x="704589" y="165858"/>
                </a:lnTo>
                <a:lnTo>
                  <a:pt x="712389" y="178593"/>
                </a:lnTo>
                <a:lnTo>
                  <a:pt x="386953" y="178593"/>
                </a:lnTo>
                <a:lnTo>
                  <a:pt x="369538" y="182090"/>
                </a:lnTo>
                <a:lnTo>
                  <a:pt x="355350" y="191639"/>
                </a:lnTo>
                <a:lnTo>
                  <a:pt x="345801" y="205827"/>
                </a:lnTo>
                <a:lnTo>
                  <a:pt x="342304" y="223242"/>
                </a:lnTo>
                <a:lnTo>
                  <a:pt x="342304" y="342304"/>
                </a:lnTo>
                <a:lnTo>
                  <a:pt x="223242" y="342304"/>
                </a:lnTo>
                <a:lnTo>
                  <a:pt x="205827" y="345801"/>
                </a:lnTo>
                <a:lnTo>
                  <a:pt x="191639" y="355350"/>
                </a:lnTo>
                <a:lnTo>
                  <a:pt x="182090" y="369538"/>
                </a:lnTo>
                <a:lnTo>
                  <a:pt x="178593" y="386953"/>
                </a:lnTo>
                <a:lnTo>
                  <a:pt x="182090" y="404367"/>
                </a:lnTo>
                <a:lnTo>
                  <a:pt x="191639" y="418555"/>
                </a:lnTo>
                <a:lnTo>
                  <a:pt x="205827" y="428104"/>
                </a:lnTo>
                <a:lnTo>
                  <a:pt x="223242" y="431601"/>
                </a:lnTo>
                <a:lnTo>
                  <a:pt x="342304" y="431601"/>
                </a:lnTo>
                <a:lnTo>
                  <a:pt x="342304" y="550664"/>
                </a:lnTo>
                <a:lnTo>
                  <a:pt x="345801" y="568078"/>
                </a:lnTo>
                <a:lnTo>
                  <a:pt x="355350" y="582266"/>
                </a:lnTo>
                <a:lnTo>
                  <a:pt x="369538" y="591815"/>
                </a:lnTo>
                <a:lnTo>
                  <a:pt x="386953" y="595312"/>
                </a:lnTo>
                <a:lnTo>
                  <a:pt x="712229" y="595312"/>
                </a:lnTo>
                <a:lnTo>
                  <a:pt x="699492" y="615218"/>
                </a:lnTo>
                <a:lnTo>
                  <a:pt x="783699" y="699492"/>
                </a:lnTo>
                <a:lnTo>
                  <a:pt x="615218" y="699492"/>
                </a:lnTo>
                <a:lnTo>
                  <a:pt x="575101" y="725233"/>
                </a:lnTo>
                <a:lnTo>
                  <a:pt x="531815" y="745938"/>
                </a:lnTo>
                <a:lnTo>
                  <a:pt x="485760" y="761214"/>
                </a:lnTo>
                <a:lnTo>
                  <a:pt x="437338" y="770667"/>
                </a:lnTo>
                <a:lnTo>
                  <a:pt x="386953" y="773906"/>
                </a:lnTo>
                <a:close/>
              </a:path>
              <a:path w="952500" h="953135">
                <a:moveTo>
                  <a:pt x="712229" y="595312"/>
                </a:moveTo>
                <a:lnTo>
                  <a:pt x="386953" y="595312"/>
                </a:lnTo>
                <a:lnTo>
                  <a:pt x="404367" y="591815"/>
                </a:lnTo>
                <a:lnTo>
                  <a:pt x="418555" y="582266"/>
                </a:lnTo>
                <a:lnTo>
                  <a:pt x="428104" y="568078"/>
                </a:lnTo>
                <a:lnTo>
                  <a:pt x="431601" y="550664"/>
                </a:lnTo>
                <a:lnTo>
                  <a:pt x="431601" y="431601"/>
                </a:lnTo>
                <a:lnTo>
                  <a:pt x="550664" y="431601"/>
                </a:lnTo>
                <a:lnTo>
                  <a:pt x="568078" y="428104"/>
                </a:lnTo>
                <a:lnTo>
                  <a:pt x="582266" y="418555"/>
                </a:lnTo>
                <a:lnTo>
                  <a:pt x="591815" y="404367"/>
                </a:lnTo>
                <a:lnTo>
                  <a:pt x="595312" y="386953"/>
                </a:lnTo>
                <a:lnTo>
                  <a:pt x="591815" y="369538"/>
                </a:lnTo>
                <a:lnTo>
                  <a:pt x="582266" y="355350"/>
                </a:lnTo>
                <a:lnTo>
                  <a:pt x="568078" y="345801"/>
                </a:lnTo>
                <a:lnTo>
                  <a:pt x="550664" y="342304"/>
                </a:lnTo>
                <a:lnTo>
                  <a:pt x="431601" y="342304"/>
                </a:lnTo>
                <a:lnTo>
                  <a:pt x="431601" y="223242"/>
                </a:lnTo>
                <a:lnTo>
                  <a:pt x="428104" y="205827"/>
                </a:lnTo>
                <a:lnTo>
                  <a:pt x="418555" y="191639"/>
                </a:lnTo>
                <a:lnTo>
                  <a:pt x="404367" y="182090"/>
                </a:lnTo>
                <a:lnTo>
                  <a:pt x="386953" y="178593"/>
                </a:lnTo>
                <a:lnTo>
                  <a:pt x="712389" y="178593"/>
                </a:lnTo>
                <a:lnTo>
                  <a:pt x="747865" y="247078"/>
                </a:lnTo>
                <a:lnTo>
                  <a:pt x="762091" y="291659"/>
                </a:lnTo>
                <a:lnTo>
                  <a:pt x="770892" y="338405"/>
                </a:lnTo>
                <a:lnTo>
                  <a:pt x="773906" y="386953"/>
                </a:lnTo>
                <a:lnTo>
                  <a:pt x="770768" y="435500"/>
                </a:lnTo>
                <a:lnTo>
                  <a:pt x="770649" y="437338"/>
                </a:lnTo>
                <a:lnTo>
                  <a:pt x="761160" y="485760"/>
                </a:lnTo>
                <a:lnTo>
                  <a:pt x="745858" y="531814"/>
                </a:lnTo>
                <a:lnTo>
                  <a:pt x="725162" y="575101"/>
                </a:lnTo>
                <a:lnTo>
                  <a:pt x="712229" y="595312"/>
                </a:lnTo>
                <a:close/>
              </a:path>
              <a:path w="952500" h="953135">
                <a:moveTo>
                  <a:pt x="892875" y="952639"/>
                </a:moveTo>
                <a:lnTo>
                  <a:pt x="870446" y="948279"/>
                </a:lnTo>
                <a:lnTo>
                  <a:pt x="850738" y="935198"/>
                </a:lnTo>
                <a:lnTo>
                  <a:pt x="615218" y="699492"/>
                </a:lnTo>
                <a:lnTo>
                  <a:pt x="783699" y="699492"/>
                </a:lnTo>
                <a:lnTo>
                  <a:pt x="935012" y="850924"/>
                </a:lnTo>
                <a:lnTo>
                  <a:pt x="948093" y="870632"/>
                </a:lnTo>
                <a:lnTo>
                  <a:pt x="952453" y="893061"/>
                </a:lnTo>
                <a:lnTo>
                  <a:pt x="948093" y="915490"/>
                </a:lnTo>
                <a:lnTo>
                  <a:pt x="935012" y="935198"/>
                </a:lnTo>
                <a:lnTo>
                  <a:pt x="915304" y="948279"/>
                </a:lnTo>
                <a:lnTo>
                  <a:pt x="892875" y="952639"/>
                </a:lnTo>
                <a:close/>
              </a:path>
            </a:pathLst>
          </a:custGeom>
          <a:solidFill>
            <a:srgbClr val="2A6BB0">
              <a:alpha val="79998"/>
            </a:srgbClr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5912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3">
            <a:extLst>
              <a:ext uri="{FF2B5EF4-FFF2-40B4-BE49-F238E27FC236}">
                <a16:creationId xmlns:a16="http://schemas.microsoft.com/office/drawing/2014/main" id="{17968216-2CE5-991B-5221-7388B1314367}"/>
              </a:ext>
            </a:extLst>
          </p:cNvPr>
          <p:cNvSpPr txBox="1"/>
          <p:nvPr/>
        </p:nvSpPr>
        <p:spPr>
          <a:xfrm>
            <a:off x="190501" y="6706447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F763AF3F-F243-FA0D-93BB-BA95D1074A90}"/>
              </a:ext>
            </a:extLst>
          </p:cNvPr>
          <p:cNvSpPr txBox="1"/>
          <p:nvPr/>
        </p:nvSpPr>
        <p:spPr>
          <a:xfrm>
            <a:off x="10513962" y="6685619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1409699"/>
            <a:ext cx="11430000" cy="28575"/>
          </a:xfrm>
          <a:custGeom>
            <a:avLst/>
            <a:gdLst/>
            <a:ahLst/>
            <a:cxnLst/>
            <a:rect l="l" t="t" r="r" b="b"/>
            <a:pathLst>
              <a:path w="11430000" h="28575">
                <a:moveTo>
                  <a:pt x="11429999" y="28574"/>
                </a:moveTo>
                <a:lnTo>
                  <a:pt x="0" y="2857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28574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99" y="777398"/>
            <a:ext cx="53016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1A365C"/>
                </a:solidFill>
                <a:latin typeface="Roboto"/>
                <a:cs typeface="Roboto"/>
              </a:rPr>
              <a:t>Advanced</a:t>
            </a:r>
            <a:r>
              <a:rPr sz="3000" b="1" spc="-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55" dirty="0">
                <a:solidFill>
                  <a:srgbClr val="1A365C"/>
                </a:solidFill>
                <a:latin typeface="Roboto"/>
                <a:cs typeface="Roboto"/>
              </a:rPr>
              <a:t>Analysis:</a:t>
            </a:r>
            <a:r>
              <a:rPr sz="3000" b="1" spc="-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30" dirty="0">
                <a:solidFill>
                  <a:srgbClr val="1A365C"/>
                </a:solidFill>
                <a:latin typeface="Roboto"/>
                <a:cs typeface="Roboto"/>
              </a:rPr>
              <a:t>Visualizations</a:t>
            </a:r>
            <a:endParaRPr sz="30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699" y="1552664"/>
            <a:ext cx="192881" cy="15001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0999" y="1390517"/>
            <a:ext cx="5482590" cy="5943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815"/>
              </a:spcBef>
            </a:pPr>
            <a:r>
              <a:rPr sz="1500" b="1" spc="-55" dirty="0">
                <a:solidFill>
                  <a:srgbClr val="2A6BB0"/>
                </a:solidFill>
                <a:latin typeface="Roboto"/>
                <a:cs typeface="Roboto"/>
              </a:rPr>
              <a:t>t-</a:t>
            </a:r>
            <a:r>
              <a:rPr sz="1500" b="1" spc="-105" dirty="0">
                <a:solidFill>
                  <a:srgbClr val="2A6BB0"/>
                </a:solidFill>
                <a:latin typeface="Roboto"/>
                <a:cs typeface="Roboto"/>
              </a:rPr>
              <a:t>SNE</a:t>
            </a:r>
            <a:r>
              <a:rPr sz="1500" b="1" spc="-10" dirty="0">
                <a:solidFill>
                  <a:srgbClr val="2A6BB0"/>
                </a:solidFill>
                <a:latin typeface="Roboto"/>
                <a:cs typeface="Roboto"/>
              </a:rPr>
              <a:t> Visualization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Embedding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7"/>
                </a:solidFill>
                <a:latin typeface="Roboto"/>
                <a:cs typeface="Roboto"/>
              </a:rPr>
              <a:t>space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visualization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7"/>
                </a:solidFill>
                <a:latin typeface="Roboto"/>
                <a:cs typeface="Roboto"/>
              </a:rPr>
              <a:t>shows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clear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separation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between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7"/>
                </a:solidFill>
                <a:latin typeface="Roboto"/>
                <a:cs typeface="Roboto"/>
              </a:rPr>
              <a:t>literal</a:t>
            </a:r>
            <a:r>
              <a:rPr sz="1150" spc="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and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figurative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4A5467"/>
                </a:solidFill>
                <a:latin typeface="Roboto"/>
                <a:cs typeface="Roboto"/>
              </a:rPr>
              <a:t>classes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22999" y="4249804"/>
            <a:ext cx="5600700" cy="2558916"/>
            <a:chOff x="6210299" y="2233612"/>
            <a:chExt cx="5600700" cy="5205412"/>
          </a:xfrm>
        </p:grpSpPr>
        <p:sp>
          <p:nvSpPr>
            <p:cNvPr id="12" name="object 12"/>
            <p:cNvSpPr/>
            <p:nvPr/>
          </p:nvSpPr>
          <p:spPr>
            <a:xfrm>
              <a:off x="6215061" y="2233612"/>
              <a:ext cx="5591175" cy="3086100"/>
            </a:xfrm>
            <a:custGeom>
              <a:avLst/>
              <a:gdLst/>
              <a:ahLst/>
              <a:cxnLst/>
              <a:rect l="l" t="t" r="r" b="b"/>
              <a:pathLst>
                <a:path w="5591175" h="3086100">
                  <a:moveTo>
                    <a:pt x="5553996" y="3086099"/>
                  </a:moveTo>
                  <a:lnTo>
                    <a:pt x="37179" y="3086099"/>
                  </a:lnTo>
                  <a:lnTo>
                    <a:pt x="31711" y="3085011"/>
                  </a:lnTo>
                  <a:lnTo>
                    <a:pt x="1087" y="3054388"/>
                  </a:lnTo>
                  <a:lnTo>
                    <a:pt x="0" y="3048920"/>
                  </a:lnTo>
                  <a:lnTo>
                    <a:pt x="0" y="304323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9" y="0"/>
                  </a:lnTo>
                  <a:lnTo>
                    <a:pt x="5553996" y="0"/>
                  </a:lnTo>
                  <a:lnTo>
                    <a:pt x="5585735" y="21208"/>
                  </a:lnTo>
                  <a:lnTo>
                    <a:pt x="5591173" y="37178"/>
                  </a:lnTo>
                  <a:lnTo>
                    <a:pt x="5591173" y="3048920"/>
                  </a:lnTo>
                  <a:lnTo>
                    <a:pt x="5569967" y="3080661"/>
                  </a:lnTo>
                  <a:lnTo>
                    <a:pt x="5559463" y="3085011"/>
                  </a:lnTo>
                  <a:lnTo>
                    <a:pt x="5553996" y="30860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5061" y="2233612"/>
              <a:ext cx="5591175" cy="3086100"/>
            </a:xfrm>
            <a:custGeom>
              <a:avLst/>
              <a:gdLst/>
              <a:ahLst/>
              <a:cxnLst/>
              <a:rect l="l" t="t" r="r" b="b"/>
              <a:pathLst>
                <a:path w="5591175" h="3086100">
                  <a:moveTo>
                    <a:pt x="0" y="3043237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3" y="26459"/>
                  </a:lnTo>
                  <a:lnTo>
                    <a:pt x="5438" y="21208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1" y="1087"/>
                  </a:lnTo>
                  <a:lnTo>
                    <a:pt x="37179" y="0"/>
                  </a:lnTo>
                  <a:lnTo>
                    <a:pt x="42863" y="0"/>
                  </a:lnTo>
                  <a:lnTo>
                    <a:pt x="5548312" y="0"/>
                  </a:lnTo>
                  <a:lnTo>
                    <a:pt x="5553996" y="0"/>
                  </a:lnTo>
                  <a:lnTo>
                    <a:pt x="5559463" y="1087"/>
                  </a:lnTo>
                  <a:lnTo>
                    <a:pt x="5587911" y="26459"/>
                  </a:lnTo>
                  <a:lnTo>
                    <a:pt x="5591175" y="42862"/>
                  </a:lnTo>
                  <a:lnTo>
                    <a:pt x="5591175" y="3043237"/>
                  </a:lnTo>
                  <a:lnTo>
                    <a:pt x="5574601" y="3077564"/>
                  </a:lnTo>
                  <a:lnTo>
                    <a:pt x="5564715" y="3082836"/>
                  </a:lnTo>
                  <a:lnTo>
                    <a:pt x="5559463" y="3085011"/>
                  </a:lnTo>
                  <a:lnTo>
                    <a:pt x="5553996" y="3086099"/>
                  </a:lnTo>
                  <a:lnTo>
                    <a:pt x="5548312" y="3086099"/>
                  </a:lnTo>
                  <a:lnTo>
                    <a:pt x="42863" y="3086099"/>
                  </a:lnTo>
                  <a:lnTo>
                    <a:pt x="37179" y="3086099"/>
                  </a:lnTo>
                  <a:lnTo>
                    <a:pt x="31711" y="3085011"/>
                  </a:lnTo>
                  <a:lnTo>
                    <a:pt x="26459" y="3082836"/>
                  </a:lnTo>
                  <a:lnTo>
                    <a:pt x="21208" y="3080661"/>
                  </a:lnTo>
                  <a:lnTo>
                    <a:pt x="3263" y="3059639"/>
                  </a:lnTo>
                  <a:lnTo>
                    <a:pt x="1087" y="3054388"/>
                  </a:lnTo>
                  <a:lnTo>
                    <a:pt x="0" y="3048920"/>
                  </a:lnTo>
                  <a:lnTo>
                    <a:pt x="0" y="304323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29349" y="5257799"/>
              <a:ext cx="5581650" cy="2181225"/>
            </a:xfrm>
            <a:custGeom>
              <a:avLst/>
              <a:gdLst/>
              <a:ahLst/>
              <a:cxnLst/>
              <a:rect l="l" t="t" r="r" b="b"/>
              <a:pathLst>
                <a:path w="5581650" h="2181225">
                  <a:moveTo>
                    <a:pt x="5540339" y="2181224"/>
                  </a:moveTo>
                  <a:lnTo>
                    <a:pt x="0" y="2181224"/>
                  </a:lnTo>
                  <a:lnTo>
                    <a:pt x="0" y="0"/>
                  </a:lnTo>
                  <a:lnTo>
                    <a:pt x="5540339" y="0"/>
                  </a:lnTo>
                  <a:lnTo>
                    <a:pt x="5546414" y="1208"/>
                  </a:lnTo>
                  <a:lnTo>
                    <a:pt x="5580440" y="35233"/>
                  </a:lnTo>
                  <a:lnTo>
                    <a:pt x="5581649" y="41309"/>
                  </a:lnTo>
                  <a:lnTo>
                    <a:pt x="5581649" y="2139914"/>
                  </a:lnTo>
                  <a:lnTo>
                    <a:pt x="5558083" y="2175181"/>
                  </a:lnTo>
                  <a:lnTo>
                    <a:pt x="5540339" y="21812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0299" y="5257799"/>
              <a:ext cx="38100" cy="2181225"/>
            </a:xfrm>
            <a:custGeom>
              <a:avLst/>
              <a:gdLst/>
              <a:ahLst/>
              <a:cxnLst/>
              <a:rect l="l" t="t" r="r" b="b"/>
              <a:pathLst>
                <a:path w="38100" h="2181225">
                  <a:moveTo>
                    <a:pt x="38099" y="2181224"/>
                  </a:moveTo>
                  <a:lnTo>
                    <a:pt x="0" y="2181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812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9349" y="2411924"/>
              <a:ext cx="215216" cy="35023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2999" y="1552664"/>
            <a:ext cx="171449" cy="15001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210299" y="1390517"/>
            <a:ext cx="4267835" cy="5943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15"/>
              </a:spcBef>
            </a:pPr>
            <a:r>
              <a:rPr sz="1500" b="1" spc="-75" dirty="0">
                <a:solidFill>
                  <a:srgbClr val="2A6BB0"/>
                </a:solidFill>
                <a:latin typeface="Roboto"/>
                <a:cs typeface="Roboto"/>
              </a:rPr>
              <a:t>Calibration</a:t>
            </a:r>
            <a:r>
              <a:rPr sz="1500" b="1" spc="-4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b="1" spc="-20" dirty="0">
                <a:solidFill>
                  <a:srgbClr val="2A6BB0"/>
                </a:solidFill>
                <a:latin typeface="Roboto"/>
                <a:cs typeface="Roboto"/>
              </a:rPr>
              <a:t>Curve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50" spc="-65" dirty="0">
                <a:solidFill>
                  <a:srgbClr val="4A5467"/>
                </a:solidFill>
                <a:latin typeface="Roboto"/>
                <a:cs typeface="Roboto"/>
              </a:rPr>
              <a:t>Model</a:t>
            </a:r>
            <a:r>
              <a:rPr sz="115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confidence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assessment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for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lang="en-US" sz="1150" spc="-70" dirty="0" err="1">
                <a:solidFill>
                  <a:srgbClr val="4A5467"/>
                </a:solidFill>
                <a:latin typeface="Roboto"/>
                <a:cs typeface="Roboto"/>
              </a:rPr>
              <a:t>dictaBERT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vs.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7"/>
                </a:solidFill>
                <a:latin typeface="Roboto"/>
                <a:cs typeface="Roboto"/>
              </a:rPr>
              <a:t>XLM-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RoBERTa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00812" y="4309756"/>
            <a:ext cx="97281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5" dirty="0">
                <a:solidFill>
                  <a:srgbClr val="2A6BB0"/>
                </a:solidFill>
                <a:latin typeface="Roboto"/>
                <a:cs typeface="Roboto"/>
              </a:rPr>
              <a:t>Key</a:t>
            </a:r>
            <a:r>
              <a:rPr sz="1500" b="1" spc="-20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b="1" spc="-65" dirty="0">
                <a:solidFill>
                  <a:srgbClr val="2A6BB0"/>
                </a:solidFill>
                <a:latin typeface="Roboto"/>
                <a:cs typeface="Roboto"/>
              </a:rPr>
              <a:t>Insights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13487" y="5075169"/>
            <a:ext cx="38100" cy="1552575"/>
          </a:xfrm>
          <a:custGeom>
            <a:avLst/>
            <a:gdLst/>
            <a:ahLst/>
            <a:cxnLst/>
            <a:rect l="l" t="t" r="r" b="b"/>
            <a:pathLst>
              <a:path w="38100" h="1552575">
                <a:moveTo>
                  <a:pt x="38100" y="1531010"/>
                </a:moveTo>
                <a:lnTo>
                  <a:pt x="21577" y="1514475"/>
                </a:lnTo>
                <a:lnTo>
                  <a:pt x="16535" y="1514475"/>
                </a:lnTo>
                <a:lnTo>
                  <a:pt x="0" y="1531010"/>
                </a:lnTo>
                <a:lnTo>
                  <a:pt x="0" y="1536052"/>
                </a:lnTo>
                <a:lnTo>
                  <a:pt x="16535" y="1552575"/>
                </a:lnTo>
                <a:lnTo>
                  <a:pt x="21577" y="1552575"/>
                </a:lnTo>
                <a:lnTo>
                  <a:pt x="38100" y="1536052"/>
                </a:lnTo>
                <a:lnTo>
                  <a:pt x="38100" y="1533525"/>
                </a:lnTo>
                <a:lnTo>
                  <a:pt x="38100" y="1531010"/>
                </a:lnTo>
                <a:close/>
              </a:path>
              <a:path w="38100" h="1552575">
                <a:moveTo>
                  <a:pt x="38100" y="1340510"/>
                </a:moveTo>
                <a:lnTo>
                  <a:pt x="21577" y="1323975"/>
                </a:lnTo>
                <a:lnTo>
                  <a:pt x="16535" y="1323975"/>
                </a:lnTo>
                <a:lnTo>
                  <a:pt x="0" y="1340510"/>
                </a:lnTo>
                <a:lnTo>
                  <a:pt x="0" y="1345552"/>
                </a:lnTo>
                <a:lnTo>
                  <a:pt x="16535" y="1362075"/>
                </a:lnTo>
                <a:lnTo>
                  <a:pt x="21577" y="1362075"/>
                </a:lnTo>
                <a:lnTo>
                  <a:pt x="38100" y="1345552"/>
                </a:lnTo>
                <a:lnTo>
                  <a:pt x="38100" y="1343025"/>
                </a:lnTo>
                <a:lnTo>
                  <a:pt x="38100" y="1340510"/>
                </a:lnTo>
                <a:close/>
              </a:path>
              <a:path w="38100" h="1552575">
                <a:moveTo>
                  <a:pt x="38100" y="1150010"/>
                </a:moveTo>
                <a:lnTo>
                  <a:pt x="21577" y="1133475"/>
                </a:lnTo>
                <a:lnTo>
                  <a:pt x="16535" y="1133475"/>
                </a:lnTo>
                <a:lnTo>
                  <a:pt x="0" y="1150010"/>
                </a:lnTo>
                <a:lnTo>
                  <a:pt x="0" y="1155052"/>
                </a:lnTo>
                <a:lnTo>
                  <a:pt x="16535" y="1171575"/>
                </a:lnTo>
                <a:lnTo>
                  <a:pt x="21577" y="1171575"/>
                </a:lnTo>
                <a:lnTo>
                  <a:pt x="38100" y="1155052"/>
                </a:lnTo>
                <a:lnTo>
                  <a:pt x="38100" y="1152525"/>
                </a:lnTo>
                <a:lnTo>
                  <a:pt x="38100" y="1150010"/>
                </a:lnTo>
                <a:close/>
              </a:path>
              <a:path w="38100" h="1552575">
                <a:moveTo>
                  <a:pt x="38100" y="588035"/>
                </a:moveTo>
                <a:lnTo>
                  <a:pt x="21577" y="571500"/>
                </a:lnTo>
                <a:lnTo>
                  <a:pt x="16535" y="571500"/>
                </a:lnTo>
                <a:lnTo>
                  <a:pt x="0" y="588035"/>
                </a:lnTo>
                <a:lnTo>
                  <a:pt x="0" y="593077"/>
                </a:lnTo>
                <a:lnTo>
                  <a:pt x="16535" y="609600"/>
                </a:lnTo>
                <a:lnTo>
                  <a:pt x="21577" y="609600"/>
                </a:lnTo>
                <a:lnTo>
                  <a:pt x="38100" y="593077"/>
                </a:lnTo>
                <a:lnTo>
                  <a:pt x="38100" y="590550"/>
                </a:lnTo>
                <a:lnTo>
                  <a:pt x="38100" y="588035"/>
                </a:lnTo>
                <a:close/>
              </a:path>
              <a:path w="38100" h="1552575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1552575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91274" y="4648104"/>
            <a:ext cx="5099685" cy="20415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300" b="1" spc="-65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1300" b="1" spc="-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1A365C"/>
                </a:solidFill>
                <a:latin typeface="Roboto"/>
                <a:cs typeface="Roboto"/>
              </a:rPr>
              <a:t>Embedding</a:t>
            </a:r>
            <a:r>
              <a:rPr sz="1300" b="1" spc="-10" dirty="0">
                <a:solidFill>
                  <a:srgbClr val="1A365C"/>
                </a:solidFill>
                <a:latin typeface="Roboto"/>
                <a:cs typeface="Roboto"/>
              </a:rPr>
              <a:t> Clusters</a:t>
            </a:r>
            <a:endParaRPr sz="1300" dirty="0">
              <a:latin typeface="Roboto"/>
              <a:cs typeface="Roboto"/>
            </a:endParaRPr>
          </a:p>
          <a:p>
            <a:pPr marL="164465" marR="5080">
              <a:lnSpc>
                <a:spcPct val="108700"/>
              </a:lnSpc>
              <a:spcBef>
                <a:spcPts val="345"/>
              </a:spcBef>
            </a:pPr>
            <a:r>
              <a:rPr sz="1150" spc="-70" dirty="0">
                <a:solidFill>
                  <a:srgbClr val="333333"/>
                </a:solidFill>
                <a:latin typeface="Roboto"/>
                <a:cs typeface="Roboto"/>
              </a:rPr>
              <a:t>AlephBERTGimmel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forms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Roboto"/>
                <a:cs typeface="Roboto"/>
              </a:rPr>
              <a:t>more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compact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separable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clusters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Roboto"/>
                <a:cs typeface="Roboto"/>
              </a:rPr>
              <a:t>and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classes</a:t>
            </a:r>
            <a:endParaRPr sz="1150" dirty="0">
              <a:latin typeface="Roboto"/>
              <a:cs typeface="Roboto"/>
            </a:endParaRPr>
          </a:p>
          <a:p>
            <a:pPr marL="164465" marR="979169">
              <a:lnSpc>
                <a:spcPct val="108700"/>
              </a:lnSpc>
            </a:pP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show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clearer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decision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boundaries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SNE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Misclassifications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occur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near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cluster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boundaries</a:t>
            </a:r>
            <a:endParaRPr sz="11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300" b="1" spc="-50" dirty="0">
                <a:solidFill>
                  <a:srgbClr val="1A365C"/>
                </a:solidFill>
                <a:latin typeface="Roboto"/>
                <a:cs typeface="Roboto"/>
              </a:rPr>
              <a:t>Attention</a:t>
            </a:r>
            <a:r>
              <a:rPr sz="130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1A365C"/>
                </a:solidFill>
                <a:latin typeface="Roboto"/>
                <a:cs typeface="Roboto"/>
              </a:rPr>
              <a:t>Patterns</a:t>
            </a:r>
            <a:endParaRPr sz="1300" dirty="0">
              <a:latin typeface="Roboto"/>
              <a:cs typeface="Roboto"/>
            </a:endParaRPr>
          </a:p>
          <a:p>
            <a:pPr marL="164465">
              <a:lnSpc>
                <a:spcPct val="100000"/>
              </a:lnSpc>
              <a:spcBef>
                <a:spcPts val="540"/>
              </a:spcBef>
            </a:pP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focus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heavily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tokens</a:t>
            </a:r>
            <a:endParaRPr sz="1150" dirty="0">
              <a:latin typeface="Roboto"/>
              <a:cs typeface="Roboto"/>
            </a:endParaRPr>
          </a:p>
          <a:p>
            <a:pPr marL="164465" marR="1228725">
              <a:lnSpc>
                <a:spcPct val="108700"/>
              </a:lnSpc>
            </a:pP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Errors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occur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ignore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critical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words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Successful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1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balances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token</a:t>
            </a:r>
            <a:r>
              <a:rPr sz="11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context</a:t>
            </a:r>
            <a:r>
              <a:rPr sz="11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attention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35" name="object 43">
            <a:extLst>
              <a:ext uri="{FF2B5EF4-FFF2-40B4-BE49-F238E27FC236}">
                <a16:creationId xmlns:a16="http://schemas.microsoft.com/office/drawing/2014/main" id="{A71E7A67-183B-5275-F20A-7B3118DFA364}"/>
              </a:ext>
            </a:extLst>
          </p:cNvPr>
          <p:cNvSpPr txBox="1"/>
          <p:nvPr/>
        </p:nvSpPr>
        <p:spPr>
          <a:xfrm>
            <a:off x="190501" y="8142910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4861B3AA-40D1-66A6-CAAE-D941F3FE1422}"/>
              </a:ext>
            </a:extLst>
          </p:cNvPr>
          <p:cNvSpPr txBox="1"/>
          <p:nvPr/>
        </p:nvSpPr>
        <p:spPr>
          <a:xfrm>
            <a:off x="10591800" y="8133812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37" name="Picture 36" descr="A graph of calibration&#10;&#10;AI-generated content may be incorrect.">
            <a:extLst>
              <a:ext uri="{FF2B5EF4-FFF2-40B4-BE49-F238E27FC236}">
                <a16:creationId xmlns:a16="http://schemas.microsoft.com/office/drawing/2014/main" id="{3A952EBF-DB8A-886D-1E32-158795365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116" y="2017898"/>
            <a:ext cx="2158942" cy="2190050"/>
          </a:xfrm>
          <a:prstGeom prst="rect">
            <a:avLst/>
          </a:prstGeom>
        </p:spPr>
      </p:pic>
      <p:pic>
        <p:nvPicPr>
          <p:cNvPr id="39" name="Picture 38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6B6BB990-5941-990D-0E4D-529D6A40D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76" y="1998378"/>
            <a:ext cx="2128516" cy="2178017"/>
          </a:xfrm>
          <a:prstGeom prst="rect">
            <a:avLst/>
          </a:prstGeom>
        </p:spPr>
      </p:pic>
      <p:pic>
        <p:nvPicPr>
          <p:cNvPr id="41" name="Picture 40" descr="A graph showing a graph of different types of lines&#10;&#10;AI-generated content may be incorrect.">
            <a:extLst>
              <a:ext uri="{FF2B5EF4-FFF2-40B4-BE49-F238E27FC236}">
                <a16:creationId xmlns:a16="http://schemas.microsoft.com/office/drawing/2014/main" id="{A4F33472-7D36-09FE-1412-E19A9A1DC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7" y="1984877"/>
            <a:ext cx="4756433" cy="235181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3050" y="4144292"/>
            <a:ext cx="3573145" cy="5943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15"/>
              </a:spcBef>
            </a:pPr>
            <a:r>
              <a:rPr sz="1500" b="1" spc="-75" dirty="0">
                <a:solidFill>
                  <a:srgbClr val="2A6BB0"/>
                </a:solidFill>
                <a:latin typeface="Roboto"/>
                <a:cs typeface="Roboto"/>
              </a:rPr>
              <a:t>Attention</a:t>
            </a:r>
            <a:r>
              <a:rPr sz="1500" b="1" spc="-20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A6BB0"/>
                </a:solidFill>
                <a:latin typeface="Roboto"/>
                <a:cs typeface="Roboto"/>
              </a:rPr>
              <a:t>Analysis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50" spc="-80" dirty="0">
                <a:solidFill>
                  <a:srgbClr val="4A5467"/>
                </a:solidFill>
                <a:latin typeface="Roboto"/>
                <a:cs typeface="Roboto"/>
              </a:rPr>
              <a:t>Token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attention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7"/>
                </a:solidFill>
                <a:latin typeface="Roboto"/>
                <a:cs typeface="Roboto"/>
              </a:rPr>
              <a:t>patterns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4A5467"/>
                </a:solidFill>
                <a:latin typeface="Roboto"/>
                <a:cs typeface="Roboto"/>
              </a:rPr>
              <a:t>in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7"/>
                </a:solidFill>
                <a:latin typeface="Roboto"/>
                <a:cs typeface="Roboto"/>
              </a:rPr>
              <a:t>correct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and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incorrect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predictions</a:t>
            </a:r>
            <a:endParaRPr sz="1150" dirty="0">
              <a:latin typeface="Roboto"/>
              <a:cs typeface="Roboto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3E0128C-05A9-0237-BD6C-4B00DC208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5" y="5079360"/>
            <a:ext cx="5570121" cy="52219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C5654AA-DDB4-B492-4A1B-852FC740CB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18" y="5946076"/>
            <a:ext cx="5619608" cy="540576"/>
          </a:xfrm>
          <a:prstGeom prst="rect">
            <a:avLst/>
          </a:prstGeom>
        </p:spPr>
      </p:pic>
      <p:pic>
        <p:nvPicPr>
          <p:cNvPr id="48" name="object 15">
            <a:extLst>
              <a:ext uri="{FF2B5EF4-FFF2-40B4-BE49-F238E27FC236}">
                <a16:creationId xmlns:a16="http://schemas.microsoft.com/office/drawing/2014/main" id="{8DC93524-955A-8E3C-8A1E-4AC61902D3D9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3231" y="4827881"/>
            <a:ext cx="133349" cy="1333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A45DC56-B66D-5CE6-9D4B-73724324CCD3}"/>
              </a:ext>
            </a:extLst>
          </p:cNvPr>
          <p:cNvSpPr txBox="1"/>
          <p:nvPr/>
        </p:nvSpPr>
        <p:spPr>
          <a:xfrm>
            <a:off x="616066" y="4768935"/>
            <a:ext cx="6111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1050" b="1" spc="-80" dirty="0">
                <a:solidFill>
                  <a:srgbClr val="4A5467"/>
                </a:solidFill>
                <a:latin typeface="Roboto"/>
                <a:cs typeface="Roboto"/>
              </a:rPr>
              <a:t>False Positive (predicted figurative, some literal sentence expression)</a:t>
            </a:r>
            <a:endParaRPr lang="en-US" sz="1050" b="1" dirty="0">
              <a:latin typeface="Roboto"/>
              <a:cs typeface="Roboto"/>
            </a:endParaRPr>
          </a:p>
        </p:txBody>
      </p:sp>
      <p:pic>
        <p:nvPicPr>
          <p:cNvPr id="51" name="object 15">
            <a:extLst>
              <a:ext uri="{FF2B5EF4-FFF2-40B4-BE49-F238E27FC236}">
                <a16:creationId xmlns:a16="http://schemas.microsoft.com/office/drawing/2014/main" id="{0C5AEF2E-3B89-4351-206F-BC3BA17F1E07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7620" y="5686264"/>
            <a:ext cx="133349" cy="1333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54236EC-FA33-5276-E8F9-A6B8405F9566}"/>
              </a:ext>
            </a:extLst>
          </p:cNvPr>
          <p:cNvSpPr txBox="1"/>
          <p:nvPr/>
        </p:nvSpPr>
        <p:spPr>
          <a:xfrm>
            <a:off x="610455" y="5627318"/>
            <a:ext cx="6111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1050" b="1" spc="-80" dirty="0">
                <a:solidFill>
                  <a:srgbClr val="4A5467"/>
                </a:solidFill>
                <a:latin typeface="Roboto"/>
                <a:cs typeface="Roboto"/>
              </a:rPr>
              <a:t>True Positive (predicted figurative, some figurative sentence expression)</a:t>
            </a:r>
            <a:endParaRPr lang="en-US" sz="1050" b="1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999" y="800099"/>
            <a:ext cx="11430000" cy="1162050"/>
            <a:chOff x="380999" y="800099"/>
            <a:chExt cx="11430000" cy="1162050"/>
          </a:xfrm>
        </p:grpSpPr>
        <p:sp>
          <p:nvSpPr>
            <p:cNvPr id="3" name="object 3"/>
            <p:cNvSpPr/>
            <p:nvPr/>
          </p:nvSpPr>
          <p:spPr>
            <a:xfrm>
              <a:off x="457199" y="800099"/>
              <a:ext cx="11353800" cy="1162050"/>
            </a:xfrm>
            <a:custGeom>
              <a:avLst/>
              <a:gdLst/>
              <a:ahLst/>
              <a:cxnLst/>
              <a:rect l="l" t="t" r="r" b="b"/>
              <a:pathLst>
                <a:path w="11353800" h="1162050">
                  <a:moveTo>
                    <a:pt x="0" y="1162049"/>
                  </a:moveTo>
                  <a:lnTo>
                    <a:pt x="11353799" y="1162049"/>
                  </a:lnTo>
                  <a:lnTo>
                    <a:pt x="11353799" y="0"/>
                  </a:lnTo>
                  <a:lnTo>
                    <a:pt x="0" y="0"/>
                  </a:lnTo>
                  <a:lnTo>
                    <a:pt x="0" y="116204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800099"/>
              <a:ext cx="76200" cy="1162050"/>
            </a:xfrm>
            <a:custGeom>
              <a:avLst/>
              <a:gdLst/>
              <a:ahLst/>
              <a:cxnLst/>
              <a:rect l="l" t="t" r="r" b="b"/>
              <a:pathLst>
                <a:path w="76200" h="1162050">
                  <a:moveTo>
                    <a:pt x="76199" y="1162049"/>
                  </a:moveTo>
                  <a:lnTo>
                    <a:pt x="0" y="116204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116204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23874" y="2152649"/>
            <a:ext cx="5429250" cy="4124324"/>
            <a:chOff x="523874" y="2152649"/>
            <a:chExt cx="5429250" cy="4133850"/>
          </a:xfrm>
        </p:grpSpPr>
        <p:sp>
          <p:nvSpPr>
            <p:cNvPr id="7" name="object 7"/>
            <p:cNvSpPr/>
            <p:nvPr/>
          </p:nvSpPr>
          <p:spPr>
            <a:xfrm>
              <a:off x="528637" y="2157412"/>
              <a:ext cx="5419725" cy="4124325"/>
            </a:xfrm>
            <a:custGeom>
              <a:avLst/>
              <a:gdLst/>
              <a:ahLst/>
              <a:cxnLst/>
              <a:rect l="l" t="t" r="r" b="b"/>
              <a:pathLst>
                <a:path w="5419725" h="4124325">
                  <a:moveTo>
                    <a:pt x="5382545" y="4124324"/>
                  </a:moveTo>
                  <a:lnTo>
                    <a:pt x="37178" y="4124324"/>
                  </a:lnTo>
                  <a:lnTo>
                    <a:pt x="31710" y="4123236"/>
                  </a:lnTo>
                  <a:lnTo>
                    <a:pt x="1087" y="4092612"/>
                  </a:lnTo>
                  <a:lnTo>
                    <a:pt x="0" y="4087144"/>
                  </a:lnTo>
                  <a:lnTo>
                    <a:pt x="0" y="40814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5382545" y="0"/>
                  </a:lnTo>
                  <a:lnTo>
                    <a:pt x="5414285" y="21208"/>
                  </a:lnTo>
                  <a:lnTo>
                    <a:pt x="5419724" y="37178"/>
                  </a:lnTo>
                  <a:lnTo>
                    <a:pt x="5419724" y="4087144"/>
                  </a:lnTo>
                  <a:lnTo>
                    <a:pt x="5398515" y="4118886"/>
                  </a:lnTo>
                  <a:lnTo>
                    <a:pt x="5388012" y="4123236"/>
                  </a:lnTo>
                  <a:lnTo>
                    <a:pt x="5382545" y="41243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637" y="2157412"/>
              <a:ext cx="5419725" cy="4124325"/>
            </a:xfrm>
            <a:custGeom>
              <a:avLst/>
              <a:gdLst/>
              <a:ahLst/>
              <a:cxnLst/>
              <a:rect l="l" t="t" r="r" b="b"/>
              <a:pathLst>
                <a:path w="5419725" h="4124325">
                  <a:moveTo>
                    <a:pt x="0" y="4081462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7" y="21208"/>
                  </a:lnTo>
                  <a:lnTo>
                    <a:pt x="8535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2" y="0"/>
                  </a:lnTo>
                  <a:lnTo>
                    <a:pt x="5376862" y="0"/>
                  </a:lnTo>
                  <a:lnTo>
                    <a:pt x="5382545" y="0"/>
                  </a:lnTo>
                  <a:lnTo>
                    <a:pt x="5388012" y="1087"/>
                  </a:lnTo>
                  <a:lnTo>
                    <a:pt x="5393263" y="3262"/>
                  </a:lnTo>
                  <a:lnTo>
                    <a:pt x="5398515" y="5437"/>
                  </a:lnTo>
                  <a:lnTo>
                    <a:pt x="5403150" y="8534"/>
                  </a:lnTo>
                  <a:lnTo>
                    <a:pt x="5407169" y="12553"/>
                  </a:lnTo>
                  <a:lnTo>
                    <a:pt x="5411188" y="16572"/>
                  </a:lnTo>
                  <a:lnTo>
                    <a:pt x="5419724" y="42862"/>
                  </a:lnTo>
                  <a:lnTo>
                    <a:pt x="5419724" y="4081462"/>
                  </a:lnTo>
                  <a:lnTo>
                    <a:pt x="5403150" y="4115789"/>
                  </a:lnTo>
                  <a:lnTo>
                    <a:pt x="5376862" y="4124324"/>
                  </a:lnTo>
                  <a:lnTo>
                    <a:pt x="42862" y="4124324"/>
                  </a:lnTo>
                  <a:lnTo>
                    <a:pt x="8535" y="4107750"/>
                  </a:lnTo>
                  <a:lnTo>
                    <a:pt x="3262" y="4097864"/>
                  </a:lnTo>
                  <a:lnTo>
                    <a:pt x="1087" y="4092612"/>
                  </a:lnTo>
                  <a:lnTo>
                    <a:pt x="0" y="4087144"/>
                  </a:lnTo>
                  <a:lnTo>
                    <a:pt x="0" y="408146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605" y="2352005"/>
              <a:ext cx="144251" cy="1913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2733674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3257549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3781424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4295774"/>
              <a:ext cx="152399" cy="1523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0249" y="695621"/>
            <a:ext cx="5119370" cy="4819396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3150" b="1" spc="-165" dirty="0">
                <a:solidFill>
                  <a:srgbClr val="1A365C"/>
                </a:solidFill>
                <a:latin typeface="Roboto"/>
                <a:cs typeface="Roboto"/>
              </a:rPr>
              <a:t>Conclusions</a:t>
            </a:r>
            <a:r>
              <a:rPr sz="315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150" b="1" spc="-215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150" b="1" spc="-4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150" b="1" spc="-10" dirty="0">
                <a:solidFill>
                  <a:srgbClr val="1A365C"/>
                </a:solidFill>
                <a:latin typeface="Roboto"/>
                <a:cs typeface="Roboto"/>
              </a:rPr>
              <a:t>Impact</a:t>
            </a:r>
            <a:endParaRPr sz="31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650" spc="-105" dirty="0">
                <a:solidFill>
                  <a:srgbClr val="4A5467"/>
                </a:solidFill>
                <a:latin typeface="Roboto"/>
                <a:cs typeface="Roboto"/>
              </a:rPr>
              <a:t>Key</a:t>
            </a:r>
            <a:r>
              <a:rPr sz="1650" spc="-3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contributions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4A5467"/>
                </a:solidFill>
                <a:latin typeface="Roboto"/>
                <a:cs typeface="Roboto"/>
              </a:rPr>
              <a:t>and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implications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for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4A5467"/>
                </a:solidFill>
                <a:latin typeface="Roboto"/>
                <a:cs typeface="Roboto"/>
              </a:rPr>
              <a:t>Hebrew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110" dirty="0">
                <a:solidFill>
                  <a:srgbClr val="4A5467"/>
                </a:solidFill>
                <a:latin typeface="Roboto"/>
                <a:cs typeface="Roboto"/>
              </a:rPr>
              <a:t>NLP</a:t>
            </a:r>
            <a:r>
              <a:rPr sz="1650" spc="-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60" dirty="0">
                <a:solidFill>
                  <a:srgbClr val="4A5467"/>
                </a:solidFill>
                <a:latin typeface="Roboto"/>
                <a:cs typeface="Roboto"/>
              </a:rPr>
              <a:t>research</a:t>
            </a:r>
            <a:endParaRPr sz="16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500" dirty="0">
              <a:latin typeface="Roboto"/>
              <a:cs typeface="Roboto"/>
            </a:endParaRPr>
          </a:p>
          <a:p>
            <a:pPr marL="164465">
              <a:lnSpc>
                <a:spcPct val="100000"/>
              </a:lnSpc>
            </a:pPr>
            <a:r>
              <a:rPr sz="1650" b="1" spc="-105" dirty="0">
                <a:solidFill>
                  <a:srgbClr val="2A6BB0"/>
                </a:solidFill>
                <a:latin typeface="Roboto"/>
                <a:cs typeface="Roboto"/>
              </a:rPr>
              <a:t>Key</a:t>
            </a:r>
            <a:r>
              <a:rPr sz="16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2A6BB0"/>
                </a:solidFill>
                <a:latin typeface="Roboto"/>
                <a:cs typeface="Roboto"/>
              </a:rPr>
              <a:t>Contributions</a:t>
            </a:r>
            <a:endParaRPr sz="1650" dirty="0">
              <a:latin typeface="Roboto"/>
              <a:cs typeface="Roboto"/>
            </a:endParaRPr>
          </a:p>
          <a:p>
            <a:pPr marL="193040" marR="238760">
              <a:lnSpc>
                <a:spcPct val="105800"/>
              </a:lnSpc>
              <a:spcBef>
                <a:spcPts val="830"/>
              </a:spcBef>
            </a:pP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First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comprehensive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study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automatic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usage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in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endParaRPr sz="1300" dirty="0">
              <a:latin typeface="Roboto"/>
              <a:cs typeface="Roboto"/>
            </a:endParaRPr>
          </a:p>
          <a:p>
            <a:pPr marL="193040" marR="160020">
              <a:lnSpc>
                <a:spcPct val="105800"/>
              </a:lnSpc>
              <a:spcBef>
                <a:spcPts val="825"/>
              </a:spcBef>
            </a:pP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Released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balanced,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annotated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dataset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41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idioms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1,230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sentences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(615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33333"/>
                </a:solidFill>
                <a:latin typeface="Roboto"/>
                <a:cs typeface="Roboto"/>
              </a:rPr>
              <a:t>literal,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615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figurative)</a:t>
            </a:r>
            <a:endParaRPr sz="1300" dirty="0">
              <a:latin typeface="Roboto"/>
              <a:cs typeface="Roboto"/>
            </a:endParaRPr>
          </a:p>
          <a:p>
            <a:pPr marL="193040" marR="419734">
              <a:lnSpc>
                <a:spcPct val="105800"/>
              </a:lnSpc>
              <a:spcBef>
                <a:spcPts val="825"/>
              </a:spcBef>
            </a:pP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Developed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reproducible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methodology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classifying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idiomaticity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in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morphologically</a:t>
            </a:r>
            <a:r>
              <a:rPr sz="13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rich</a:t>
            </a:r>
            <a:r>
              <a:rPr sz="13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languages</a:t>
            </a:r>
            <a:endParaRPr sz="1300" dirty="0">
              <a:latin typeface="Roboto"/>
              <a:cs typeface="Roboto"/>
            </a:endParaRPr>
          </a:p>
          <a:p>
            <a:pPr marL="193040" marR="214629">
              <a:lnSpc>
                <a:spcPct val="110600"/>
              </a:lnSpc>
              <a:spcBef>
                <a:spcPts val="675"/>
              </a:spcBef>
            </a:pP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Achieved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95%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AlephBERTGimmel,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establishing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strong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baseline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future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research</a:t>
            </a:r>
            <a:endParaRPr lang="en-US" sz="1300" spc="-10" dirty="0">
              <a:solidFill>
                <a:srgbClr val="333333"/>
              </a:solidFill>
              <a:latin typeface="Roboto"/>
              <a:cs typeface="Roboto"/>
            </a:endParaRPr>
          </a:p>
          <a:p>
            <a:pPr marL="193040" marR="214629">
              <a:lnSpc>
                <a:spcPct val="110600"/>
              </a:lnSpc>
              <a:spcBef>
                <a:spcPts val="675"/>
              </a:spcBef>
            </a:pPr>
            <a:r>
              <a:rPr lang="en-US" sz="1300" spc="-65" dirty="0">
                <a:solidFill>
                  <a:srgbClr val="333333"/>
                </a:solidFill>
                <a:latin typeface="Roboto"/>
                <a:cs typeface="Roboto"/>
              </a:rPr>
              <a:t>Visual analysis of embedding clusters confirms clearer class separation with language-specific models. </a:t>
            </a:r>
          </a:p>
          <a:p>
            <a:pPr marL="193040" marR="214629">
              <a:lnSpc>
                <a:spcPct val="110600"/>
              </a:lnSpc>
              <a:spcBef>
                <a:spcPts val="675"/>
              </a:spcBef>
            </a:pPr>
            <a:endParaRPr sz="1300" dirty="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3215" y="5566426"/>
            <a:ext cx="5429250" cy="721729"/>
            <a:chOff x="523874" y="6429374"/>
            <a:chExt cx="5429250" cy="1076325"/>
          </a:xfrm>
        </p:grpSpPr>
        <p:sp>
          <p:nvSpPr>
            <p:cNvPr id="16" name="object 16"/>
            <p:cNvSpPr/>
            <p:nvPr/>
          </p:nvSpPr>
          <p:spPr>
            <a:xfrm>
              <a:off x="542924" y="6429374"/>
              <a:ext cx="5410200" cy="1076325"/>
            </a:xfrm>
            <a:custGeom>
              <a:avLst/>
              <a:gdLst/>
              <a:ahLst/>
              <a:cxnLst/>
              <a:rect l="l" t="t" r="r" b="b"/>
              <a:pathLst>
                <a:path w="5410200" h="1076325">
                  <a:moveTo>
                    <a:pt x="53688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5368889" y="0"/>
                  </a:lnTo>
                  <a:lnTo>
                    <a:pt x="5374964" y="1208"/>
                  </a:lnTo>
                  <a:lnTo>
                    <a:pt x="5408990" y="35233"/>
                  </a:lnTo>
                  <a:lnTo>
                    <a:pt x="5410199" y="41309"/>
                  </a:lnTo>
                  <a:lnTo>
                    <a:pt x="5410199" y="1035014"/>
                  </a:lnTo>
                  <a:lnTo>
                    <a:pt x="5386634" y="1070282"/>
                  </a:lnTo>
                  <a:lnTo>
                    <a:pt x="5368889" y="1076324"/>
                  </a:lnTo>
                  <a:close/>
                </a:path>
              </a:pathLst>
            </a:custGeom>
            <a:solidFill>
              <a:srgbClr val="FA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3874" y="6429374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805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6140" y="5606524"/>
            <a:ext cx="506984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Our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findings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demonstrate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fine-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tuning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classification,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with near-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(50%)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shot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settings,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highlighting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challenge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Roboto"/>
                <a:cs typeface="Roboto"/>
              </a:rPr>
              <a:t>of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transferring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idiomatic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knowledge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without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task-specific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adaptation.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849" y="6591300"/>
            <a:ext cx="677037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5714365" algn="l"/>
              </a:tabLst>
            </a:pPr>
            <a:r>
              <a:rPr sz="1200" b="1" dirty="0">
                <a:solidFill>
                  <a:srgbClr val="543C99"/>
                </a:solidFill>
                <a:latin typeface="Roboto"/>
                <a:cs typeface="Roboto"/>
              </a:rPr>
              <a:t>Methodological</a:t>
            </a:r>
            <a:r>
              <a:rPr sz="1200" b="1" spc="-15" dirty="0">
                <a:solidFill>
                  <a:srgbClr val="543C99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543C99"/>
                </a:solidFill>
                <a:latin typeface="Roboto"/>
                <a:cs typeface="Roboto"/>
              </a:rPr>
              <a:t>Insight</a:t>
            </a:r>
            <a:r>
              <a:rPr sz="1200" b="1" dirty="0">
                <a:solidFill>
                  <a:srgbClr val="543C99"/>
                </a:solidFill>
                <a:latin typeface="Roboto"/>
                <a:cs typeface="Roboto"/>
              </a:rPr>
              <a:t>	Broader</a:t>
            </a:r>
            <a:r>
              <a:rPr sz="1200" b="1" spc="-35" dirty="0">
                <a:solidFill>
                  <a:srgbClr val="543C99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543C99"/>
                </a:solidFill>
                <a:latin typeface="Roboto"/>
                <a:cs typeface="Roboto"/>
              </a:rPr>
              <a:t>Impact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38873" y="2152649"/>
            <a:ext cx="5429250" cy="4133850"/>
            <a:chOff x="6238873" y="2152649"/>
            <a:chExt cx="5429250" cy="4133850"/>
          </a:xfrm>
        </p:grpSpPr>
        <p:sp>
          <p:nvSpPr>
            <p:cNvPr id="21" name="object 21"/>
            <p:cNvSpPr/>
            <p:nvPr/>
          </p:nvSpPr>
          <p:spPr>
            <a:xfrm>
              <a:off x="6243636" y="2157412"/>
              <a:ext cx="5419725" cy="4124325"/>
            </a:xfrm>
            <a:custGeom>
              <a:avLst/>
              <a:gdLst/>
              <a:ahLst/>
              <a:cxnLst/>
              <a:rect l="l" t="t" r="r" b="b"/>
              <a:pathLst>
                <a:path w="5419725" h="4124325">
                  <a:moveTo>
                    <a:pt x="5382544" y="4124324"/>
                  </a:moveTo>
                  <a:lnTo>
                    <a:pt x="37179" y="4124324"/>
                  </a:lnTo>
                  <a:lnTo>
                    <a:pt x="31711" y="4123236"/>
                  </a:lnTo>
                  <a:lnTo>
                    <a:pt x="1087" y="4092612"/>
                  </a:lnTo>
                  <a:lnTo>
                    <a:pt x="0" y="4087144"/>
                  </a:lnTo>
                  <a:lnTo>
                    <a:pt x="0" y="40814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9" y="0"/>
                  </a:lnTo>
                  <a:lnTo>
                    <a:pt x="5382544" y="0"/>
                  </a:lnTo>
                  <a:lnTo>
                    <a:pt x="5414285" y="21208"/>
                  </a:lnTo>
                  <a:lnTo>
                    <a:pt x="5419723" y="37178"/>
                  </a:lnTo>
                  <a:lnTo>
                    <a:pt x="5419723" y="4087144"/>
                  </a:lnTo>
                  <a:lnTo>
                    <a:pt x="5398516" y="4118886"/>
                  </a:lnTo>
                  <a:lnTo>
                    <a:pt x="5388011" y="4123236"/>
                  </a:lnTo>
                  <a:lnTo>
                    <a:pt x="5382544" y="41243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3636" y="2157412"/>
              <a:ext cx="5419725" cy="4124325"/>
            </a:xfrm>
            <a:custGeom>
              <a:avLst/>
              <a:gdLst/>
              <a:ahLst/>
              <a:cxnLst/>
              <a:rect l="l" t="t" r="r" b="b"/>
              <a:pathLst>
                <a:path w="5419725" h="4124325">
                  <a:moveTo>
                    <a:pt x="0" y="4081462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7" y="21208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1" y="1087"/>
                  </a:lnTo>
                  <a:lnTo>
                    <a:pt x="37179" y="0"/>
                  </a:lnTo>
                  <a:lnTo>
                    <a:pt x="42863" y="0"/>
                  </a:lnTo>
                  <a:lnTo>
                    <a:pt x="5376862" y="0"/>
                  </a:lnTo>
                  <a:lnTo>
                    <a:pt x="5382544" y="0"/>
                  </a:lnTo>
                  <a:lnTo>
                    <a:pt x="5388011" y="1087"/>
                  </a:lnTo>
                  <a:lnTo>
                    <a:pt x="5393263" y="3262"/>
                  </a:lnTo>
                  <a:lnTo>
                    <a:pt x="5398516" y="5437"/>
                  </a:lnTo>
                  <a:lnTo>
                    <a:pt x="5403150" y="8534"/>
                  </a:lnTo>
                  <a:lnTo>
                    <a:pt x="5407170" y="12553"/>
                  </a:lnTo>
                  <a:lnTo>
                    <a:pt x="5411189" y="16572"/>
                  </a:lnTo>
                  <a:lnTo>
                    <a:pt x="5414285" y="21208"/>
                  </a:lnTo>
                  <a:lnTo>
                    <a:pt x="5416460" y="26459"/>
                  </a:lnTo>
                  <a:lnTo>
                    <a:pt x="5418635" y="31710"/>
                  </a:lnTo>
                  <a:lnTo>
                    <a:pt x="5419723" y="37178"/>
                  </a:lnTo>
                  <a:lnTo>
                    <a:pt x="5419725" y="42862"/>
                  </a:lnTo>
                  <a:lnTo>
                    <a:pt x="5419725" y="4081462"/>
                  </a:lnTo>
                  <a:lnTo>
                    <a:pt x="5419723" y="4087144"/>
                  </a:lnTo>
                  <a:lnTo>
                    <a:pt x="5418635" y="4092612"/>
                  </a:lnTo>
                  <a:lnTo>
                    <a:pt x="5416460" y="4097864"/>
                  </a:lnTo>
                  <a:lnTo>
                    <a:pt x="5414285" y="4103115"/>
                  </a:lnTo>
                  <a:lnTo>
                    <a:pt x="5382544" y="4124324"/>
                  </a:lnTo>
                  <a:lnTo>
                    <a:pt x="5376862" y="4124324"/>
                  </a:lnTo>
                  <a:lnTo>
                    <a:pt x="42863" y="4124324"/>
                  </a:lnTo>
                  <a:lnTo>
                    <a:pt x="8534" y="4107750"/>
                  </a:lnTo>
                  <a:lnTo>
                    <a:pt x="3262" y="4097864"/>
                  </a:lnTo>
                  <a:lnTo>
                    <a:pt x="1087" y="4092612"/>
                  </a:lnTo>
                  <a:lnTo>
                    <a:pt x="0" y="4087144"/>
                  </a:lnTo>
                  <a:lnTo>
                    <a:pt x="0" y="408146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7227" y="2352674"/>
              <a:ext cx="130961" cy="19049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242936" y="5566426"/>
            <a:ext cx="5429250" cy="721729"/>
            <a:chOff x="6238874" y="6429374"/>
            <a:chExt cx="5429250" cy="1076325"/>
          </a:xfrm>
        </p:grpSpPr>
        <p:sp>
          <p:nvSpPr>
            <p:cNvPr id="25" name="object 25"/>
            <p:cNvSpPr/>
            <p:nvPr/>
          </p:nvSpPr>
          <p:spPr>
            <a:xfrm>
              <a:off x="6257924" y="6429374"/>
              <a:ext cx="5410200" cy="1076325"/>
            </a:xfrm>
            <a:custGeom>
              <a:avLst/>
              <a:gdLst/>
              <a:ahLst/>
              <a:cxnLst/>
              <a:rect l="l" t="t" r="r" b="b"/>
              <a:pathLst>
                <a:path w="5410200" h="1076325">
                  <a:moveTo>
                    <a:pt x="53688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5368889" y="0"/>
                  </a:lnTo>
                  <a:lnTo>
                    <a:pt x="5374963" y="1208"/>
                  </a:lnTo>
                  <a:lnTo>
                    <a:pt x="5408989" y="35233"/>
                  </a:lnTo>
                  <a:lnTo>
                    <a:pt x="5410198" y="41309"/>
                  </a:lnTo>
                  <a:lnTo>
                    <a:pt x="5410198" y="1035014"/>
                  </a:lnTo>
                  <a:lnTo>
                    <a:pt x="5386633" y="1070282"/>
                  </a:lnTo>
                  <a:lnTo>
                    <a:pt x="5368889" y="1076324"/>
                  </a:lnTo>
                  <a:close/>
                </a:path>
              </a:pathLst>
            </a:custGeom>
            <a:solidFill>
              <a:srgbClr val="FA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8862" y="6429375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100" y="428625"/>
                  </a:moveTo>
                  <a:lnTo>
                    <a:pt x="0" y="428625"/>
                  </a:lnTo>
                  <a:lnTo>
                    <a:pt x="0" y="1076325"/>
                  </a:lnTo>
                  <a:lnTo>
                    <a:pt x="38100" y="1076325"/>
                  </a:lnTo>
                  <a:lnTo>
                    <a:pt x="38100" y="428625"/>
                  </a:lnTo>
                  <a:close/>
                </a:path>
                <a:path w="38100" h="1076325">
                  <a:moveTo>
                    <a:pt x="381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38100" y="476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05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97650" y="2289968"/>
            <a:ext cx="146812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95" dirty="0">
                <a:solidFill>
                  <a:srgbClr val="8059D5"/>
                </a:solidFill>
                <a:latin typeface="Roboto"/>
                <a:cs typeface="Roboto"/>
              </a:rPr>
              <a:t>Research</a:t>
            </a:r>
            <a:r>
              <a:rPr sz="1650" b="1" spc="25" dirty="0">
                <a:solidFill>
                  <a:srgbClr val="8059D5"/>
                </a:solidFill>
                <a:latin typeface="Roboto"/>
                <a:cs typeface="Roboto"/>
              </a:rPr>
              <a:t> </a:t>
            </a:r>
            <a:r>
              <a:rPr sz="1650" b="1" spc="-65" dirty="0">
                <a:solidFill>
                  <a:srgbClr val="8059D5"/>
                </a:solidFill>
                <a:latin typeface="Roboto"/>
                <a:cs typeface="Roboto"/>
              </a:rPr>
              <a:t>Impact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97823" y="2733674"/>
            <a:ext cx="158750" cy="1715135"/>
            <a:chOff x="6397823" y="2733674"/>
            <a:chExt cx="158750" cy="171513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7823" y="2733674"/>
              <a:ext cx="158472" cy="1529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7823" y="3257549"/>
              <a:ext cx="158472" cy="1529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7823" y="3781424"/>
              <a:ext cx="158472" cy="1529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7823" y="4295774"/>
              <a:ext cx="158472" cy="15299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645275" y="2656204"/>
            <a:ext cx="4876800" cy="307103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45"/>
              </a:spcBef>
            </a:pP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Language-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3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3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(AlephBERTGimmel)</a:t>
            </a:r>
            <a:r>
              <a:rPr sz="13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consistently</a:t>
            </a:r>
            <a:r>
              <a:rPr sz="13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outperform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endParaRPr sz="1300" dirty="0">
              <a:latin typeface="Roboto"/>
              <a:cs typeface="Roboto"/>
            </a:endParaRPr>
          </a:p>
          <a:p>
            <a:pPr marL="12700" marR="97155">
              <a:lnSpc>
                <a:spcPct val="105800"/>
              </a:lnSpc>
              <a:spcBef>
                <a:spcPts val="825"/>
              </a:spcBef>
            </a:pP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DictaBERT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demonstrates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even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frozen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parameters,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highlighting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importance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domain-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pretraining</a:t>
            </a:r>
            <a:endParaRPr sz="1300" dirty="0">
              <a:latin typeface="Roboto"/>
              <a:cs typeface="Roboto"/>
            </a:endParaRPr>
          </a:p>
          <a:p>
            <a:pPr marL="12700" marR="172085">
              <a:lnSpc>
                <a:spcPct val="105800"/>
              </a:lnSpc>
              <a:spcBef>
                <a:spcPts val="819"/>
              </a:spcBef>
            </a:pP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Established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evaluation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framework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metrics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language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understanding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endParaRPr sz="1300" dirty="0">
              <a:latin typeface="Roboto"/>
              <a:cs typeface="Roboto"/>
            </a:endParaRPr>
          </a:p>
          <a:p>
            <a:pPr marL="12700" marR="75565">
              <a:lnSpc>
                <a:spcPct val="110600"/>
              </a:lnSpc>
              <a:spcBef>
                <a:spcPts val="675"/>
              </a:spcBef>
            </a:pP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Laid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groundwork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improved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machine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translation,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sentiment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analysis,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dialogue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systems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Hebrew</a:t>
            </a:r>
            <a:endParaRPr lang="en-IL" sz="1300" spc="-10" dirty="0">
              <a:solidFill>
                <a:srgbClr val="333333"/>
              </a:solidFill>
              <a:latin typeface="Roboto"/>
              <a:cs typeface="Roboto"/>
            </a:endParaRPr>
          </a:p>
          <a:p>
            <a:pPr marL="12700" marR="75565">
              <a:lnSpc>
                <a:spcPct val="110600"/>
              </a:lnSpc>
              <a:spcBef>
                <a:spcPts val="675"/>
              </a:spcBef>
            </a:pPr>
            <a:r>
              <a:rPr lang="en-US" sz="1300" spc="-55" dirty="0">
                <a:solidFill>
                  <a:srgbClr val="333333"/>
                </a:solidFill>
                <a:latin typeface="Roboto"/>
                <a:cs typeface="Roboto"/>
              </a:rPr>
              <a:t>Our analysis reveals that misclassifications often occur near semantic boundaries and are driven by ambiguous context or token overfocus, highlighting remaining interpretability challenges.</a:t>
            </a:r>
          </a:p>
          <a:p>
            <a:pPr marL="12700" marR="75565">
              <a:lnSpc>
                <a:spcPct val="110600"/>
              </a:lnSpc>
              <a:spcBef>
                <a:spcPts val="675"/>
              </a:spcBef>
            </a:pPr>
            <a:endParaRPr sz="1300" dirty="0">
              <a:latin typeface="Roboto"/>
              <a:cs typeface="Robo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645805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311040" y="5566426"/>
            <a:ext cx="5568950" cy="6596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0" marR="43180">
              <a:lnSpc>
                <a:spcPct val="108700"/>
              </a:lnSpc>
              <a:spcBef>
                <a:spcPts val="420"/>
              </a:spcBef>
            </a:pP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This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research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addresses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critical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gap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Roboto"/>
                <a:cs typeface="Roboto"/>
              </a:rPr>
              <a:t>NLP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morphologically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Roboto"/>
                <a:cs typeface="Roboto"/>
              </a:rPr>
              <a:t>rich,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low-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resource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languages,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providing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empirical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evidence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language-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pretraining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substantial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benefits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nuanced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linguistic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tasks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like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classification.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41" name="object 43">
            <a:extLst>
              <a:ext uri="{FF2B5EF4-FFF2-40B4-BE49-F238E27FC236}">
                <a16:creationId xmlns:a16="http://schemas.microsoft.com/office/drawing/2014/main" id="{721D8B21-ACD5-B76F-083E-13DA960EC3A1}"/>
              </a:ext>
            </a:extLst>
          </p:cNvPr>
          <p:cNvSpPr txBox="1"/>
          <p:nvPr/>
        </p:nvSpPr>
        <p:spPr>
          <a:xfrm>
            <a:off x="152400" y="6594769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464C7385-CA7D-2C9B-4972-F01C6D9BE6CC}"/>
              </a:ext>
            </a:extLst>
          </p:cNvPr>
          <p:cNvSpPr txBox="1"/>
          <p:nvPr/>
        </p:nvSpPr>
        <p:spPr>
          <a:xfrm>
            <a:off x="10499725" y="6545625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36" name="object 32">
            <a:extLst>
              <a:ext uri="{FF2B5EF4-FFF2-40B4-BE49-F238E27FC236}">
                <a16:creationId xmlns:a16="http://schemas.microsoft.com/office/drawing/2014/main" id="{BF354EF4-3F59-32D6-96D8-FC015B9BE71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4941" y="4755510"/>
            <a:ext cx="158472" cy="152995"/>
          </a:xfrm>
          <a:prstGeom prst="rect">
            <a:avLst/>
          </a:prstGeom>
        </p:spPr>
      </p:pic>
      <p:pic>
        <p:nvPicPr>
          <p:cNvPr id="38" name="object 10">
            <a:extLst>
              <a:ext uri="{FF2B5EF4-FFF2-40B4-BE49-F238E27FC236}">
                <a16:creationId xmlns:a16="http://schemas.microsoft.com/office/drawing/2014/main" id="{BC5CE016-C17A-B2EE-C618-CBF7D029E9B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384" y="4785664"/>
            <a:ext cx="152399" cy="1520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1485899"/>
            <a:ext cx="11430000" cy="28575"/>
          </a:xfrm>
          <a:custGeom>
            <a:avLst/>
            <a:gdLst/>
            <a:ahLst/>
            <a:cxnLst/>
            <a:rect l="l" t="t" r="r" b="b"/>
            <a:pathLst>
              <a:path w="11430000" h="28575">
                <a:moveTo>
                  <a:pt x="11429999" y="28574"/>
                </a:moveTo>
                <a:lnTo>
                  <a:pt x="0" y="2857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28574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5859" y="4422704"/>
            <a:ext cx="5984932" cy="2028825"/>
            <a:chOff x="523874" y="5076824"/>
            <a:chExt cx="5429250" cy="2028825"/>
          </a:xfrm>
        </p:grpSpPr>
        <p:sp>
          <p:nvSpPr>
            <p:cNvPr id="5" name="object 5"/>
            <p:cNvSpPr/>
            <p:nvPr/>
          </p:nvSpPr>
          <p:spPr>
            <a:xfrm>
              <a:off x="542924" y="5076824"/>
              <a:ext cx="5410200" cy="2028825"/>
            </a:xfrm>
            <a:custGeom>
              <a:avLst/>
              <a:gdLst/>
              <a:ahLst/>
              <a:cxnLst/>
              <a:rect l="l" t="t" r="r" b="b"/>
              <a:pathLst>
                <a:path w="5410200" h="2028825">
                  <a:moveTo>
                    <a:pt x="5368889" y="2028824"/>
                  </a:moveTo>
                  <a:lnTo>
                    <a:pt x="0" y="2028824"/>
                  </a:lnTo>
                  <a:lnTo>
                    <a:pt x="0" y="0"/>
                  </a:lnTo>
                  <a:lnTo>
                    <a:pt x="5368889" y="0"/>
                  </a:lnTo>
                  <a:lnTo>
                    <a:pt x="5374964" y="1208"/>
                  </a:lnTo>
                  <a:lnTo>
                    <a:pt x="5408990" y="35233"/>
                  </a:lnTo>
                  <a:lnTo>
                    <a:pt x="5410199" y="41309"/>
                  </a:lnTo>
                  <a:lnTo>
                    <a:pt x="5410199" y="1987515"/>
                  </a:lnTo>
                  <a:lnTo>
                    <a:pt x="5386634" y="2022782"/>
                  </a:lnTo>
                  <a:lnTo>
                    <a:pt x="5368889" y="20288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3874" y="5076824"/>
              <a:ext cx="38100" cy="2028825"/>
            </a:xfrm>
            <a:custGeom>
              <a:avLst/>
              <a:gdLst/>
              <a:ahLst/>
              <a:cxnLst/>
              <a:rect l="l" t="t" r="r" b="b"/>
              <a:pathLst>
                <a:path w="38100" h="2028825">
                  <a:moveTo>
                    <a:pt x="38099" y="2028824"/>
                  </a:moveTo>
                  <a:lnTo>
                    <a:pt x="0" y="20288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0288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284" y="5255858"/>
              <a:ext cx="130961" cy="190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129" y="5507309"/>
              <a:ext cx="171449" cy="171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128" y="6220781"/>
              <a:ext cx="171449" cy="17144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825" y="1644104"/>
            <a:ext cx="228599" cy="2285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779" y="2028826"/>
            <a:ext cx="209549" cy="2095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874" y="2619373"/>
            <a:ext cx="183356" cy="2095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137" y="3241991"/>
            <a:ext cx="209550" cy="2095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3874" y="3902401"/>
            <a:ext cx="209550" cy="2095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77859" y="869635"/>
            <a:ext cx="5417274" cy="49287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130" dirty="0">
                <a:solidFill>
                  <a:srgbClr val="1A365C"/>
                </a:solidFill>
                <a:latin typeface="Roboto"/>
                <a:cs typeface="Roboto"/>
              </a:rPr>
              <a:t>Limitations</a:t>
            </a:r>
            <a:r>
              <a:rPr sz="2400" b="1" spc="-2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2400" b="1" spc="-175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24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2400" b="1" spc="-145" dirty="0">
                <a:solidFill>
                  <a:srgbClr val="1A365C"/>
                </a:solidFill>
                <a:latin typeface="Roboto"/>
                <a:cs typeface="Roboto"/>
              </a:rPr>
              <a:t>Future</a:t>
            </a:r>
            <a:r>
              <a:rPr sz="24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2400" b="1" spc="-10" dirty="0">
                <a:solidFill>
                  <a:srgbClr val="1A365C"/>
                </a:solidFill>
                <a:latin typeface="Roboto"/>
                <a:cs typeface="Roboto"/>
              </a:rPr>
              <a:t>Directions</a:t>
            </a:r>
            <a:endParaRPr sz="2400" dirty="0">
              <a:latin typeface="Roboto"/>
              <a:cs typeface="Roboto"/>
            </a:endParaRPr>
          </a:p>
          <a:p>
            <a:pPr marL="478790">
              <a:lnSpc>
                <a:spcPct val="100000"/>
              </a:lnSpc>
              <a:spcBef>
                <a:spcPts val="2960"/>
              </a:spcBef>
            </a:pPr>
            <a:r>
              <a:rPr sz="1600" b="1" spc="-114" dirty="0">
                <a:solidFill>
                  <a:srgbClr val="1A365C"/>
                </a:solidFill>
                <a:latin typeface="Roboto"/>
                <a:cs typeface="Roboto"/>
              </a:rPr>
              <a:t>Current</a:t>
            </a:r>
            <a:r>
              <a:rPr sz="1600" b="1" spc="-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1A365C"/>
                </a:solidFill>
                <a:latin typeface="Roboto"/>
                <a:cs typeface="Roboto"/>
              </a:rPr>
              <a:t>Limitations</a:t>
            </a:r>
            <a:endParaRPr sz="1600" dirty="0">
              <a:latin typeface="Roboto"/>
              <a:cs typeface="Roboto"/>
            </a:endParaRPr>
          </a:p>
          <a:p>
            <a:pPr marL="478790" marR="52705">
              <a:lnSpc>
                <a:spcPct val="100699"/>
              </a:lnSpc>
              <a:spcBef>
                <a:spcPts val="1235"/>
              </a:spcBef>
            </a:pP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Ambiguous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contexts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where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both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figurative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interpretations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plausible</a:t>
            </a:r>
            <a:endParaRPr sz="1400" dirty="0">
              <a:latin typeface="Roboto"/>
              <a:cs typeface="Roboto"/>
            </a:endParaRPr>
          </a:p>
          <a:p>
            <a:pPr marL="452755" marR="469900">
              <a:lnSpc>
                <a:spcPct val="100699"/>
              </a:lnSpc>
              <a:spcBef>
                <a:spcPts val="1275"/>
              </a:spcBef>
            </a:pP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Dataset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constraints: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41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idioms,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1,230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sentences,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potentially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unrepresentative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natural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text</a:t>
            </a:r>
            <a:endParaRPr sz="1400" dirty="0">
              <a:latin typeface="Roboto"/>
              <a:cs typeface="Roboto"/>
            </a:endParaRPr>
          </a:p>
          <a:p>
            <a:pPr marL="478790" marR="474980">
              <a:lnSpc>
                <a:spcPct val="100699"/>
              </a:lnSpc>
              <a:spcBef>
                <a:spcPts val="1275"/>
              </a:spcBef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Computational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resources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limited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exploration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(batch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sizes,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training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duration,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ensembles)</a:t>
            </a:r>
            <a:endParaRPr sz="1400" dirty="0">
              <a:latin typeface="Roboto"/>
              <a:cs typeface="Roboto"/>
            </a:endParaRPr>
          </a:p>
          <a:p>
            <a:pPr marL="478790" marR="5080">
              <a:lnSpc>
                <a:spcPts val="2100"/>
              </a:lnSpc>
              <a:spcBef>
                <a:spcPts val="148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weaknesses: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shallow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reasoning,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token-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overfitting,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bias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toward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readings</a:t>
            </a:r>
            <a:endParaRPr sz="1400" dirty="0">
              <a:latin typeface="Roboto"/>
              <a:cs typeface="Roboto"/>
            </a:endParaRPr>
          </a:p>
          <a:p>
            <a:pPr marL="602615">
              <a:lnSpc>
                <a:spcPct val="100000"/>
              </a:lnSpc>
            </a:pPr>
            <a:endParaRPr lang="en-US" sz="1400" dirty="0">
              <a:latin typeface="Roboto"/>
              <a:cs typeface="Roboto"/>
            </a:endParaRPr>
          </a:p>
          <a:p>
            <a:pPr marL="602615">
              <a:lnSpc>
                <a:spcPct val="100000"/>
              </a:lnSpc>
            </a:pPr>
            <a:r>
              <a:rPr sz="1400" b="1" spc="-85" dirty="0">
                <a:solidFill>
                  <a:srgbClr val="1A365C"/>
                </a:solidFill>
                <a:latin typeface="Roboto"/>
                <a:cs typeface="Roboto"/>
              </a:rPr>
              <a:t>Technical</a:t>
            </a:r>
            <a:r>
              <a:rPr sz="140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1A365C"/>
                </a:solidFill>
                <a:latin typeface="Roboto"/>
                <a:cs typeface="Roboto"/>
              </a:rPr>
              <a:t>Improvements</a:t>
            </a:r>
            <a:endParaRPr sz="1400" dirty="0">
              <a:latin typeface="Roboto"/>
              <a:cs typeface="Roboto"/>
            </a:endParaRPr>
          </a:p>
          <a:p>
            <a:pPr marL="673735" marR="130810">
              <a:lnSpc>
                <a:spcPct val="133300"/>
              </a:lnSpc>
              <a:spcBef>
                <a:spcPts val="45"/>
              </a:spcBef>
            </a:pPr>
            <a:r>
              <a:rPr lang="en-US" sz="1200" dirty="0"/>
              <a:t>Use k-fold cross-validation and model </a:t>
            </a:r>
            <a:r>
              <a:rPr lang="en-US" sz="1200" dirty="0" err="1"/>
              <a:t>ensembling</a:t>
            </a:r>
            <a:r>
              <a:rPr lang="en-US" sz="1200" dirty="0"/>
              <a:t> to improve generalization and mitigate individual model weaknesses </a:t>
            </a:r>
          </a:p>
          <a:p>
            <a:pPr marL="673735" marR="130810">
              <a:lnSpc>
                <a:spcPct val="133300"/>
              </a:lnSpc>
              <a:spcBef>
                <a:spcPts val="45"/>
              </a:spcBef>
            </a:pPr>
            <a:endParaRPr lang="en-US" sz="1200" spc="-90" dirty="0">
              <a:solidFill>
                <a:srgbClr val="333333"/>
              </a:solidFill>
              <a:latin typeface="Roboto"/>
              <a:cs typeface="Roboto"/>
            </a:endParaRPr>
          </a:p>
          <a:p>
            <a:pPr marL="673735" marR="130810">
              <a:lnSpc>
                <a:spcPct val="133300"/>
              </a:lnSpc>
              <a:spcBef>
                <a:spcPts val="45"/>
              </a:spcBef>
            </a:pP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Span-</a:t>
            </a: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token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representations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improved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Roboto"/>
                <a:cs typeface="Roboto"/>
              </a:rPr>
              <a:t>context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handling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93953" y="1683523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114300" y="200025"/>
                </a:moveTo>
                <a:lnTo>
                  <a:pt x="24378" y="200025"/>
                </a:lnTo>
                <a:lnTo>
                  <a:pt x="14899" y="198105"/>
                </a:lnTo>
                <a:lnTo>
                  <a:pt x="7149" y="192875"/>
                </a:lnTo>
                <a:lnTo>
                  <a:pt x="1919" y="185125"/>
                </a:lnTo>
                <a:lnTo>
                  <a:pt x="0" y="175646"/>
                </a:lnTo>
                <a:lnTo>
                  <a:pt x="0" y="172878"/>
                </a:lnTo>
                <a:lnTo>
                  <a:pt x="53979" y="19020"/>
                </a:lnTo>
                <a:lnTo>
                  <a:pt x="80902" y="0"/>
                </a:lnTo>
                <a:lnTo>
                  <a:pt x="114300" y="0"/>
                </a:lnTo>
                <a:lnTo>
                  <a:pt x="114300" y="36477"/>
                </a:lnTo>
                <a:lnTo>
                  <a:pt x="120684" y="42862"/>
                </a:lnTo>
                <a:lnTo>
                  <a:pt x="211639" y="42862"/>
                </a:lnTo>
                <a:lnTo>
                  <a:pt x="221760" y="71437"/>
                </a:lnTo>
                <a:lnTo>
                  <a:pt x="120684" y="71437"/>
                </a:lnTo>
                <a:lnTo>
                  <a:pt x="114300" y="77822"/>
                </a:lnTo>
                <a:lnTo>
                  <a:pt x="114300" y="122202"/>
                </a:lnTo>
                <a:lnTo>
                  <a:pt x="120684" y="128587"/>
                </a:lnTo>
                <a:lnTo>
                  <a:pt x="242001" y="128587"/>
                </a:lnTo>
                <a:lnTo>
                  <a:pt x="252122" y="157162"/>
                </a:lnTo>
                <a:lnTo>
                  <a:pt x="120684" y="157162"/>
                </a:lnTo>
                <a:lnTo>
                  <a:pt x="114300" y="163547"/>
                </a:lnTo>
                <a:lnTo>
                  <a:pt x="114300" y="200025"/>
                </a:lnTo>
                <a:close/>
              </a:path>
              <a:path w="257175" h="200025">
                <a:moveTo>
                  <a:pt x="211639" y="42862"/>
                </a:moveTo>
                <a:lnTo>
                  <a:pt x="136490" y="42862"/>
                </a:lnTo>
                <a:lnTo>
                  <a:pt x="142875" y="36477"/>
                </a:lnTo>
                <a:lnTo>
                  <a:pt x="142875" y="0"/>
                </a:lnTo>
                <a:lnTo>
                  <a:pt x="176272" y="0"/>
                </a:lnTo>
                <a:lnTo>
                  <a:pt x="185011" y="1370"/>
                </a:lnTo>
                <a:lnTo>
                  <a:pt x="192747" y="5240"/>
                </a:lnTo>
                <a:lnTo>
                  <a:pt x="198975" y="11245"/>
                </a:lnTo>
                <a:lnTo>
                  <a:pt x="203195" y="19020"/>
                </a:lnTo>
                <a:lnTo>
                  <a:pt x="211639" y="42862"/>
                </a:lnTo>
                <a:close/>
              </a:path>
              <a:path w="257175" h="200025">
                <a:moveTo>
                  <a:pt x="242001" y="128587"/>
                </a:moveTo>
                <a:lnTo>
                  <a:pt x="136490" y="128587"/>
                </a:lnTo>
                <a:lnTo>
                  <a:pt x="142875" y="122202"/>
                </a:lnTo>
                <a:lnTo>
                  <a:pt x="142875" y="77822"/>
                </a:lnTo>
                <a:lnTo>
                  <a:pt x="136490" y="71437"/>
                </a:lnTo>
                <a:lnTo>
                  <a:pt x="221760" y="71437"/>
                </a:lnTo>
                <a:lnTo>
                  <a:pt x="242001" y="128587"/>
                </a:lnTo>
                <a:close/>
              </a:path>
              <a:path w="257175" h="200025">
                <a:moveTo>
                  <a:pt x="232796" y="200025"/>
                </a:moveTo>
                <a:lnTo>
                  <a:pt x="142875" y="200025"/>
                </a:lnTo>
                <a:lnTo>
                  <a:pt x="142875" y="163547"/>
                </a:lnTo>
                <a:lnTo>
                  <a:pt x="136490" y="157162"/>
                </a:lnTo>
                <a:lnTo>
                  <a:pt x="252122" y="157162"/>
                </a:lnTo>
                <a:lnTo>
                  <a:pt x="255790" y="167520"/>
                </a:lnTo>
                <a:lnTo>
                  <a:pt x="256683" y="170110"/>
                </a:lnTo>
                <a:lnTo>
                  <a:pt x="257175" y="172878"/>
                </a:lnTo>
                <a:lnTo>
                  <a:pt x="257175" y="175646"/>
                </a:lnTo>
                <a:lnTo>
                  <a:pt x="255262" y="185125"/>
                </a:lnTo>
                <a:lnTo>
                  <a:pt x="250042" y="192875"/>
                </a:lnTo>
                <a:lnTo>
                  <a:pt x="242294" y="198105"/>
                </a:lnTo>
                <a:lnTo>
                  <a:pt x="232796" y="200025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03875" y="2093874"/>
            <a:ext cx="209550" cy="2095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03343" y="2473741"/>
            <a:ext cx="183356" cy="2095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6801" y="2704104"/>
            <a:ext cx="85687" cy="14525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6801" y="3056529"/>
            <a:ext cx="85687" cy="14525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17765" y="3450355"/>
            <a:ext cx="209550" cy="18335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6801" y="3633711"/>
            <a:ext cx="85687" cy="14525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6801" y="3986136"/>
            <a:ext cx="85687" cy="14525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958168" y="1461336"/>
            <a:ext cx="4883684" cy="4067908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25"/>
              </a:spcBef>
            </a:pPr>
            <a:r>
              <a:rPr sz="1600" b="1" spc="-120" dirty="0">
                <a:solidFill>
                  <a:srgbClr val="1A365C"/>
                </a:solidFill>
                <a:latin typeface="Roboto"/>
                <a:cs typeface="Roboto"/>
              </a:rPr>
              <a:t>Future</a:t>
            </a:r>
            <a:r>
              <a:rPr sz="1600" b="1" spc="-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114" dirty="0">
                <a:solidFill>
                  <a:srgbClr val="1A365C"/>
                </a:solidFill>
                <a:latin typeface="Roboto"/>
                <a:cs typeface="Roboto"/>
              </a:rPr>
              <a:t>Research</a:t>
            </a:r>
            <a:r>
              <a:rPr sz="16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1A365C"/>
                </a:solidFill>
                <a:latin typeface="Roboto"/>
                <a:cs typeface="Roboto"/>
              </a:rPr>
              <a:t>Directions</a:t>
            </a:r>
            <a:endParaRPr sz="1600" dirty="0">
              <a:latin typeface="Roboto"/>
              <a:cs typeface="Roboto"/>
            </a:endParaRPr>
          </a:p>
          <a:p>
            <a:pPr marL="38735" marR="237490">
              <a:lnSpc>
                <a:spcPct val="100699"/>
              </a:lnSpc>
              <a:spcBef>
                <a:spcPts val="1235"/>
              </a:spcBef>
            </a:pP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Expand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dataset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idioms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diverse,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natural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sources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Integrate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external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lexical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resources:</a:t>
            </a:r>
            <a:endParaRPr sz="1400" dirty="0">
              <a:latin typeface="Roboto"/>
              <a:cs typeface="Roboto"/>
            </a:endParaRPr>
          </a:p>
          <a:p>
            <a:pPr marL="56007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dictionaries</a:t>
            </a:r>
            <a:endParaRPr sz="1400" dirty="0">
              <a:latin typeface="Roboto"/>
              <a:cs typeface="Roboto"/>
            </a:endParaRPr>
          </a:p>
          <a:p>
            <a:pPr marL="560070">
              <a:lnSpc>
                <a:spcPct val="100000"/>
              </a:lnSpc>
              <a:spcBef>
                <a:spcPts val="795"/>
              </a:spcBef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Wiktionary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WordNet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 dirty="0">
              <a:latin typeface="Roboto"/>
              <a:cs typeface="Roboto"/>
            </a:endParaRPr>
          </a:p>
          <a:p>
            <a:pPr marL="38735">
              <a:lnSpc>
                <a:spcPct val="100000"/>
              </a:lnSpc>
            </a:pP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Evaluate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downstream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applications:</a:t>
            </a:r>
            <a:endParaRPr sz="1400" dirty="0">
              <a:latin typeface="Roboto"/>
              <a:cs typeface="Roboto"/>
            </a:endParaRPr>
          </a:p>
          <a:p>
            <a:pPr marL="586105">
              <a:lnSpc>
                <a:spcPct val="100000"/>
              </a:lnSpc>
              <a:spcBef>
                <a:spcPts val="1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Machine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translation</a:t>
            </a:r>
            <a:endParaRPr sz="1400" dirty="0">
              <a:latin typeface="Roboto"/>
              <a:cs typeface="Roboto"/>
            </a:endParaRPr>
          </a:p>
          <a:p>
            <a:pPr marL="586105">
              <a:lnSpc>
                <a:spcPct val="100000"/>
              </a:lnSpc>
              <a:spcBef>
                <a:spcPts val="795"/>
              </a:spcBef>
            </a:pP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Sentiment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Question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answering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 dirty="0">
              <a:latin typeface="Roboto"/>
              <a:cs typeface="Roboto"/>
            </a:endParaRPr>
          </a:p>
          <a:p>
            <a:pPr marL="38735" marR="638175">
              <a:lnSpc>
                <a:spcPct val="100699"/>
              </a:lnSpc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Experiment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prompt-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and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instruction-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tuned</a:t>
            </a:r>
            <a:r>
              <a:rPr sz="1400" spc="10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endParaRPr sz="1400" dirty="0">
              <a:latin typeface="Roboto"/>
              <a:cs typeface="Roboto"/>
            </a:endParaRPr>
          </a:p>
          <a:p>
            <a:pPr marL="38735" marR="5080">
              <a:lnSpc>
                <a:spcPts val="2100"/>
              </a:lnSpc>
              <a:spcBef>
                <a:spcPts val="1485"/>
              </a:spcBef>
            </a:pP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Joint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detection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natural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text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(without</a:t>
            </a:r>
            <a:r>
              <a:rPr sz="14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marked</a:t>
            </a:r>
            <a:r>
              <a:rPr sz="14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spans)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4567" y="4400775"/>
            <a:ext cx="210082" cy="18339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85792" y="5043530"/>
            <a:ext cx="210818" cy="210859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-1" y="6482112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487023" y="6566989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4" name="object 43">
            <a:extLst>
              <a:ext uri="{FF2B5EF4-FFF2-40B4-BE49-F238E27FC236}">
                <a16:creationId xmlns:a16="http://schemas.microsoft.com/office/drawing/2014/main" id="{E668D366-B44B-C528-9C0E-06CFD1B5E798}"/>
              </a:ext>
            </a:extLst>
          </p:cNvPr>
          <p:cNvSpPr txBox="1"/>
          <p:nvPr/>
        </p:nvSpPr>
        <p:spPr>
          <a:xfrm>
            <a:off x="165100" y="6592645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50577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1A365C"/>
                </a:solidFill>
                <a:latin typeface="Roboto"/>
                <a:cs typeface="Roboto"/>
              </a:rPr>
              <a:t>Problem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70" dirty="0">
                <a:solidFill>
                  <a:srgbClr val="1A365C"/>
                </a:solidFill>
                <a:latin typeface="Roboto"/>
                <a:cs typeface="Roboto"/>
              </a:rPr>
              <a:t>Statement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0" dirty="0">
                <a:solidFill>
                  <a:srgbClr val="1A365C"/>
                </a:solidFill>
                <a:latin typeface="Roboto"/>
                <a:cs typeface="Roboto"/>
              </a:rPr>
              <a:t>Motivation</a:t>
            </a:r>
            <a:endParaRPr sz="30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5362574"/>
            <a:ext cx="7515225" cy="742950"/>
            <a:chOff x="457199" y="5362574"/>
            <a:chExt cx="7515225" cy="742950"/>
          </a:xfrm>
        </p:grpSpPr>
        <p:sp>
          <p:nvSpPr>
            <p:cNvPr id="5" name="object 5"/>
            <p:cNvSpPr/>
            <p:nvPr/>
          </p:nvSpPr>
          <p:spPr>
            <a:xfrm>
              <a:off x="476249" y="5362574"/>
              <a:ext cx="7496175" cy="742950"/>
            </a:xfrm>
            <a:custGeom>
              <a:avLst/>
              <a:gdLst/>
              <a:ahLst/>
              <a:cxnLst/>
              <a:rect l="l" t="t" r="r" b="b"/>
              <a:pathLst>
                <a:path w="7496175" h="742950">
                  <a:moveTo>
                    <a:pt x="7454864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3"/>
                  </a:lnTo>
                  <a:lnTo>
                    <a:pt x="7496173" y="41309"/>
                  </a:lnTo>
                  <a:lnTo>
                    <a:pt x="7496173" y="701639"/>
                  </a:lnTo>
                  <a:lnTo>
                    <a:pt x="7472608" y="736906"/>
                  </a:lnTo>
                  <a:lnTo>
                    <a:pt x="7454864" y="74294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5362574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5524499"/>
              <a:ext cx="171449" cy="1714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396" y="1785937"/>
            <a:ext cx="230207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9623" y="1650594"/>
            <a:ext cx="7390628" cy="183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9109">
              <a:lnSpc>
                <a:spcPct val="106300"/>
              </a:lnSpc>
              <a:spcBef>
                <a:spcPts val="95"/>
              </a:spcBef>
            </a:pP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Idiomatic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expressions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often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diverge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their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7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lang="en-US" sz="2000" spc="-7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meaning,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2000" spc="-100" dirty="0">
                <a:solidFill>
                  <a:srgbClr val="333333"/>
                </a:solidFill>
                <a:latin typeface="Roboto"/>
                <a:cs typeface="Roboto"/>
              </a:rPr>
              <a:t>introducing semantic ambiguity</a:t>
            </a:r>
          </a:p>
          <a:p>
            <a:pPr marL="12700" marR="499109">
              <a:lnSpc>
                <a:spcPct val="106300"/>
              </a:lnSpc>
              <a:spcBef>
                <a:spcPts val="95"/>
              </a:spcBef>
            </a:pP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40" dirty="0">
                <a:solidFill>
                  <a:srgbClr val="333333"/>
                </a:solidFill>
                <a:latin typeface="Roboto"/>
                <a:cs typeface="Roboto"/>
              </a:rPr>
              <a:t>NLP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systems</a:t>
            </a:r>
            <a:endParaRPr sz="2000" dirty="0">
              <a:latin typeface="Roboto"/>
              <a:cs typeface="Roboto"/>
            </a:endParaRPr>
          </a:p>
          <a:p>
            <a:pPr marL="69215" marR="5080">
              <a:lnSpc>
                <a:spcPct val="104700"/>
              </a:lnSpc>
              <a:spcBef>
                <a:spcPts val="1614"/>
              </a:spcBef>
            </a:pP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Existing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40" dirty="0">
                <a:solidFill>
                  <a:srgbClr val="333333"/>
                </a:solidFill>
                <a:latin typeface="Roboto"/>
                <a:cs typeface="Roboto"/>
              </a:rPr>
              <a:t>NLP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systems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struggle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classify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vs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usage,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especially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morphologically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rich,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low-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resource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languages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like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624" y="2928987"/>
            <a:ext cx="285750" cy="171450"/>
          </a:xfrm>
          <a:custGeom>
            <a:avLst/>
            <a:gdLst/>
            <a:ahLst/>
            <a:cxnLst/>
            <a:rect l="l" t="t" r="r" b="b"/>
            <a:pathLst>
              <a:path w="285750" h="171450">
                <a:moveTo>
                  <a:pt x="257175" y="171450"/>
                </a:moveTo>
                <a:lnTo>
                  <a:pt x="28575" y="171450"/>
                </a:lnTo>
                <a:lnTo>
                  <a:pt x="17461" y="169201"/>
                </a:lnTo>
                <a:lnTo>
                  <a:pt x="8377" y="163072"/>
                </a:lnTo>
                <a:lnTo>
                  <a:pt x="2248" y="153988"/>
                </a:lnTo>
                <a:lnTo>
                  <a:pt x="0" y="142875"/>
                </a:lnTo>
                <a:lnTo>
                  <a:pt x="0" y="28575"/>
                </a:lnTo>
                <a:lnTo>
                  <a:pt x="2248" y="17461"/>
                </a:lnTo>
                <a:lnTo>
                  <a:pt x="8377" y="8377"/>
                </a:lnTo>
                <a:lnTo>
                  <a:pt x="17461" y="2248"/>
                </a:lnTo>
                <a:lnTo>
                  <a:pt x="28575" y="0"/>
                </a:lnTo>
                <a:lnTo>
                  <a:pt x="257175" y="0"/>
                </a:lnTo>
                <a:lnTo>
                  <a:pt x="268288" y="2248"/>
                </a:lnTo>
                <a:lnTo>
                  <a:pt x="277372" y="8377"/>
                </a:lnTo>
                <a:lnTo>
                  <a:pt x="283501" y="17461"/>
                </a:lnTo>
                <a:lnTo>
                  <a:pt x="285750" y="28575"/>
                </a:lnTo>
                <a:lnTo>
                  <a:pt x="142875" y="28575"/>
                </a:lnTo>
                <a:lnTo>
                  <a:pt x="142875" y="44603"/>
                </a:lnTo>
                <a:lnTo>
                  <a:pt x="67978" y="44603"/>
                </a:lnTo>
                <a:lnTo>
                  <a:pt x="64695" y="46746"/>
                </a:lnTo>
                <a:lnTo>
                  <a:pt x="32682" y="118764"/>
                </a:lnTo>
                <a:lnTo>
                  <a:pt x="34736" y="124033"/>
                </a:lnTo>
                <a:lnTo>
                  <a:pt x="43655" y="128007"/>
                </a:lnTo>
                <a:lnTo>
                  <a:pt x="142875" y="128007"/>
                </a:lnTo>
                <a:lnTo>
                  <a:pt x="142875" y="142875"/>
                </a:lnTo>
                <a:lnTo>
                  <a:pt x="285750" y="142875"/>
                </a:lnTo>
                <a:lnTo>
                  <a:pt x="283501" y="153988"/>
                </a:lnTo>
                <a:lnTo>
                  <a:pt x="277372" y="163072"/>
                </a:lnTo>
                <a:lnTo>
                  <a:pt x="268288" y="169201"/>
                </a:lnTo>
                <a:lnTo>
                  <a:pt x="257175" y="171450"/>
                </a:lnTo>
                <a:close/>
              </a:path>
              <a:path w="285750" h="171450">
                <a:moveTo>
                  <a:pt x="285750" y="142875"/>
                </a:moveTo>
                <a:lnTo>
                  <a:pt x="257175" y="142875"/>
                </a:lnTo>
                <a:lnTo>
                  <a:pt x="257175" y="28575"/>
                </a:lnTo>
                <a:lnTo>
                  <a:pt x="285750" y="28575"/>
                </a:lnTo>
                <a:lnTo>
                  <a:pt x="285750" y="142875"/>
                </a:lnTo>
                <a:close/>
              </a:path>
              <a:path w="285750" h="171450">
                <a:moveTo>
                  <a:pt x="142875" y="128007"/>
                </a:moveTo>
                <a:lnTo>
                  <a:pt x="99119" y="128007"/>
                </a:lnTo>
                <a:lnTo>
                  <a:pt x="108155" y="124033"/>
                </a:lnTo>
                <a:lnTo>
                  <a:pt x="110147" y="118764"/>
                </a:lnTo>
                <a:lnTo>
                  <a:pt x="107508" y="112737"/>
                </a:lnTo>
                <a:lnTo>
                  <a:pt x="78179" y="46746"/>
                </a:lnTo>
                <a:lnTo>
                  <a:pt x="74896" y="44603"/>
                </a:lnTo>
                <a:lnTo>
                  <a:pt x="142875" y="44603"/>
                </a:lnTo>
                <a:lnTo>
                  <a:pt x="142875" y="128007"/>
                </a:lnTo>
                <a:close/>
              </a:path>
              <a:path w="285750" h="171450">
                <a:moveTo>
                  <a:pt x="208954" y="55319"/>
                </a:moveTo>
                <a:lnTo>
                  <a:pt x="191095" y="55319"/>
                </a:lnTo>
                <a:lnTo>
                  <a:pt x="191095" y="48622"/>
                </a:lnTo>
                <a:lnTo>
                  <a:pt x="195113" y="44603"/>
                </a:lnTo>
                <a:lnTo>
                  <a:pt x="204891" y="44603"/>
                </a:lnTo>
                <a:lnTo>
                  <a:pt x="208910" y="48622"/>
                </a:lnTo>
                <a:lnTo>
                  <a:pt x="208954" y="55319"/>
                </a:lnTo>
                <a:close/>
              </a:path>
              <a:path w="285750" h="171450">
                <a:moveTo>
                  <a:pt x="240699" y="73178"/>
                </a:moveTo>
                <a:lnTo>
                  <a:pt x="162966" y="73178"/>
                </a:lnTo>
                <a:lnTo>
                  <a:pt x="158948" y="69160"/>
                </a:lnTo>
                <a:lnTo>
                  <a:pt x="158948" y="59337"/>
                </a:lnTo>
                <a:lnTo>
                  <a:pt x="162966" y="55319"/>
                </a:lnTo>
                <a:lnTo>
                  <a:pt x="240610" y="55319"/>
                </a:lnTo>
                <a:lnTo>
                  <a:pt x="244628" y="59337"/>
                </a:lnTo>
                <a:lnTo>
                  <a:pt x="244673" y="69160"/>
                </a:lnTo>
                <a:lnTo>
                  <a:pt x="240699" y="73178"/>
                </a:lnTo>
                <a:close/>
              </a:path>
              <a:path w="285750" h="171450">
                <a:moveTo>
                  <a:pt x="224997" y="93270"/>
                </a:moveTo>
                <a:lnTo>
                  <a:pt x="202436" y="93270"/>
                </a:lnTo>
                <a:lnTo>
                  <a:pt x="207972" y="87421"/>
                </a:lnTo>
                <a:lnTo>
                  <a:pt x="212481" y="80635"/>
                </a:lnTo>
                <a:lnTo>
                  <a:pt x="215741" y="73178"/>
                </a:lnTo>
                <a:lnTo>
                  <a:pt x="234866" y="73178"/>
                </a:lnTo>
                <a:lnTo>
                  <a:pt x="234136" y="75232"/>
                </a:lnTo>
                <a:lnTo>
                  <a:pt x="230846" y="83046"/>
                </a:lnTo>
                <a:lnTo>
                  <a:pt x="230777" y="83210"/>
                </a:lnTo>
                <a:lnTo>
                  <a:pt x="226685" y="90770"/>
                </a:lnTo>
                <a:lnTo>
                  <a:pt x="224997" y="93270"/>
                </a:lnTo>
                <a:close/>
              </a:path>
              <a:path w="285750" h="171450">
                <a:moveTo>
                  <a:pt x="79920" y="94654"/>
                </a:moveTo>
                <a:lnTo>
                  <a:pt x="62954" y="94654"/>
                </a:lnTo>
                <a:lnTo>
                  <a:pt x="71437" y="75545"/>
                </a:lnTo>
                <a:lnTo>
                  <a:pt x="79920" y="94654"/>
                </a:lnTo>
                <a:close/>
              </a:path>
              <a:path w="285750" h="171450">
                <a:moveTo>
                  <a:pt x="181462" y="128007"/>
                </a:moveTo>
                <a:lnTo>
                  <a:pt x="181247" y="128007"/>
                </a:lnTo>
                <a:lnTo>
                  <a:pt x="176093" y="125997"/>
                </a:lnTo>
                <a:lnTo>
                  <a:pt x="172075" y="116978"/>
                </a:lnTo>
                <a:lnTo>
                  <a:pt x="174128" y="111710"/>
                </a:lnTo>
                <a:lnTo>
                  <a:pt x="183103" y="107692"/>
                </a:lnTo>
                <a:lnTo>
                  <a:pt x="185871" y="106263"/>
                </a:lnTo>
                <a:lnTo>
                  <a:pt x="188505" y="104611"/>
                </a:lnTo>
                <a:lnTo>
                  <a:pt x="179576" y="95681"/>
                </a:lnTo>
                <a:lnTo>
                  <a:pt x="179576" y="90011"/>
                </a:lnTo>
                <a:lnTo>
                  <a:pt x="186541" y="83046"/>
                </a:lnTo>
                <a:lnTo>
                  <a:pt x="192211" y="83046"/>
                </a:lnTo>
                <a:lnTo>
                  <a:pt x="202436" y="93270"/>
                </a:lnTo>
                <a:lnTo>
                  <a:pt x="224997" y="93270"/>
                </a:lnTo>
                <a:lnTo>
                  <a:pt x="221899" y="97861"/>
                </a:lnTo>
                <a:lnTo>
                  <a:pt x="216455" y="104432"/>
                </a:lnTo>
                <a:lnTo>
                  <a:pt x="216723" y="104611"/>
                </a:lnTo>
                <a:lnTo>
                  <a:pt x="217661" y="105147"/>
                </a:lnTo>
                <a:lnTo>
                  <a:pt x="230341" y="112737"/>
                </a:lnTo>
                <a:lnTo>
                  <a:pt x="231299" y="116666"/>
                </a:lnTo>
                <a:lnTo>
                  <a:pt x="202659" y="116666"/>
                </a:lnTo>
                <a:lnTo>
                  <a:pt x="197926" y="120014"/>
                </a:lnTo>
                <a:lnTo>
                  <a:pt x="192881" y="122917"/>
                </a:lnTo>
                <a:lnTo>
                  <a:pt x="181462" y="128007"/>
                </a:lnTo>
                <a:close/>
              </a:path>
              <a:path w="285750" h="171450">
                <a:moveTo>
                  <a:pt x="99119" y="128007"/>
                </a:moveTo>
                <a:lnTo>
                  <a:pt x="43870" y="128007"/>
                </a:lnTo>
                <a:lnTo>
                  <a:pt x="49023" y="125997"/>
                </a:lnTo>
                <a:lnTo>
                  <a:pt x="54907" y="112737"/>
                </a:lnTo>
                <a:lnTo>
                  <a:pt x="55006" y="112514"/>
                </a:lnTo>
                <a:lnTo>
                  <a:pt x="87868" y="112514"/>
                </a:lnTo>
                <a:lnTo>
                  <a:pt x="93851" y="125997"/>
                </a:lnTo>
                <a:lnTo>
                  <a:pt x="99119" y="128007"/>
                </a:lnTo>
                <a:close/>
              </a:path>
              <a:path w="285750" h="171450">
                <a:moveTo>
                  <a:pt x="221143" y="128007"/>
                </a:moveTo>
                <a:lnTo>
                  <a:pt x="206499" y="119255"/>
                </a:lnTo>
                <a:lnTo>
                  <a:pt x="204579" y="118005"/>
                </a:lnTo>
                <a:lnTo>
                  <a:pt x="202659" y="116666"/>
                </a:lnTo>
                <a:lnTo>
                  <a:pt x="231299" y="116666"/>
                </a:lnTo>
                <a:lnTo>
                  <a:pt x="231626" y="118005"/>
                </a:lnTo>
                <a:lnTo>
                  <a:pt x="231680" y="118229"/>
                </a:lnTo>
                <a:lnTo>
                  <a:pt x="226680" y="126622"/>
                </a:lnTo>
                <a:lnTo>
                  <a:pt x="221143" y="128007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914" y="3794521"/>
            <a:ext cx="281940" cy="223520"/>
          </a:xfrm>
          <a:custGeom>
            <a:avLst/>
            <a:gdLst/>
            <a:ahLst/>
            <a:cxnLst/>
            <a:rect l="l" t="t" r="r" b="b"/>
            <a:pathLst>
              <a:path w="281940" h="223520">
                <a:moveTo>
                  <a:pt x="107022" y="30480"/>
                </a:moveTo>
                <a:lnTo>
                  <a:pt x="34468" y="30480"/>
                </a:lnTo>
                <a:lnTo>
                  <a:pt x="39245" y="26670"/>
                </a:lnTo>
                <a:lnTo>
                  <a:pt x="44693" y="22860"/>
                </a:lnTo>
                <a:lnTo>
                  <a:pt x="50631" y="20320"/>
                </a:lnTo>
                <a:lnTo>
                  <a:pt x="54203" y="3810"/>
                </a:lnTo>
                <a:lnTo>
                  <a:pt x="57417" y="0"/>
                </a:lnTo>
                <a:lnTo>
                  <a:pt x="84073" y="0"/>
                </a:lnTo>
                <a:lnTo>
                  <a:pt x="87287" y="3810"/>
                </a:lnTo>
                <a:lnTo>
                  <a:pt x="88136" y="7620"/>
                </a:lnTo>
                <a:lnTo>
                  <a:pt x="90859" y="20320"/>
                </a:lnTo>
                <a:lnTo>
                  <a:pt x="96753" y="22860"/>
                </a:lnTo>
                <a:lnTo>
                  <a:pt x="102244" y="26670"/>
                </a:lnTo>
                <a:lnTo>
                  <a:pt x="107022" y="30480"/>
                </a:lnTo>
                <a:close/>
              </a:path>
              <a:path w="281940" h="223520">
                <a:moveTo>
                  <a:pt x="17814" y="124460"/>
                </a:moveTo>
                <a:lnTo>
                  <a:pt x="13349" y="123190"/>
                </a:lnTo>
                <a:lnTo>
                  <a:pt x="10804" y="119380"/>
                </a:lnTo>
                <a:lnTo>
                  <a:pt x="9197" y="116840"/>
                </a:lnTo>
                <a:lnTo>
                  <a:pt x="7724" y="115570"/>
                </a:lnTo>
                <a:lnTo>
                  <a:pt x="5045" y="110490"/>
                </a:lnTo>
                <a:lnTo>
                  <a:pt x="3795" y="107950"/>
                </a:lnTo>
                <a:lnTo>
                  <a:pt x="2678" y="106680"/>
                </a:lnTo>
                <a:lnTo>
                  <a:pt x="1651" y="104140"/>
                </a:lnTo>
                <a:lnTo>
                  <a:pt x="0" y="100330"/>
                </a:lnTo>
                <a:lnTo>
                  <a:pt x="1250" y="95250"/>
                </a:lnTo>
                <a:lnTo>
                  <a:pt x="14332" y="83820"/>
                </a:lnTo>
                <a:lnTo>
                  <a:pt x="13841" y="81280"/>
                </a:lnTo>
                <a:lnTo>
                  <a:pt x="13573" y="77470"/>
                </a:lnTo>
                <a:lnTo>
                  <a:pt x="13573" y="71120"/>
                </a:lnTo>
                <a:lnTo>
                  <a:pt x="13841" y="68580"/>
                </a:lnTo>
                <a:lnTo>
                  <a:pt x="14332" y="64770"/>
                </a:lnTo>
                <a:lnTo>
                  <a:pt x="4364" y="55835"/>
                </a:lnTo>
                <a:lnTo>
                  <a:pt x="1250" y="53340"/>
                </a:lnTo>
                <a:lnTo>
                  <a:pt x="0" y="49530"/>
                </a:lnTo>
                <a:lnTo>
                  <a:pt x="2678" y="43180"/>
                </a:lnTo>
                <a:lnTo>
                  <a:pt x="3795" y="40640"/>
                </a:lnTo>
                <a:lnTo>
                  <a:pt x="6384" y="35560"/>
                </a:lnTo>
                <a:lnTo>
                  <a:pt x="7768" y="33020"/>
                </a:lnTo>
                <a:lnTo>
                  <a:pt x="9242" y="31750"/>
                </a:lnTo>
                <a:lnTo>
                  <a:pt x="13349" y="25400"/>
                </a:lnTo>
                <a:lnTo>
                  <a:pt x="17814" y="24130"/>
                </a:lnTo>
                <a:lnTo>
                  <a:pt x="21833" y="26670"/>
                </a:lnTo>
                <a:lnTo>
                  <a:pt x="34468" y="30480"/>
                </a:lnTo>
                <a:lnTo>
                  <a:pt x="131382" y="30480"/>
                </a:lnTo>
                <a:lnTo>
                  <a:pt x="132204" y="31750"/>
                </a:lnTo>
                <a:lnTo>
                  <a:pt x="133677" y="33020"/>
                </a:lnTo>
                <a:lnTo>
                  <a:pt x="135016" y="35560"/>
                </a:lnTo>
                <a:lnTo>
                  <a:pt x="136400" y="38100"/>
                </a:lnTo>
                <a:lnTo>
                  <a:pt x="137651" y="40640"/>
                </a:lnTo>
                <a:lnTo>
                  <a:pt x="138767" y="43180"/>
                </a:lnTo>
                <a:lnTo>
                  <a:pt x="139794" y="44450"/>
                </a:lnTo>
                <a:lnTo>
                  <a:pt x="141446" y="49530"/>
                </a:lnTo>
                <a:lnTo>
                  <a:pt x="140196" y="53340"/>
                </a:lnTo>
                <a:lnTo>
                  <a:pt x="65147" y="53340"/>
                </a:lnTo>
                <a:lnTo>
                  <a:pt x="59987" y="55835"/>
                </a:lnTo>
                <a:lnTo>
                  <a:pt x="49291" y="71120"/>
                </a:lnTo>
                <a:lnTo>
                  <a:pt x="49291" y="77470"/>
                </a:lnTo>
                <a:lnTo>
                  <a:pt x="65147" y="95250"/>
                </a:lnTo>
                <a:lnTo>
                  <a:pt x="140106" y="95250"/>
                </a:lnTo>
                <a:lnTo>
                  <a:pt x="141356" y="100330"/>
                </a:lnTo>
                <a:lnTo>
                  <a:pt x="138678" y="105410"/>
                </a:lnTo>
                <a:lnTo>
                  <a:pt x="137561" y="107950"/>
                </a:lnTo>
                <a:lnTo>
                  <a:pt x="136311" y="110490"/>
                </a:lnTo>
                <a:lnTo>
                  <a:pt x="134927" y="113030"/>
                </a:lnTo>
                <a:lnTo>
                  <a:pt x="133588" y="115570"/>
                </a:lnTo>
                <a:lnTo>
                  <a:pt x="132114" y="116840"/>
                </a:lnTo>
                <a:lnTo>
                  <a:pt x="131293" y="118110"/>
                </a:lnTo>
                <a:lnTo>
                  <a:pt x="34423" y="118110"/>
                </a:lnTo>
                <a:lnTo>
                  <a:pt x="17814" y="124460"/>
                </a:lnTo>
                <a:close/>
              </a:path>
              <a:path w="281940" h="223520">
                <a:moveTo>
                  <a:pt x="131382" y="30480"/>
                </a:moveTo>
                <a:lnTo>
                  <a:pt x="107022" y="30480"/>
                </a:lnTo>
                <a:lnTo>
                  <a:pt x="123631" y="24130"/>
                </a:lnTo>
                <a:lnTo>
                  <a:pt x="128096" y="25400"/>
                </a:lnTo>
                <a:lnTo>
                  <a:pt x="131382" y="30480"/>
                </a:lnTo>
                <a:close/>
              </a:path>
              <a:path w="281940" h="223520">
                <a:moveTo>
                  <a:pt x="140106" y="95250"/>
                </a:moveTo>
                <a:lnTo>
                  <a:pt x="76298" y="95250"/>
                </a:lnTo>
                <a:lnTo>
                  <a:pt x="81550" y="92710"/>
                </a:lnTo>
                <a:lnTo>
                  <a:pt x="83867" y="91440"/>
                </a:lnTo>
                <a:lnTo>
                  <a:pt x="87886" y="87630"/>
                </a:lnTo>
                <a:lnTo>
                  <a:pt x="89435" y="85090"/>
                </a:lnTo>
                <a:lnTo>
                  <a:pt x="91610" y="80010"/>
                </a:lnTo>
                <a:lnTo>
                  <a:pt x="92154" y="77470"/>
                </a:lnTo>
                <a:lnTo>
                  <a:pt x="92154" y="71120"/>
                </a:lnTo>
                <a:lnTo>
                  <a:pt x="76298" y="53340"/>
                </a:lnTo>
                <a:lnTo>
                  <a:pt x="140196" y="53340"/>
                </a:lnTo>
                <a:lnTo>
                  <a:pt x="136188" y="56550"/>
                </a:lnTo>
                <a:lnTo>
                  <a:pt x="127024" y="64770"/>
                </a:lnTo>
                <a:lnTo>
                  <a:pt x="127515" y="68580"/>
                </a:lnTo>
                <a:lnTo>
                  <a:pt x="127783" y="71120"/>
                </a:lnTo>
                <a:lnTo>
                  <a:pt x="127783" y="77470"/>
                </a:lnTo>
                <a:lnTo>
                  <a:pt x="127515" y="80010"/>
                </a:lnTo>
                <a:lnTo>
                  <a:pt x="127024" y="83820"/>
                </a:lnTo>
                <a:lnTo>
                  <a:pt x="136936" y="92710"/>
                </a:lnTo>
                <a:lnTo>
                  <a:pt x="140106" y="95250"/>
                </a:lnTo>
                <a:close/>
              </a:path>
              <a:path w="281940" h="223520">
                <a:moveTo>
                  <a:pt x="181049" y="223520"/>
                </a:moveTo>
                <a:lnTo>
                  <a:pt x="174798" y="220980"/>
                </a:lnTo>
                <a:lnTo>
                  <a:pt x="172438" y="219687"/>
                </a:lnTo>
                <a:lnTo>
                  <a:pt x="170244" y="218440"/>
                </a:lnTo>
                <a:lnTo>
                  <a:pt x="167833" y="217170"/>
                </a:lnTo>
                <a:lnTo>
                  <a:pt x="165556" y="215900"/>
                </a:lnTo>
                <a:lnTo>
                  <a:pt x="163413" y="214630"/>
                </a:lnTo>
                <a:lnTo>
                  <a:pt x="157921" y="210820"/>
                </a:lnTo>
                <a:lnTo>
                  <a:pt x="156805" y="205740"/>
                </a:lnTo>
                <a:lnTo>
                  <a:pt x="162297" y="189230"/>
                </a:lnTo>
                <a:lnTo>
                  <a:pt x="158368" y="184150"/>
                </a:lnTo>
                <a:lnTo>
                  <a:pt x="155197" y="179070"/>
                </a:lnTo>
                <a:lnTo>
                  <a:pt x="152965" y="172720"/>
                </a:lnTo>
                <a:lnTo>
                  <a:pt x="135865" y="168910"/>
                </a:lnTo>
                <a:lnTo>
                  <a:pt x="132516" y="166370"/>
                </a:lnTo>
                <a:lnTo>
                  <a:pt x="131668" y="158750"/>
                </a:lnTo>
                <a:lnTo>
                  <a:pt x="131668" y="147320"/>
                </a:lnTo>
                <a:lnTo>
                  <a:pt x="132516" y="139700"/>
                </a:lnTo>
                <a:lnTo>
                  <a:pt x="135820" y="135890"/>
                </a:lnTo>
                <a:lnTo>
                  <a:pt x="152965" y="133350"/>
                </a:lnTo>
                <a:lnTo>
                  <a:pt x="155153" y="127000"/>
                </a:lnTo>
                <a:lnTo>
                  <a:pt x="158368" y="121920"/>
                </a:lnTo>
                <a:lnTo>
                  <a:pt x="162297" y="116840"/>
                </a:lnTo>
                <a:lnTo>
                  <a:pt x="156805" y="100330"/>
                </a:lnTo>
                <a:lnTo>
                  <a:pt x="181049" y="82550"/>
                </a:lnTo>
                <a:lnTo>
                  <a:pt x="185469" y="83820"/>
                </a:lnTo>
                <a:lnTo>
                  <a:pt x="197122" y="96520"/>
                </a:lnTo>
                <a:lnTo>
                  <a:pt x="255310" y="96520"/>
                </a:lnTo>
                <a:lnTo>
                  <a:pt x="256148" y="100330"/>
                </a:lnTo>
                <a:lnTo>
                  <a:pt x="250656" y="116840"/>
                </a:lnTo>
                <a:lnTo>
                  <a:pt x="254585" y="121920"/>
                </a:lnTo>
                <a:lnTo>
                  <a:pt x="257755" y="127000"/>
                </a:lnTo>
                <a:lnTo>
                  <a:pt x="259541" y="132080"/>
                </a:lnTo>
                <a:lnTo>
                  <a:pt x="200878" y="132080"/>
                </a:lnTo>
                <a:lnTo>
                  <a:pt x="195627" y="134620"/>
                </a:lnTo>
                <a:lnTo>
                  <a:pt x="185023" y="149860"/>
                </a:lnTo>
                <a:lnTo>
                  <a:pt x="185023" y="156210"/>
                </a:lnTo>
                <a:lnTo>
                  <a:pt x="200878" y="173990"/>
                </a:lnTo>
                <a:lnTo>
                  <a:pt x="259550" y="173990"/>
                </a:lnTo>
                <a:lnTo>
                  <a:pt x="257800" y="179070"/>
                </a:lnTo>
                <a:lnTo>
                  <a:pt x="254585" y="184150"/>
                </a:lnTo>
                <a:lnTo>
                  <a:pt x="250656" y="189230"/>
                </a:lnTo>
                <a:lnTo>
                  <a:pt x="256148" y="205740"/>
                </a:lnTo>
                <a:lnTo>
                  <a:pt x="255310" y="209550"/>
                </a:lnTo>
                <a:lnTo>
                  <a:pt x="197167" y="209550"/>
                </a:lnTo>
                <a:lnTo>
                  <a:pt x="188346" y="219687"/>
                </a:lnTo>
                <a:lnTo>
                  <a:pt x="185469" y="222250"/>
                </a:lnTo>
                <a:lnTo>
                  <a:pt x="181049" y="223520"/>
                </a:lnTo>
                <a:close/>
              </a:path>
              <a:path w="281940" h="223520">
                <a:moveTo>
                  <a:pt x="255310" y="96520"/>
                </a:moveTo>
                <a:lnTo>
                  <a:pt x="215785" y="96520"/>
                </a:lnTo>
                <a:lnTo>
                  <a:pt x="224626" y="86360"/>
                </a:lnTo>
                <a:lnTo>
                  <a:pt x="227483" y="83820"/>
                </a:lnTo>
                <a:lnTo>
                  <a:pt x="231904" y="82550"/>
                </a:lnTo>
                <a:lnTo>
                  <a:pt x="238199" y="85090"/>
                </a:lnTo>
                <a:lnTo>
                  <a:pt x="245119" y="88900"/>
                </a:lnTo>
                <a:lnTo>
                  <a:pt x="249540" y="91440"/>
                </a:lnTo>
                <a:lnTo>
                  <a:pt x="255031" y="95250"/>
                </a:lnTo>
                <a:lnTo>
                  <a:pt x="255310" y="96520"/>
                </a:lnTo>
                <a:close/>
              </a:path>
              <a:path w="281940" h="223520">
                <a:moveTo>
                  <a:pt x="212749" y="96520"/>
                </a:moveTo>
                <a:lnTo>
                  <a:pt x="200158" y="96520"/>
                </a:lnTo>
                <a:lnTo>
                  <a:pt x="203284" y="95250"/>
                </a:lnTo>
                <a:lnTo>
                  <a:pt x="209624" y="95250"/>
                </a:lnTo>
                <a:lnTo>
                  <a:pt x="212749" y="96520"/>
                </a:lnTo>
                <a:close/>
              </a:path>
              <a:path w="281940" h="223520">
                <a:moveTo>
                  <a:pt x="83983" y="148590"/>
                </a:moveTo>
                <a:lnTo>
                  <a:pt x="57373" y="148590"/>
                </a:lnTo>
                <a:lnTo>
                  <a:pt x="54158" y="144780"/>
                </a:lnTo>
                <a:lnTo>
                  <a:pt x="53310" y="140970"/>
                </a:lnTo>
                <a:lnTo>
                  <a:pt x="50586" y="128270"/>
                </a:lnTo>
                <a:lnTo>
                  <a:pt x="44693" y="125730"/>
                </a:lnTo>
                <a:lnTo>
                  <a:pt x="39201" y="121920"/>
                </a:lnTo>
                <a:lnTo>
                  <a:pt x="34423" y="118110"/>
                </a:lnTo>
                <a:lnTo>
                  <a:pt x="106933" y="118110"/>
                </a:lnTo>
                <a:lnTo>
                  <a:pt x="102155" y="121920"/>
                </a:lnTo>
                <a:lnTo>
                  <a:pt x="96708" y="125730"/>
                </a:lnTo>
                <a:lnTo>
                  <a:pt x="90770" y="128270"/>
                </a:lnTo>
                <a:lnTo>
                  <a:pt x="87198" y="144780"/>
                </a:lnTo>
                <a:lnTo>
                  <a:pt x="83983" y="148590"/>
                </a:lnTo>
                <a:close/>
              </a:path>
              <a:path w="281940" h="223520">
                <a:moveTo>
                  <a:pt x="123542" y="124460"/>
                </a:moveTo>
                <a:lnTo>
                  <a:pt x="106933" y="118110"/>
                </a:lnTo>
                <a:lnTo>
                  <a:pt x="131293" y="118110"/>
                </a:lnTo>
                <a:lnTo>
                  <a:pt x="128007" y="123190"/>
                </a:lnTo>
                <a:lnTo>
                  <a:pt x="123542" y="124460"/>
                </a:lnTo>
                <a:close/>
              </a:path>
              <a:path w="281940" h="223520">
                <a:moveTo>
                  <a:pt x="259550" y="173990"/>
                </a:moveTo>
                <a:lnTo>
                  <a:pt x="212030" y="173990"/>
                </a:lnTo>
                <a:lnTo>
                  <a:pt x="217281" y="171450"/>
                </a:lnTo>
                <a:lnTo>
                  <a:pt x="219598" y="170180"/>
                </a:lnTo>
                <a:lnTo>
                  <a:pt x="223618" y="166370"/>
                </a:lnTo>
                <a:lnTo>
                  <a:pt x="225166" y="163830"/>
                </a:lnTo>
                <a:lnTo>
                  <a:pt x="227341" y="158750"/>
                </a:lnTo>
                <a:lnTo>
                  <a:pt x="227885" y="156210"/>
                </a:lnTo>
                <a:lnTo>
                  <a:pt x="227885" y="149860"/>
                </a:lnTo>
                <a:lnTo>
                  <a:pt x="212030" y="132080"/>
                </a:lnTo>
                <a:lnTo>
                  <a:pt x="259541" y="132080"/>
                </a:lnTo>
                <a:lnTo>
                  <a:pt x="259987" y="133350"/>
                </a:lnTo>
                <a:lnTo>
                  <a:pt x="272980" y="135890"/>
                </a:lnTo>
                <a:lnTo>
                  <a:pt x="277088" y="135890"/>
                </a:lnTo>
                <a:lnTo>
                  <a:pt x="280436" y="139700"/>
                </a:lnTo>
                <a:lnTo>
                  <a:pt x="281285" y="147320"/>
                </a:lnTo>
                <a:lnTo>
                  <a:pt x="281374" y="148590"/>
                </a:lnTo>
                <a:lnTo>
                  <a:pt x="281463" y="156210"/>
                </a:lnTo>
                <a:lnTo>
                  <a:pt x="281285" y="158750"/>
                </a:lnTo>
                <a:lnTo>
                  <a:pt x="280436" y="166370"/>
                </a:lnTo>
                <a:lnTo>
                  <a:pt x="277132" y="168910"/>
                </a:lnTo>
                <a:lnTo>
                  <a:pt x="272980" y="170180"/>
                </a:lnTo>
                <a:lnTo>
                  <a:pt x="259987" y="172720"/>
                </a:lnTo>
                <a:lnTo>
                  <a:pt x="259550" y="173990"/>
                </a:lnTo>
                <a:close/>
              </a:path>
              <a:path w="281940" h="223520">
                <a:moveTo>
                  <a:pt x="73759" y="149860"/>
                </a:moveTo>
                <a:lnTo>
                  <a:pt x="67597" y="149860"/>
                </a:lnTo>
                <a:lnTo>
                  <a:pt x="64561" y="148590"/>
                </a:lnTo>
                <a:lnTo>
                  <a:pt x="76795" y="148590"/>
                </a:lnTo>
                <a:lnTo>
                  <a:pt x="73759" y="149860"/>
                </a:lnTo>
                <a:close/>
              </a:path>
              <a:path w="281940" h="223520">
                <a:moveTo>
                  <a:pt x="231859" y="223520"/>
                </a:moveTo>
                <a:lnTo>
                  <a:pt x="227439" y="222250"/>
                </a:lnTo>
                <a:lnTo>
                  <a:pt x="224834" y="219898"/>
                </a:lnTo>
                <a:lnTo>
                  <a:pt x="215830" y="209550"/>
                </a:lnTo>
                <a:lnTo>
                  <a:pt x="255310" y="209550"/>
                </a:lnTo>
                <a:lnTo>
                  <a:pt x="255031" y="210820"/>
                </a:lnTo>
                <a:lnTo>
                  <a:pt x="249540" y="214630"/>
                </a:lnTo>
                <a:lnTo>
                  <a:pt x="245119" y="217170"/>
                </a:lnTo>
                <a:lnTo>
                  <a:pt x="242708" y="218440"/>
                </a:lnTo>
                <a:lnTo>
                  <a:pt x="240515" y="219687"/>
                </a:lnTo>
                <a:lnTo>
                  <a:pt x="235788" y="222250"/>
                </a:lnTo>
                <a:lnTo>
                  <a:pt x="231859" y="223520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0580" y="4151738"/>
            <a:ext cx="228689" cy="2309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0624" y="4524319"/>
            <a:ext cx="228600" cy="19531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189999" y="4867274"/>
            <a:ext cx="287020" cy="228600"/>
          </a:xfrm>
          <a:custGeom>
            <a:avLst/>
            <a:gdLst/>
            <a:ahLst/>
            <a:cxnLst/>
            <a:rect l="l" t="t" r="r" b="b"/>
            <a:pathLst>
              <a:path w="287019" h="228600">
                <a:moveTo>
                  <a:pt x="7768" y="157162"/>
                </a:moveTo>
                <a:lnTo>
                  <a:pt x="4688" y="157162"/>
                </a:lnTo>
                <a:lnTo>
                  <a:pt x="1964" y="155108"/>
                </a:lnTo>
                <a:lnTo>
                  <a:pt x="0" y="149304"/>
                </a:lnTo>
                <a:lnTo>
                  <a:pt x="1071" y="146089"/>
                </a:lnTo>
                <a:lnTo>
                  <a:pt x="3527" y="144259"/>
                </a:lnTo>
                <a:lnTo>
                  <a:pt x="4554" y="143455"/>
                </a:lnTo>
                <a:lnTo>
                  <a:pt x="5223" y="142875"/>
                </a:lnTo>
                <a:lnTo>
                  <a:pt x="7634" y="140687"/>
                </a:lnTo>
                <a:lnTo>
                  <a:pt x="9822" y="138544"/>
                </a:lnTo>
                <a:lnTo>
                  <a:pt x="11965" y="135775"/>
                </a:lnTo>
                <a:lnTo>
                  <a:pt x="14421" y="132650"/>
                </a:lnTo>
                <a:lnTo>
                  <a:pt x="16743" y="128944"/>
                </a:lnTo>
                <a:lnTo>
                  <a:pt x="18305" y="124747"/>
                </a:lnTo>
                <a:lnTo>
                  <a:pt x="10853" y="114476"/>
                </a:lnTo>
                <a:lnTo>
                  <a:pt x="5296" y="103255"/>
                </a:lnTo>
                <a:lnTo>
                  <a:pt x="1824" y="91238"/>
                </a:lnTo>
                <a:lnTo>
                  <a:pt x="690" y="79276"/>
                </a:lnTo>
                <a:lnTo>
                  <a:pt x="632" y="78548"/>
                </a:lnTo>
                <a:lnTo>
                  <a:pt x="7921" y="47994"/>
                </a:lnTo>
                <a:lnTo>
                  <a:pt x="27821" y="23016"/>
                </a:lnTo>
                <a:lnTo>
                  <a:pt x="57340" y="6175"/>
                </a:lnTo>
                <a:lnTo>
                  <a:pt x="93493" y="0"/>
                </a:lnTo>
                <a:lnTo>
                  <a:pt x="129647" y="6175"/>
                </a:lnTo>
                <a:lnTo>
                  <a:pt x="159166" y="23016"/>
                </a:lnTo>
                <a:lnTo>
                  <a:pt x="179066" y="47994"/>
                </a:lnTo>
                <a:lnTo>
                  <a:pt x="186354" y="78548"/>
                </a:lnTo>
                <a:lnTo>
                  <a:pt x="186319" y="78763"/>
                </a:lnTo>
                <a:lnTo>
                  <a:pt x="179066" y="109168"/>
                </a:lnTo>
                <a:lnTo>
                  <a:pt x="159166" y="134146"/>
                </a:lnTo>
                <a:lnTo>
                  <a:pt x="137527" y="146491"/>
                </a:lnTo>
                <a:lnTo>
                  <a:pt x="46791" y="146491"/>
                </a:lnTo>
                <a:lnTo>
                  <a:pt x="43442" y="148277"/>
                </a:lnTo>
                <a:lnTo>
                  <a:pt x="15058" y="156723"/>
                </a:lnTo>
                <a:lnTo>
                  <a:pt x="7768" y="157162"/>
                </a:lnTo>
                <a:close/>
              </a:path>
              <a:path w="287019" h="228600">
                <a:moveTo>
                  <a:pt x="193506" y="228600"/>
                </a:moveTo>
                <a:lnTo>
                  <a:pt x="163037" y="224271"/>
                </a:lnTo>
                <a:lnTo>
                  <a:pt x="136808" y="212258"/>
                </a:lnTo>
                <a:lnTo>
                  <a:pt x="116548" y="194016"/>
                </a:lnTo>
                <a:lnTo>
                  <a:pt x="103986" y="171003"/>
                </a:lnTo>
                <a:lnTo>
                  <a:pt x="141203" y="161711"/>
                </a:lnTo>
                <a:lnTo>
                  <a:pt x="171974" y="141903"/>
                </a:lnTo>
                <a:lnTo>
                  <a:pt x="192917" y="113540"/>
                </a:lnTo>
                <a:lnTo>
                  <a:pt x="200496" y="79276"/>
                </a:lnTo>
                <a:lnTo>
                  <a:pt x="200516" y="73893"/>
                </a:lnTo>
                <a:lnTo>
                  <a:pt x="200337" y="71616"/>
                </a:lnTo>
                <a:lnTo>
                  <a:pt x="234060" y="79276"/>
                </a:lnTo>
                <a:lnTo>
                  <a:pt x="261366" y="96362"/>
                </a:lnTo>
                <a:lnTo>
                  <a:pt x="279656" y="120665"/>
                </a:lnTo>
                <a:lnTo>
                  <a:pt x="286330" y="149974"/>
                </a:lnTo>
                <a:lnTo>
                  <a:pt x="285220" y="161711"/>
                </a:lnTo>
                <a:lnTo>
                  <a:pt x="285131" y="162656"/>
                </a:lnTo>
                <a:lnTo>
                  <a:pt x="281659" y="174681"/>
                </a:lnTo>
                <a:lnTo>
                  <a:pt x="276102" y="185894"/>
                </a:lnTo>
                <a:lnTo>
                  <a:pt x="268649" y="196140"/>
                </a:lnTo>
                <a:lnTo>
                  <a:pt x="270212" y="200292"/>
                </a:lnTo>
                <a:lnTo>
                  <a:pt x="272534" y="204043"/>
                </a:lnTo>
                <a:lnTo>
                  <a:pt x="274989" y="207168"/>
                </a:lnTo>
                <a:lnTo>
                  <a:pt x="277132" y="209936"/>
                </a:lnTo>
                <a:lnTo>
                  <a:pt x="279320" y="212080"/>
                </a:lnTo>
                <a:lnTo>
                  <a:pt x="281731" y="214312"/>
                </a:lnTo>
                <a:lnTo>
                  <a:pt x="283428" y="215651"/>
                </a:lnTo>
                <a:lnTo>
                  <a:pt x="285928" y="217482"/>
                </a:lnTo>
                <a:lnTo>
                  <a:pt x="286071" y="217929"/>
                </a:lnTo>
                <a:lnTo>
                  <a:pt x="240253" y="217929"/>
                </a:lnTo>
                <a:lnTo>
                  <a:pt x="229545" y="222459"/>
                </a:lnTo>
                <a:lnTo>
                  <a:pt x="218118" y="225809"/>
                </a:lnTo>
                <a:lnTo>
                  <a:pt x="206072" y="227887"/>
                </a:lnTo>
                <a:lnTo>
                  <a:pt x="193506" y="228600"/>
                </a:lnTo>
                <a:close/>
              </a:path>
              <a:path w="287019" h="228600">
                <a:moveTo>
                  <a:pt x="93493" y="157162"/>
                </a:moveTo>
                <a:lnTo>
                  <a:pt x="80928" y="156449"/>
                </a:lnTo>
                <a:lnTo>
                  <a:pt x="68886" y="154371"/>
                </a:lnTo>
                <a:lnTo>
                  <a:pt x="57390" y="150987"/>
                </a:lnTo>
                <a:lnTo>
                  <a:pt x="46791" y="146491"/>
                </a:lnTo>
                <a:lnTo>
                  <a:pt x="137527" y="146491"/>
                </a:lnTo>
                <a:lnTo>
                  <a:pt x="129647" y="150987"/>
                </a:lnTo>
                <a:lnTo>
                  <a:pt x="93493" y="157162"/>
                </a:lnTo>
                <a:close/>
              </a:path>
              <a:path w="287019" h="228600">
                <a:moveTo>
                  <a:pt x="282312" y="228600"/>
                </a:moveTo>
                <a:lnTo>
                  <a:pt x="279231" y="228600"/>
                </a:lnTo>
                <a:lnTo>
                  <a:pt x="271941" y="228161"/>
                </a:lnTo>
                <a:lnTo>
                  <a:pt x="240253" y="217929"/>
                </a:lnTo>
                <a:lnTo>
                  <a:pt x="286071" y="217929"/>
                </a:lnTo>
                <a:lnTo>
                  <a:pt x="286955" y="220697"/>
                </a:lnTo>
                <a:lnTo>
                  <a:pt x="285080" y="226590"/>
                </a:lnTo>
                <a:lnTo>
                  <a:pt x="282312" y="2286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3125" y="3590988"/>
            <a:ext cx="4568190" cy="153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8815" marR="5080" indent="-666750">
              <a:lnSpc>
                <a:spcPct val="131300"/>
              </a:lnSpc>
              <a:spcBef>
                <a:spcPts val="95"/>
              </a:spcBef>
            </a:pP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Accurate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for: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Machine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translation</a:t>
            </a:r>
            <a:endParaRPr sz="2000" dirty="0">
              <a:latin typeface="Roboto"/>
              <a:cs typeface="Roboto"/>
            </a:endParaRPr>
          </a:p>
          <a:p>
            <a:pPr marL="735965" marR="1957705" indent="-57150">
              <a:lnSpc>
                <a:spcPts val="2850"/>
              </a:lnSpc>
              <a:spcBef>
                <a:spcPts val="25"/>
              </a:spcBef>
            </a:pP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Sentiment</a:t>
            </a:r>
            <a:r>
              <a:rPr sz="20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analysis Dialogue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55" dirty="0">
                <a:solidFill>
                  <a:srgbClr val="333333"/>
                </a:solidFill>
                <a:latin typeface="Roboto"/>
                <a:cs typeface="Roboto"/>
              </a:rPr>
              <a:t>systems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74" y="5435647"/>
            <a:ext cx="708787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0195">
              <a:lnSpc>
                <a:spcPct val="112500"/>
              </a:lnSpc>
              <a:spcBef>
                <a:spcPts val="100"/>
              </a:spcBef>
            </a:pP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Hebrew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presents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unique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732929"/>
                </a:solidFill>
                <a:latin typeface="Roboto Medium"/>
                <a:cs typeface="Roboto Medium"/>
              </a:rPr>
              <a:t>challenges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due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to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65" dirty="0">
                <a:solidFill>
                  <a:srgbClr val="732929"/>
                </a:solidFill>
                <a:latin typeface="Roboto Medium"/>
                <a:cs typeface="Roboto Medium"/>
              </a:rPr>
              <a:t>its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complex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morphology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and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relatively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40" dirty="0">
                <a:solidFill>
                  <a:srgbClr val="732929"/>
                </a:solidFill>
                <a:latin typeface="Roboto Medium"/>
                <a:cs typeface="Roboto Medium"/>
              </a:rPr>
              <a:t>limited </a:t>
            </a:r>
            <a:r>
              <a:rPr sz="1500" b="0" spc="-110" dirty="0">
                <a:solidFill>
                  <a:srgbClr val="732929"/>
                </a:solidFill>
                <a:latin typeface="Roboto Medium"/>
                <a:cs typeface="Roboto Medium"/>
              </a:rPr>
              <a:t>NLP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resources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38351" y="4610099"/>
            <a:ext cx="3705225" cy="1495425"/>
            <a:chOff x="8000999" y="4276724"/>
            <a:chExt cx="3705225" cy="1495425"/>
          </a:xfrm>
        </p:grpSpPr>
        <p:sp>
          <p:nvSpPr>
            <p:cNvPr id="18" name="object 18"/>
            <p:cNvSpPr/>
            <p:nvPr/>
          </p:nvSpPr>
          <p:spPr>
            <a:xfrm>
              <a:off x="8020049" y="4276724"/>
              <a:ext cx="3686175" cy="1495425"/>
            </a:xfrm>
            <a:custGeom>
              <a:avLst/>
              <a:gdLst/>
              <a:ahLst/>
              <a:cxnLst/>
              <a:rect l="l" t="t" r="r" b="b"/>
              <a:pathLst>
                <a:path w="3686175" h="1495425">
                  <a:moveTo>
                    <a:pt x="3644863" y="1495424"/>
                  </a:moveTo>
                  <a:lnTo>
                    <a:pt x="0" y="1495424"/>
                  </a:lnTo>
                  <a:lnTo>
                    <a:pt x="0" y="0"/>
                  </a:lnTo>
                  <a:lnTo>
                    <a:pt x="3644863" y="0"/>
                  </a:lnTo>
                  <a:lnTo>
                    <a:pt x="3650937" y="1208"/>
                  </a:lnTo>
                  <a:lnTo>
                    <a:pt x="3684964" y="35234"/>
                  </a:lnTo>
                  <a:lnTo>
                    <a:pt x="3686173" y="41309"/>
                  </a:lnTo>
                  <a:lnTo>
                    <a:pt x="3686173" y="1454115"/>
                  </a:lnTo>
                  <a:lnTo>
                    <a:pt x="3662607" y="1489382"/>
                  </a:lnTo>
                  <a:lnTo>
                    <a:pt x="3644863" y="14954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00999" y="4276724"/>
              <a:ext cx="38100" cy="1495425"/>
            </a:xfrm>
            <a:custGeom>
              <a:avLst/>
              <a:gdLst/>
              <a:ahLst/>
              <a:cxnLst/>
              <a:rect l="l" t="t" r="r" b="b"/>
              <a:pathLst>
                <a:path w="38100" h="1495425">
                  <a:moveTo>
                    <a:pt x="38099" y="1495424"/>
                  </a:moveTo>
                  <a:lnTo>
                    <a:pt x="0" y="14954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954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56633" y="4623714"/>
            <a:ext cx="3310254" cy="131381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Figurative</a:t>
            </a:r>
            <a:r>
              <a:rPr sz="165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vs.</a:t>
            </a:r>
            <a:r>
              <a:rPr sz="1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0" dirty="0">
                <a:solidFill>
                  <a:srgbClr val="1A365C"/>
                </a:solidFill>
                <a:latin typeface="Roboto"/>
                <a:cs typeface="Roboto"/>
              </a:rPr>
              <a:t>Literal</a:t>
            </a:r>
            <a:r>
              <a:rPr sz="1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Example:</a:t>
            </a:r>
            <a:endParaRPr sz="1650" dirty="0">
              <a:latin typeface="Roboto"/>
              <a:cs typeface="Roboto"/>
            </a:endParaRPr>
          </a:p>
          <a:p>
            <a:pPr marL="12700" marR="2070735" algn="r">
              <a:lnSpc>
                <a:spcPct val="100000"/>
              </a:lnSpc>
              <a:spcBef>
                <a:spcPts val="745"/>
              </a:spcBef>
            </a:pPr>
            <a:r>
              <a:rPr lang="he-IL" sz="1400" i="1" spc="-45" dirty="0">
                <a:solidFill>
                  <a:srgbClr val="333333"/>
                </a:solidFill>
                <a:latin typeface="DejaVu Sans"/>
                <a:cs typeface="DejaVu Sans"/>
              </a:rPr>
              <a:t>לשבור את הראש</a:t>
            </a:r>
            <a:endParaRPr sz="1400" dirty="0">
              <a:latin typeface="DejaVu Sans"/>
              <a:cs typeface="DejaVu Sans"/>
            </a:endParaRPr>
          </a:p>
          <a:p>
            <a:pPr marL="12700" marR="5080">
              <a:lnSpc>
                <a:spcPct val="133300"/>
              </a:lnSpc>
              <a:spcBef>
                <a:spcPts val="20"/>
              </a:spcBef>
            </a:pPr>
            <a:r>
              <a:rPr sz="1500" spc="-65" dirty="0">
                <a:solidFill>
                  <a:srgbClr val="1C4ED8"/>
                </a:solidFill>
                <a:latin typeface="Roboto"/>
                <a:cs typeface="Roboto"/>
              </a:rPr>
              <a:t>Literal:</a:t>
            </a:r>
            <a:r>
              <a:rPr sz="1500" spc="-2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1C4ED8"/>
                </a:solidFill>
                <a:latin typeface="Roboto"/>
                <a:cs typeface="Roboto"/>
              </a:rPr>
              <a:t>Actually</a:t>
            </a:r>
            <a:r>
              <a:rPr sz="1500" spc="-2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1C4ED8"/>
                </a:solidFill>
                <a:latin typeface="Roboto"/>
                <a:cs typeface="Roboto"/>
              </a:rPr>
              <a:t>breaking</a:t>
            </a:r>
            <a:r>
              <a:rPr sz="1500" spc="-2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1C4ED8"/>
                </a:solidFill>
                <a:latin typeface="Roboto"/>
                <a:cs typeface="Roboto"/>
              </a:rPr>
              <a:t>one's</a:t>
            </a:r>
            <a:r>
              <a:rPr sz="1500" spc="-2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1C4ED8"/>
                </a:solidFill>
                <a:latin typeface="Roboto"/>
                <a:cs typeface="Roboto"/>
              </a:rPr>
              <a:t>head </a:t>
            </a:r>
            <a:r>
              <a:rPr sz="1500" spc="-75" dirty="0">
                <a:solidFill>
                  <a:srgbClr val="B91B1B"/>
                </a:solidFill>
                <a:latin typeface="Roboto"/>
                <a:cs typeface="Roboto"/>
              </a:rPr>
              <a:t>Figurative: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B91B1B"/>
                </a:solidFill>
                <a:latin typeface="Roboto"/>
                <a:cs typeface="Roboto"/>
              </a:rPr>
              <a:t>Working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B91B1B"/>
                </a:solidFill>
                <a:latin typeface="Roboto"/>
                <a:cs typeface="Roboto"/>
              </a:rPr>
              <a:t>hard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B91B1B"/>
                </a:solidFill>
                <a:latin typeface="Roboto"/>
                <a:cs typeface="Roboto"/>
              </a:rPr>
              <a:t>to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B91B1B"/>
                </a:solidFill>
                <a:latin typeface="Roboto"/>
                <a:cs typeface="Roboto"/>
              </a:rPr>
              <a:t>solve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B91B1B"/>
                </a:solidFill>
                <a:latin typeface="Roboto"/>
                <a:cs typeface="Roboto"/>
              </a:rPr>
              <a:t>a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B91B1B"/>
                </a:solidFill>
                <a:latin typeface="Roboto"/>
                <a:cs typeface="Roboto"/>
              </a:rPr>
              <a:t>problem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24238" y="2613925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208359" y="863203"/>
                </a:moveTo>
                <a:lnTo>
                  <a:pt x="162051" y="853834"/>
                </a:lnTo>
                <a:lnTo>
                  <a:pt x="124201" y="828298"/>
                </a:lnTo>
                <a:lnTo>
                  <a:pt x="98665" y="790448"/>
                </a:lnTo>
                <a:lnTo>
                  <a:pt x="89296" y="744140"/>
                </a:lnTo>
                <a:lnTo>
                  <a:pt x="89741" y="733897"/>
                </a:lnTo>
                <a:lnTo>
                  <a:pt x="91040" y="723862"/>
                </a:lnTo>
                <a:lnTo>
                  <a:pt x="93142" y="714107"/>
                </a:lnTo>
                <a:lnTo>
                  <a:pt x="95994" y="704701"/>
                </a:lnTo>
                <a:lnTo>
                  <a:pt x="57293" y="682958"/>
                </a:lnTo>
                <a:lnTo>
                  <a:pt x="26928" y="651030"/>
                </a:lnTo>
                <a:lnTo>
                  <a:pt x="7098" y="611148"/>
                </a:lnTo>
                <a:lnTo>
                  <a:pt x="0" y="565546"/>
                </a:lnTo>
                <a:lnTo>
                  <a:pt x="6223" y="522843"/>
                </a:lnTo>
                <a:lnTo>
                  <a:pt x="23696" y="484970"/>
                </a:lnTo>
                <a:lnTo>
                  <a:pt x="50621" y="453760"/>
                </a:lnTo>
                <a:lnTo>
                  <a:pt x="85204" y="431043"/>
                </a:lnTo>
                <a:lnTo>
                  <a:pt x="74364" y="414872"/>
                </a:lnTo>
                <a:lnTo>
                  <a:pt x="66298" y="396975"/>
                </a:lnTo>
                <a:lnTo>
                  <a:pt x="61266" y="377648"/>
                </a:lnTo>
                <a:lnTo>
                  <a:pt x="59531" y="357187"/>
                </a:lnTo>
                <a:lnTo>
                  <a:pt x="66647" y="316544"/>
                </a:lnTo>
                <a:lnTo>
                  <a:pt x="86320" y="281936"/>
                </a:lnTo>
                <a:lnTo>
                  <a:pt x="116039" y="255839"/>
                </a:lnTo>
                <a:lnTo>
                  <a:pt x="153292" y="240729"/>
                </a:lnTo>
                <a:lnTo>
                  <a:pt x="151339" y="232924"/>
                </a:lnTo>
                <a:lnTo>
                  <a:pt x="149944" y="224893"/>
                </a:lnTo>
                <a:lnTo>
                  <a:pt x="149107" y="216687"/>
                </a:lnTo>
                <a:lnTo>
                  <a:pt x="148828" y="208359"/>
                </a:lnTo>
                <a:lnTo>
                  <a:pt x="155621" y="168672"/>
                </a:lnTo>
                <a:lnTo>
                  <a:pt x="174431" y="134619"/>
                </a:lnTo>
                <a:lnTo>
                  <a:pt x="202903" y="108554"/>
                </a:lnTo>
                <a:lnTo>
                  <a:pt x="238683" y="92831"/>
                </a:lnTo>
                <a:lnTo>
                  <a:pt x="249667" y="56351"/>
                </a:lnTo>
                <a:lnTo>
                  <a:pt x="272425" y="26882"/>
                </a:lnTo>
                <a:lnTo>
                  <a:pt x="304216" y="7179"/>
                </a:lnTo>
                <a:lnTo>
                  <a:pt x="342304" y="0"/>
                </a:lnTo>
                <a:lnTo>
                  <a:pt x="382834" y="8194"/>
                </a:lnTo>
                <a:lnTo>
                  <a:pt x="415951" y="30533"/>
                </a:lnTo>
                <a:lnTo>
                  <a:pt x="438290" y="63650"/>
                </a:lnTo>
                <a:lnTo>
                  <a:pt x="446484" y="104179"/>
                </a:lnTo>
                <a:lnTo>
                  <a:pt x="446484" y="848320"/>
                </a:lnTo>
                <a:lnTo>
                  <a:pt x="444265" y="859296"/>
                </a:lnTo>
                <a:lnTo>
                  <a:pt x="238683" y="859296"/>
                </a:lnTo>
                <a:lnTo>
                  <a:pt x="231328" y="861005"/>
                </a:lnTo>
                <a:lnTo>
                  <a:pt x="223800" y="862226"/>
                </a:lnTo>
                <a:lnTo>
                  <a:pt x="216132" y="862958"/>
                </a:lnTo>
                <a:lnTo>
                  <a:pt x="208359" y="863203"/>
                </a:lnTo>
                <a:close/>
              </a:path>
              <a:path w="952500" h="952500">
                <a:moveTo>
                  <a:pt x="342304" y="952500"/>
                </a:moveTo>
                <a:lnTo>
                  <a:pt x="304216" y="945314"/>
                </a:lnTo>
                <a:lnTo>
                  <a:pt x="272425" y="925571"/>
                </a:lnTo>
                <a:lnTo>
                  <a:pt x="249667" y="895991"/>
                </a:lnTo>
                <a:lnTo>
                  <a:pt x="238683" y="859296"/>
                </a:lnTo>
                <a:lnTo>
                  <a:pt x="444265" y="859296"/>
                </a:lnTo>
                <a:lnTo>
                  <a:pt x="438290" y="888849"/>
                </a:lnTo>
                <a:lnTo>
                  <a:pt x="415951" y="921966"/>
                </a:lnTo>
                <a:lnTo>
                  <a:pt x="382834" y="944305"/>
                </a:lnTo>
                <a:lnTo>
                  <a:pt x="342304" y="952500"/>
                </a:lnTo>
                <a:close/>
              </a:path>
              <a:path w="952500" h="952500">
                <a:moveTo>
                  <a:pt x="610195" y="952500"/>
                </a:moveTo>
                <a:lnTo>
                  <a:pt x="569665" y="944305"/>
                </a:lnTo>
                <a:lnTo>
                  <a:pt x="536548" y="921966"/>
                </a:lnTo>
                <a:lnTo>
                  <a:pt x="514209" y="888849"/>
                </a:lnTo>
                <a:lnTo>
                  <a:pt x="506015" y="848320"/>
                </a:lnTo>
                <a:lnTo>
                  <a:pt x="506015" y="104179"/>
                </a:lnTo>
                <a:lnTo>
                  <a:pt x="514209" y="63650"/>
                </a:lnTo>
                <a:lnTo>
                  <a:pt x="536548" y="30533"/>
                </a:lnTo>
                <a:lnTo>
                  <a:pt x="569665" y="8194"/>
                </a:lnTo>
                <a:lnTo>
                  <a:pt x="610195" y="0"/>
                </a:lnTo>
                <a:lnTo>
                  <a:pt x="648256" y="7179"/>
                </a:lnTo>
                <a:lnTo>
                  <a:pt x="680005" y="26882"/>
                </a:lnTo>
                <a:lnTo>
                  <a:pt x="702753" y="56351"/>
                </a:lnTo>
                <a:lnTo>
                  <a:pt x="713816" y="92831"/>
                </a:lnTo>
                <a:lnTo>
                  <a:pt x="749675" y="108528"/>
                </a:lnTo>
                <a:lnTo>
                  <a:pt x="778138" y="134549"/>
                </a:lnTo>
                <a:lnTo>
                  <a:pt x="796904" y="168594"/>
                </a:lnTo>
                <a:lnTo>
                  <a:pt x="803671" y="208359"/>
                </a:lnTo>
                <a:lnTo>
                  <a:pt x="803392" y="216687"/>
                </a:lnTo>
                <a:lnTo>
                  <a:pt x="802555" y="224893"/>
                </a:lnTo>
                <a:lnTo>
                  <a:pt x="801160" y="232924"/>
                </a:lnTo>
                <a:lnTo>
                  <a:pt x="799207" y="240729"/>
                </a:lnTo>
                <a:lnTo>
                  <a:pt x="836460" y="255760"/>
                </a:lnTo>
                <a:lnTo>
                  <a:pt x="866179" y="281866"/>
                </a:lnTo>
                <a:lnTo>
                  <a:pt x="885852" y="316518"/>
                </a:lnTo>
                <a:lnTo>
                  <a:pt x="892968" y="357187"/>
                </a:lnTo>
                <a:lnTo>
                  <a:pt x="891233" y="377648"/>
                </a:lnTo>
                <a:lnTo>
                  <a:pt x="886201" y="396975"/>
                </a:lnTo>
                <a:lnTo>
                  <a:pt x="878135" y="414872"/>
                </a:lnTo>
                <a:lnTo>
                  <a:pt x="867295" y="431043"/>
                </a:lnTo>
                <a:lnTo>
                  <a:pt x="901878" y="453760"/>
                </a:lnTo>
                <a:lnTo>
                  <a:pt x="928803" y="484970"/>
                </a:lnTo>
                <a:lnTo>
                  <a:pt x="946276" y="522843"/>
                </a:lnTo>
                <a:lnTo>
                  <a:pt x="952500" y="565546"/>
                </a:lnTo>
                <a:lnTo>
                  <a:pt x="945401" y="611148"/>
                </a:lnTo>
                <a:lnTo>
                  <a:pt x="925571" y="651030"/>
                </a:lnTo>
                <a:lnTo>
                  <a:pt x="895207" y="682958"/>
                </a:lnTo>
                <a:lnTo>
                  <a:pt x="856505" y="704701"/>
                </a:lnTo>
                <a:lnTo>
                  <a:pt x="859357" y="714107"/>
                </a:lnTo>
                <a:lnTo>
                  <a:pt x="861459" y="723862"/>
                </a:lnTo>
                <a:lnTo>
                  <a:pt x="862758" y="733897"/>
                </a:lnTo>
                <a:lnTo>
                  <a:pt x="863203" y="744140"/>
                </a:lnTo>
                <a:lnTo>
                  <a:pt x="853834" y="790448"/>
                </a:lnTo>
                <a:lnTo>
                  <a:pt x="828298" y="828298"/>
                </a:lnTo>
                <a:lnTo>
                  <a:pt x="790448" y="853834"/>
                </a:lnTo>
                <a:lnTo>
                  <a:pt x="763451" y="859296"/>
                </a:lnTo>
                <a:lnTo>
                  <a:pt x="713816" y="859296"/>
                </a:lnTo>
                <a:lnTo>
                  <a:pt x="702832" y="895991"/>
                </a:lnTo>
                <a:lnTo>
                  <a:pt x="680074" y="925571"/>
                </a:lnTo>
                <a:lnTo>
                  <a:pt x="648283" y="945314"/>
                </a:lnTo>
                <a:lnTo>
                  <a:pt x="610195" y="952500"/>
                </a:lnTo>
                <a:close/>
              </a:path>
              <a:path w="952500" h="952500">
                <a:moveTo>
                  <a:pt x="744140" y="863203"/>
                </a:moveTo>
                <a:lnTo>
                  <a:pt x="736367" y="862958"/>
                </a:lnTo>
                <a:lnTo>
                  <a:pt x="728699" y="862226"/>
                </a:lnTo>
                <a:lnTo>
                  <a:pt x="721171" y="861005"/>
                </a:lnTo>
                <a:lnTo>
                  <a:pt x="713816" y="859296"/>
                </a:lnTo>
                <a:lnTo>
                  <a:pt x="763451" y="859296"/>
                </a:lnTo>
                <a:lnTo>
                  <a:pt x="744140" y="863203"/>
                </a:lnTo>
                <a:close/>
              </a:path>
            </a:pathLst>
          </a:custGeom>
          <a:solidFill>
            <a:srgbClr val="2A6BB0">
              <a:alpha val="79998"/>
            </a:srgbClr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484933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73050" y="6588125"/>
            <a:ext cx="30797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pc="-50" dirty="0"/>
              <a:t>Reichman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</a:t>
            </a:r>
            <a:r>
              <a:rPr lang="en-US" spc="-25" dirty="0"/>
              <a:t>5</a:t>
            </a:r>
            <a:endParaRPr spc="-25" dirty="0"/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B552607C-829E-26EB-15E3-A15461E34171}"/>
              </a:ext>
            </a:extLst>
          </p:cNvPr>
          <p:cNvSpPr txBox="1"/>
          <p:nvPr/>
        </p:nvSpPr>
        <p:spPr>
          <a:xfrm>
            <a:off x="10591800" y="6588125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5667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0" dirty="0">
                <a:solidFill>
                  <a:srgbClr val="1A365C"/>
                </a:solidFill>
                <a:latin typeface="Roboto"/>
                <a:cs typeface="Roboto"/>
              </a:rPr>
              <a:t>Research</a:t>
            </a:r>
            <a:r>
              <a:rPr sz="3000" b="1" spc="-4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0" dirty="0">
                <a:solidFill>
                  <a:srgbClr val="1A365C"/>
                </a:solidFill>
                <a:latin typeface="Roboto"/>
                <a:cs typeface="Roboto"/>
              </a:rPr>
              <a:t>Objectives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30" dirty="0">
                <a:solidFill>
                  <a:srgbClr val="1A365C"/>
                </a:solidFill>
                <a:latin typeface="Roboto"/>
                <a:cs typeface="Roboto"/>
              </a:rPr>
              <a:t>Contributions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5048249"/>
            <a:ext cx="7515225" cy="485775"/>
            <a:chOff x="457199" y="5048249"/>
            <a:chExt cx="7515225" cy="485775"/>
          </a:xfrm>
        </p:grpSpPr>
        <p:sp>
          <p:nvSpPr>
            <p:cNvPr id="5" name="object 5"/>
            <p:cNvSpPr/>
            <p:nvPr/>
          </p:nvSpPr>
          <p:spPr>
            <a:xfrm>
              <a:off x="476249" y="5048249"/>
              <a:ext cx="7496175" cy="485775"/>
            </a:xfrm>
            <a:custGeom>
              <a:avLst/>
              <a:gdLst/>
              <a:ahLst/>
              <a:cxnLst/>
              <a:rect l="l" t="t" r="r" b="b"/>
              <a:pathLst>
                <a:path w="7496175" h="485775">
                  <a:moveTo>
                    <a:pt x="7454864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3"/>
                  </a:lnTo>
                  <a:lnTo>
                    <a:pt x="7496173" y="41309"/>
                  </a:lnTo>
                  <a:lnTo>
                    <a:pt x="7496173" y="444465"/>
                  </a:lnTo>
                  <a:lnTo>
                    <a:pt x="7472608" y="479732"/>
                  </a:lnTo>
                  <a:lnTo>
                    <a:pt x="7454864" y="485774"/>
                  </a:lnTo>
                  <a:close/>
                </a:path>
              </a:pathLst>
            </a:custGeom>
            <a:solidFill>
              <a:srgbClr val="F0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5048249"/>
              <a:ext cx="38100" cy="485775"/>
            </a:xfrm>
            <a:custGeom>
              <a:avLst/>
              <a:gdLst/>
              <a:ahLst/>
              <a:cxnLst/>
              <a:rect l="l" t="t" r="r" b="b"/>
              <a:pathLst>
                <a:path w="38100" h="485775">
                  <a:moveTo>
                    <a:pt x="38099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485774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5200649"/>
              <a:ext cx="171449" cy="1714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932" y="1771650"/>
            <a:ext cx="227135" cy="2273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155" y="2618214"/>
            <a:ext cx="228689" cy="2309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0618" y="2995601"/>
            <a:ext cx="214267" cy="20001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3475" y="3333750"/>
            <a:ext cx="200025" cy="228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2939" y="3695729"/>
            <a:ext cx="229100" cy="22906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15975" y="1647888"/>
            <a:ext cx="621474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Develop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automatic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idioms </a:t>
            </a:r>
            <a:r>
              <a:rPr sz="2000" spc="-45" dirty="0">
                <a:solidFill>
                  <a:srgbClr val="333333"/>
                </a:solidFill>
                <a:latin typeface="Roboto"/>
                <a:cs typeface="Roboto"/>
              </a:rPr>
              <a:t>(figurative/literal)</a:t>
            </a:r>
            <a:endParaRPr sz="2000" dirty="0">
              <a:latin typeface="Roboto"/>
              <a:cs typeface="Roboto"/>
            </a:endParaRPr>
          </a:p>
          <a:p>
            <a:pPr marL="678815" marR="2994660" indent="-666750">
              <a:lnSpc>
                <a:spcPct val="131300"/>
              </a:lnSpc>
              <a:spcBef>
                <a:spcPts val="975"/>
              </a:spcBef>
            </a:pP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Compare</a:t>
            </a:r>
            <a:r>
              <a:rPr sz="20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adaptation</a:t>
            </a:r>
            <a:r>
              <a:rPr sz="20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strategies: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fine-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tuning</a:t>
            </a:r>
            <a:endParaRPr sz="2000" dirty="0">
              <a:latin typeface="Roboto"/>
              <a:cs typeface="Roboto"/>
            </a:endParaRPr>
          </a:p>
          <a:p>
            <a:pPr marL="678815" marR="3022600" indent="-28575">
              <a:lnSpc>
                <a:spcPts val="2850"/>
              </a:lnSpc>
              <a:spcBef>
                <a:spcPts val="25"/>
              </a:spcBef>
            </a:pP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feature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extraction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shot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evaluation</a:t>
            </a:r>
            <a:endParaRPr sz="2000" dirty="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4267200"/>
            <a:ext cx="200025" cy="2286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87399" y="4162107"/>
            <a:ext cx="6565900" cy="6451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25"/>
              </a:spcBef>
            </a:pP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Assess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impact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language-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pre-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training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20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classification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5736" y="5149611"/>
            <a:ext cx="685673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Released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a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110" dirty="0">
                <a:solidFill>
                  <a:srgbClr val="2E8559"/>
                </a:solidFill>
                <a:latin typeface="Roboto Medium"/>
                <a:cs typeface="Roboto Medium"/>
              </a:rPr>
              <a:t>new,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balanced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2E8559"/>
                </a:solidFill>
                <a:latin typeface="Roboto Medium"/>
                <a:cs typeface="Roboto Medium"/>
              </a:rPr>
              <a:t>dataset: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41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2E8559"/>
                </a:solidFill>
                <a:latin typeface="Roboto Medium"/>
                <a:cs typeface="Roboto Medium"/>
              </a:rPr>
              <a:t>idioms,</a:t>
            </a:r>
            <a:r>
              <a:rPr sz="1500" b="0" spc="-20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2E8559"/>
                </a:solidFill>
                <a:latin typeface="Roboto Medium"/>
                <a:cs typeface="Roboto Medium"/>
              </a:rPr>
              <a:t>1,230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sentences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(615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60" dirty="0">
                <a:solidFill>
                  <a:srgbClr val="2E8559"/>
                </a:solidFill>
                <a:latin typeface="Roboto Medium"/>
                <a:cs typeface="Roboto Medium"/>
              </a:rPr>
              <a:t>literal,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615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50" dirty="0">
                <a:solidFill>
                  <a:srgbClr val="2E8559"/>
                </a:solidFill>
                <a:latin typeface="Roboto Medium"/>
                <a:cs typeface="Roboto Medium"/>
              </a:rPr>
              <a:t>figurative)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92903" y="3472607"/>
            <a:ext cx="3762375" cy="2905125"/>
            <a:chOff x="7972424" y="3990974"/>
            <a:chExt cx="3762375" cy="2905125"/>
          </a:xfrm>
        </p:grpSpPr>
        <p:sp>
          <p:nvSpPr>
            <p:cNvPr id="18" name="object 18"/>
            <p:cNvSpPr/>
            <p:nvPr/>
          </p:nvSpPr>
          <p:spPr>
            <a:xfrm>
              <a:off x="7991474" y="3990974"/>
              <a:ext cx="3743325" cy="2905125"/>
            </a:xfrm>
            <a:custGeom>
              <a:avLst/>
              <a:gdLst/>
              <a:ahLst/>
              <a:cxnLst/>
              <a:rect l="l" t="t" r="r" b="b"/>
              <a:pathLst>
                <a:path w="3743325" h="2905125">
                  <a:moveTo>
                    <a:pt x="3702014" y="2905124"/>
                  </a:moveTo>
                  <a:lnTo>
                    <a:pt x="0" y="2905124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3"/>
                  </a:lnTo>
                  <a:lnTo>
                    <a:pt x="3743323" y="41309"/>
                  </a:lnTo>
                  <a:lnTo>
                    <a:pt x="3743323" y="2863815"/>
                  </a:lnTo>
                  <a:lnTo>
                    <a:pt x="3719757" y="2899082"/>
                  </a:lnTo>
                  <a:lnTo>
                    <a:pt x="3702014" y="29051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2424" y="3990974"/>
              <a:ext cx="38100" cy="2905125"/>
            </a:xfrm>
            <a:custGeom>
              <a:avLst/>
              <a:gdLst/>
              <a:ahLst/>
              <a:cxnLst/>
              <a:rect l="l" t="t" r="r" b="b"/>
              <a:pathLst>
                <a:path w="38100" h="2905125">
                  <a:moveTo>
                    <a:pt x="38099" y="2905124"/>
                  </a:moveTo>
                  <a:lnTo>
                    <a:pt x="0" y="29051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9051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4505324"/>
              <a:ext cx="171449" cy="1714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5076824"/>
              <a:ext cx="171449" cy="1714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5648324"/>
              <a:ext cx="171449" cy="1714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6219824"/>
              <a:ext cx="171449" cy="1714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411929" y="3510178"/>
            <a:ext cx="3197225" cy="26612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85" dirty="0">
                <a:solidFill>
                  <a:srgbClr val="1A365C"/>
                </a:solidFill>
                <a:latin typeface="Roboto"/>
                <a:cs typeface="Roboto"/>
              </a:rPr>
              <a:t>Empirical</a:t>
            </a:r>
            <a:r>
              <a:rPr sz="1650" b="1" spc="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Insights:</a:t>
            </a:r>
            <a:endParaRPr sz="1650" dirty="0">
              <a:latin typeface="Roboto"/>
              <a:cs typeface="Roboto"/>
            </a:endParaRPr>
          </a:p>
          <a:p>
            <a:pPr marL="12700" marR="149225" indent="289560">
              <a:lnSpc>
                <a:spcPct val="116700"/>
              </a:lnSpc>
              <a:spcBef>
                <a:spcPts val="34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outperform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ones</a:t>
            </a:r>
            <a:endParaRPr sz="1500" dirty="0">
              <a:latin typeface="Roboto"/>
              <a:cs typeface="Roboto"/>
            </a:endParaRPr>
          </a:p>
          <a:p>
            <a:pPr marL="12700" marR="581025" indent="289560">
              <a:lnSpc>
                <a:spcPct val="116700"/>
              </a:lnSpc>
              <a:spcBef>
                <a:spcPts val="300"/>
              </a:spcBef>
            </a:pP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Fine-tuning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333"/>
                </a:solidFill>
                <a:latin typeface="Roboto"/>
                <a:cs typeface="Roboto"/>
              </a:rPr>
              <a:t>idiom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understanding</a:t>
            </a:r>
            <a:endParaRPr sz="1500" dirty="0">
              <a:latin typeface="Roboto"/>
              <a:cs typeface="Roboto"/>
            </a:endParaRPr>
          </a:p>
          <a:p>
            <a:pPr marL="12700" marR="5080" indent="289560">
              <a:lnSpc>
                <a:spcPct val="116700"/>
              </a:lnSpc>
              <a:spcBef>
                <a:spcPts val="300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Domain-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pre-training</a:t>
            </a:r>
            <a:r>
              <a:rPr sz="1500" spc="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improves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endParaRPr sz="1500" dirty="0">
              <a:latin typeface="Roboto"/>
              <a:cs typeface="Roboto"/>
            </a:endParaRPr>
          </a:p>
          <a:p>
            <a:pPr marL="12700" marR="137160" indent="286385">
              <a:lnSpc>
                <a:spcPct val="116700"/>
              </a:lnSpc>
              <a:spcBef>
                <a:spcPts val="30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Transferable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methodologies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low-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resource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languages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77400" y="2243114"/>
            <a:ext cx="655320" cy="952500"/>
          </a:xfrm>
          <a:custGeom>
            <a:avLst/>
            <a:gdLst/>
            <a:ahLst/>
            <a:cxnLst/>
            <a:rect l="l" t="t" r="r" b="b"/>
            <a:pathLst>
              <a:path w="655320" h="952500">
                <a:moveTo>
                  <a:pt x="476322" y="714188"/>
                </a:moveTo>
                <a:lnTo>
                  <a:pt x="178593" y="714188"/>
                </a:lnTo>
                <a:lnTo>
                  <a:pt x="162016" y="671264"/>
                </a:lnTo>
                <a:lnTo>
                  <a:pt x="140014" y="630728"/>
                </a:lnTo>
                <a:lnTo>
                  <a:pt x="114525" y="591992"/>
                </a:lnTo>
                <a:lnTo>
                  <a:pt x="87064" y="553826"/>
                </a:lnTo>
                <a:lnTo>
                  <a:pt x="72600" y="533990"/>
                </a:lnTo>
                <a:lnTo>
                  <a:pt x="65455" y="524029"/>
                </a:lnTo>
                <a:lnTo>
                  <a:pt x="58415" y="514015"/>
                </a:lnTo>
                <a:lnTo>
                  <a:pt x="33747" y="472328"/>
                </a:lnTo>
                <a:lnTo>
                  <a:pt x="15394" y="426927"/>
                </a:lnTo>
                <a:lnTo>
                  <a:pt x="3985" y="378581"/>
                </a:lnTo>
                <a:lnTo>
                  <a:pt x="3947" y="378421"/>
                </a:lnTo>
                <a:lnTo>
                  <a:pt x="14" y="327607"/>
                </a:lnTo>
                <a:lnTo>
                  <a:pt x="0" y="327421"/>
                </a:lnTo>
                <a:lnTo>
                  <a:pt x="3452" y="280368"/>
                </a:lnTo>
                <a:lnTo>
                  <a:pt x="13863" y="232859"/>
                </a:lnTo>
                <a:lnTo>
                  <a:pt x="30432" y="189390"/>
                </a:lnTo>
                <a:lnTo>
                  <a:pt x="52750" y="149138"/>
                </a:lnTo>
                <a:lnTo>
                  <a:pt x="80312" y="112610"/>
                </a:lnTo>
                <a:lnTo>
                  <a:pt x="112610" y="80312"/>
                </a:lnTo>
                <a:lnTo>
                  <a:pt x="149138" y="52750"/>
                </a:lnTo>
                <a:lnTo>
                  <a:pt x="189390" y="30432"/>
                </a:lnTo>
                <a:lnTo>
                  <a:pt x="232859" y="13863"/>
                </a:lnTo>
                <a:lnTo>
                  <a:pt x="279038" y="3550"/>
                </a:lnTo>
                <a:lnTo>
                  <a:pt x="327421" y="0"/>
                </a:lnTo>
                <a:lnTo>
                  <a:pt x="375803" y="3550"/>
                </a:lnTo>
                <a:lnTo>
                  <a:pt x="421979" y="13863"/>
                </a:lnTo>
                <a:lnTo>
                  <a:pt x="465443" y="30432"/>
                </a:lnTo>
                <a:lnTo>
                  <a:pt x="505688" y="52750"/>
                </a:lnTo>
                <a:lnTo>
                  <a:pt x="542209" y="80312"/>
                </a:lnTo>
                <a:lnTo>
                  <a:pt x="574501" y="112610"/>
                </a:lnTo>
                <a:lnTo>
                  <a:pt x="579374" y="119062"/>
                </a:lnTo>
                <a:lnTo>
                  <a:pt x="327421" y="119062"/>
                </a:lnTo>
                <a:lnTo>
                  <a:pt x="279621" y="124561"/>
                </a:lnTo>
                <a:lnTo>
                  <a:pt x="235754" y="140226"/>
                </a:lnTo>
                <a:lnTo>
                  <a:pt x="197069" y="164810"/>
                </a:lnTo>
                <a:lnTo>
                  <a:pt x="164810" y="197069"/>
                </a:lnTo>
                <a:lnTo>
                  <a:pt x="140226" y="235754"/>
                </a:lnTo>
                <a:lnTo>
                  <a:pt x="124561" y="279621"/>
                </a:lnTo>
                <a:lnTo>
                  <a:pt x="119062" y="327421"/>
                </a:lnTo>
                <a:lnTo>
                  <a:pt x="121411" y="338979"/>
                </a:lnTo>
                <a:lnTo>
                  <a:pt x="127806" y="348443"/>
                </a:lnTo>
                <a:lnTo>
                  <a:pt x="137270" y="354838"/>
                </a:lnTo>
                <a:lnTo>
                  <a:pt x="148828" y="357187"/>
                </a:lnTo>
                <a:lnTo>
                  <a:pt x="652553" y="357187"/>
                </a:lnTo>
                <a:lnTo>
                  <a:pt x="650908" y="378421"/>
                </a:lnTo>
                <a:lnTo>
                  <a:pt x="639476" y="426927"/>
                </a:lnTo>
                <a:lnTo>
                  <a:pt x="621139" y="472328"/>
                </a:lnTo>
                <a:lnTo>
                  <a:pt x="596538" y="514015"/>
                </a:lnTo>
                <a:lnTo>
                  <a:pt x="567779" y="554012"/>
                </a:lnTo>
                <a:lnTo>
                  <a:pt x="540642" y="591833"/>
                </a:lnTo>
                <a:lnTo>
                  <a:pt x="515045" y="630728"/>
                </a:lnTo>
                <a:lnTo>
                  <a:pt x="492990" y="671264"/>
                </a:lnTo>
                <a:lnTo>
                  <a:pt x="476322" y="714188"/>
                </a:lnTo>
                <a:close/>
              </a:path>
              <a:path w="655320" h="952500">
                <a:moveTo>
                  <a:pt x="652553" y="357187"/>
                </a:moveTo>
                <a:lnTo>
                  <a:pt x="148828" y="357187"/>
                </a:lnTo>
                <a:lnTo>
                  <a:pt x="160385" y="354838"/>
                </a:lnTo>
                <a:lnTo>
                  <a:pt x="169850" y="348443"/>
                </a:lnTo>
                <a:lnTo>
                  <a:pt x="176245" y="338979"/>
                </a:lnTo>
                <a:lnTo>
                  <a:pt x="178555" y="327607"/>
                </a:lnTo>
                <a:lnTo>
                  <a:pt x="186178" y="280368"/>
                </a:lnTo>
                <a:lnTo>
                  <a:pt x="207299" y="239512"/>
                </a:lnTo>
                <a:lnTo>
                  <a:pt x="239512" y="207299"/>
                </a:lnTo>
                <a:lnTo>
                  <a:pt x="280368" y="186178"/>
                </a:lnTo>
                <a:lnTo>
                  <a:pt x="327421" y="178593"/>
                </a:lnTo>
                <a:lnTo>
                  <a:pt x="338979" y="176245"/>
                </a:lnTo>
                <a:lnTo>
                  <a:pt x="348443" y="169850"/>
                </a:lnTo>
                <a:lnTo>
                  <a:pt x="354838" y="160385"/>
                </a:lnTo>
                <a:lnTo>
                  <a:pt x="357124" y="149138"/>
                </a:lnTo>
                <a:lnTo>
                  <a:pt x="357187" y="148828"/>
                </a:lnTo>
                <a:lnTo>
                  <a:pt x="354838" y="137270"/>
                </a:lnTo>
                <a:lnTo>
                  <a:pt x="348443" y="127806"/>
                </a:lnTo>
                <a:lnTo>
                  <a:pt x="338979" y="121411"/>
                </a:lnTo>
                <a:lnTo>
                  <a:pt x="327421" y="119062"/>
                </a:lnTo>
                <a:lnTo>
                  <a:pt x="579374" y="119062"/>
                </a:lnTo>
                <a:lnTo>
                  <a:pt x="624372" y="189390"/>
                </a:lnTo>
                <a:lnTo>
                  <a:pt x="640941" y="232859"/>
                </a:lnTo>
                <a:lnTo>
                  <a:pt x="651262" y="279038"/>
                </a:lnTo>
                <a:lnTo>
                  <a:pt x="654830" y="327421"/>
                </a:lnTo>
                <a:lnTo>
                  <a:pt x="654843" y="327607"/>
                </a:lnTo>
                <a:lnTo>
                  <a:pt x="652553" y="357187"/>
                </a:lnTo>
                <a:close/>
              </a:path>
              <a:path w="655320" h="952500">
                <a:moveTo>
                  <a:pt x="327421" y="952500"/>
                </a:moveTo>
                <a:lnTo>
                  <a:pt x="280368" y="944915"/>
                </a:lnTo>
                <a:lnTo>
                  <a:pt x="239512" y="923794"/>
                </a:lnTo>
                <a:lnTo>
                  <a:pt x="207299" y="891581"/>
                </a:lnTo>
                <a:lnTo>
                  <a:pt x="186178" y="850725"/>
                </a:lnTo>
                <a:lnTo>
                  <a:pt x="178593" y="803671"/>
                </a:lnTo>
                <a:lnTo>
                  <a:pt x="178593" y="773906"/>
                </a:lnTo>
                <a:lnTo>
                  <a:pt x="476250" y="773906"/>
                </a:lnTo>
                <a:lnTo>
                  <a:pt x="476250" y="803671"/>
                </a:lnTo>
                <a:lnTo>
                  <a:pt x="468665" y="850725"/>
                </a:lnTo>
                <a:lnTo>
                  <a:pt x="447544" y="891581"/>
                </a:lnTo>
                <a:lnTo>
                  <a:pt x="415331" y="923794"/>
                </a:lnTo>
                <a:lnTo>
                  <a:pt x="374475" y="944915"/>
                </a:lnTo>
                <a:lnTo>
                  <a:pt x="327421" y="952500"/>
                </a:lnTo>
                <a:close/>
              </a:path>
            </a:pathLst>
          </a:custGeom>
          <a:solidFill>
            <a:srgbClr val="2A6BB0">
              <a:alpha val="79998"/>
            </a:srgbClr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71627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050" y="7273925"/>
            <a:ext cx="290512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Bar-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Ilan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University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Final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2024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0BDCE581-59FD-927E-9354-818B85ABF24F}"/>
              </a:ext>
            </a:extLst>
          </p:cNvPr>
          <p:cNvSpPr txBox="1"/>
          <p:nvPr/>
        </p:nvSpPr>
        <p:spPr>
          <a:xfrm>
            <a:off x="10515600" y="7264105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6" name="object 39">
            <a:extLst>
              <a:ext uri="{FF2B5EF4-FFF2-40B4-BE49-F238E27FC236}">
                <a16:creationId xmlns:a16="http://schemas.microsoft.com/office/drawing/2014/main" id="{F7CC5310-B840-E62D-6207-5B06C87AE20F}"/>
              </a:ext>
            </a:extLst>
          </p:cNvPr>
          <p:cNvSpPr/>
          <p:nvPr/>
        </p:nvSpPr>
        <p:spPr>
          <a:xfrm>
            <a:off x="0" y="647807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3">
            <a:extLst>
              <a:ext uri="{FF2B5EF4-FFF2-40B4-BE49-F238E27FC236}">
                <a16:creationId xmlns:a16="http://schemas.microsoft.com/office/drawing/2014/main" id="{DDBB45E6-92A8-BE7B-9C1B-1AA5427A424E}"/>
              </a:ext>
            </a:extLst>
          </p:cNvPr>
          <p:cNvSpPr txBox="1"/>
          <p:nvPr/>
        </p:nvSpPr>
        <p:spPr>
          <a:xfrm>
            <a:off x="273050" y="6589205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175DD688-E8B1-F429-ADD0-C02FDDB06966}"/>
              </a:ext>
            </a:extLst>
          </p:cNvPr>
          <p:cNvSpPr txBox="1"/>
          <p:nvPr/>
        </p:nvSpPr>
        <p:spPr>
          <a:xfrm>
            <a:off x="10591800" y="6572399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469"/>
            <a:ext cx="432562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190" dirty="0">
                <a:solidFill>
                  <a:srgbClr val="1A365C"/>
                </a:solidFill>
                <a:latin typeface="Roboto"/>
                <a:cs typeface="Roboto"/>
              </a:rPr>
              <a:t>Background</a:t>
            </a:r>
            <a:r>
              <a:rPr sz="30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5" dirty="0">
                <a:solidFill>
                  <a:srgbClr val="1A365C"/>
                </a:solidFill>
                <a:latin typeface="Roboto"/>
                <a:cs typeface="Roboto"/>
              </a:rPr>
              <a:t>Related</a:t>
            </a:r>
            <a:r>
              <a:rPr sz="30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0" dirty="0">
                <a:solidFill>
                  <a:srgbClr val="1A365C"/>
                </a:solidFill>
                <a:latin typeface="Roboto"/>
                <a:cs typeface="Roboto"/>
              </a:rPr>
              <a:t>Work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500" y="5680581"/>
            <a:ext cx="7515225" cy="742950"/>
            <a:chOff x="457199" y="5848349"/>
            <a:chExt cx="7515225" cy="742950"/>
          </a:xfrm>
        </p:grpSpPr>
        <p:sp>
          <p:nvSpPr>
            <p:cNvPr id="5" name="object 5"/>
            <p:cNvSpPr/>
            <p:nvPr/>
          </p:nvSpPr>
          <p:spPr>
            <a:xfrm>
              <a:off x="476249" y="5848349"/>
              <a:ext cx="7496175" cy="742950"/>
            </a:xfrm>
            <a:custGeom>
              <a:avLst/>
              <a:gdLst/>
              <a:ahLst/>
              <a:cxnLst/>
              <a:rect l="l" t="t" r="r" b="b"/>
              <a:pathLst>
                <a:path w="7496175" h="742950">
                  <a:moveTo>
                    <a:pt x="7454864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3"/>
                  </a:lnTo>
                  <a:lnTo>
                    <a:pt x="7496173" y="41309"/>
                  </a:lnTo>
                  <a:lnTo>
                    <a:pt x="7496173" y="701640"/>
                  </a:lnTo>
                  <a:lnTo>
                    <a:pt x="7472608" y="736906"/>
                  </a:lnTo>
                  <a:lnTo>
                    <a:pt x="7454864" y="74294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5848349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6000749"/>
              <a:ext cx="172488" cy="17252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1771649"/>
            <a:ext cx="200025" cy="228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259" y="2163484"/>
            <a:ext cx="77119" cy="1307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259" y="2468284"/>
            <a:ext cx="77119" cy="1307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259" y="2773084"/>
            <a:ext cx="77119" cy="1307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87399" y="1506092"/>
            <a:ext cx="4397375" cy="145034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language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processing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challenges:</a:t>
            </a:r>
            <a:endParaRPr sz="2000">
              <a:latin typeface="Roboto"/>
              <a:cs typeface="Roboto"/>
            </a:endParaRPr>
          </a:p>
          <a:p>
            <a:pPr marL="542925" marR="1242695">
              <a:lnSpc>
                <a:spcPct val="133300"/>
              </a:lnSpc>
              <a:spcBef>
                <a:spcPts val="35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Non-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compositional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semantics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Context-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dependent</a:t>
            </a:r>
            <a:r>
              <a:rPr sz="15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interpretations</a:t>
            </a:r>
            <a:endParaRPr sz="1500">
              <a:latin typeface="Roboto"/>
              <a:cs typeface="Roboto"/>
            </a:endParaRPr>
          </a:p>
          <a:p>
            <a:pPr marL="542925">
              <a:lnSpc>
                <a:spcPct val="100000"/>
              </a:lnSpc>
              <a:spcBef>
                <a:spcPts val="600"/>
              </a:spcBef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Ambiguity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senses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257550"/>
            <a:ext cx="228600" cy="2286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3639859"/>
            <a:ext cx="77119" cy="13073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3944659"/>
            <a:ext cx="77119" cy="13073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4249459"/>
            <a:ext cx="77119" cy="13073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15975" y="3004692"/>
            <a:ext cx="3559810" cy="142811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Previous</a:t>
            </a:r>
            <a:r>
              <a:rPr sz="2000" spc="-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approaches:</a:t>
            </a:r>
            <a:endParaRPr sz="2000" dirty="0">
              <a:latin typeface="Roboto"/>
              <a:cs typeface="Roboto"/>
            </a:endParaRPr>
          </a:p>
          <a:p>
            <a:pPr marL="542925">
              <a:lnSpc>
                <a:spcPct val="100000"/>
              </a:lnSpc>
              <a:spcBef>
                <a:spcPts val="875"/>
              </a:spcBef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Compositionality</a:t>
            </a:r>
            <a:r>
              <a:rPr sz="1500" spc="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scores</a:t>
            </a:r>
            <a:endParaRPr sz="1500" dirty="0">
              <a:latin typeface="Roboto"/>
              <a:cs typeface="Roboto"/>
            </a:endParaRPr>
          </a:p>
          <a:p>
            <a:pPr marL="539750" marR="5080" indent="3175">
              <a:lnSpc>
                <a:spcPct val="133300"/>
              </a:lnSpc>
            </a:pPr>
            <a:r>
              <a:rPr sz="1500" spc="-65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(word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embeddings)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Transformer-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5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500" spc="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detection</a:t>
            </a:r>
            <a:endParaRPr sz="1500" dirty="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733924"/>
            <a:ext cx="228600" cy="2286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5125759"/>
            <a:ext cx="77119" cy="13073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5430559"/>
            <a:ext cx="77119" cy="13073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15975" y="4468367"/>
            <a:ext cx="4594225" cy="114554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40" dirty="0">
                <a:solidFill>
                  <a:srgbClr val="333333"/>
                </a:solidFill>
                <a:latin typeface="Roboto"/>
                <a:cs typeface="Roboto"/>
              </a:rPr>
              <a:t>NLP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landscape:</a:t>
            </a:r>
            <a:endParaRPr sz="2000" dirty="0">
              <a:latin typeface="Roboto"/>
              <a:cs typeface="Roboto"/>
            </a:endParaRPr>
          </a:p>
          <a:p>
            <a:pPr marL="542925" marR="5080">
              <a:lnSpc>
                <a:spcPct val="133300"/>
              </a:lnSpc>
              <a:spcBef>
                <a:spcPts val="350"/>
              </a:spcBef>
            </a:pP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Limited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resources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compared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English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Recent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progress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 err="1">
                <a:solidFill>
                  <a:srgbClr val="333333"/>
                </a:solidFill>
                <a:latin typeface="Roboto"/>
                <a:cs typeface="Roboto"/>
              </a:rPr>
              <a:t>AlephBERT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500" spc="-50" dirty="0">
                <a:solidFill>
                  <a:srgbClr val="333333"/>
                </a:solidFill>
                <a:latin typeface="Roboto"/>
                <a:cs typeface="Roboto"/>
              </a:rPr>
              <a:t>and BEREL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775" y="5753654"/>
            <a:ext cx="703262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0195">
              <a:lnSpc>
                <a:spcPct val="1125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Research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gap: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110" dirty="0">
                <a:solidFill>
                  <a:srgbClr val="732929"/>
                </a:solidFill>
                <a:latin typeface="Roboto Medium"/>
                <a:cs typeface="Roboto Medium"/>
              </a:rPr>
              <a:t>No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comprehensive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dataset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or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comparative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study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for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Hebrew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idiom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45" dirty="0">
                <a:solidFill>
                  <a:srgbClr val="732929"/>
                </a:solidFill>
                <a:latin typeface="Roboto Medium"/>
                <a:cs typeface="Roboto Medium"/>
              </a:rPr>
              <a:t>usage 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classification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59834" y="3726284"/>
            <a:ext cx="3762375" cy="2657475"/>
            <a:chOff x="7972424" y="3990974"/>
            <a:chExt cx="3762375" cy="2657475"/>
          </a:xfrm>
        </p:grpSpPr>
        <p:sp>
          <p:nvSpPr>
            <p:cNvPr id="24" name="object 24"/>
            <p:cNvSpPr/>
            <p:nvPr/>
          </p:nvSpPr>
          <p:spPr>
            <a:xfrm>
              <a:off x="7991474" y="3990974"/>
              <a:ext cx="3743325" cy="2657475"/>
            </a:xfrm>
            <a:custGeom>
              <a:avLst/>
              <a:gdLst/>
              <a:ahLst/>
              <a:cxnLst/>
              <a:rect l="l" t="t" r="r" b="b"/>
              <a:pathLst>
                <a:path w="3743325" h="2657475">
                  <a:moveTo>
                    <a:pt x="3702014" y="2657474"/>
                  </a:moveTo>
                  <a:lnTo>
                    <a:pt x="0" y="2657474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3"/>
                  </a:lnTo>
                  <a:lnTo>
                    <a:pt x="3743323" y="41309"/>
                  </a:lnTo>
                  <a:lnTo>
                    <a:pt x="3743323" y="2616164"/>
                  </a:lnTo>
                  <a:lnTo>
                    <a:pt x="3719757" y="2651431"/>
                  </a:lnTo>
                  <a:lnTo>
                    <a:pt x="3702014" y="265747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72424" y="3990974"/>
              <a:ext cx="38100" cy="2657475"/>
            </a:xfrm>
            <a:custGeom>
              <a:avLst/>
              <a:gdLst/>
              <a:ahLst/>
              <a:cxnLst/>
              <a:rect l="l" t="t" r="r" b="b"/>
              <a:pathLst>
                <a:path w="38100" h="2657475">
                  <a:moveTo>
                    <a:pt x="38099" y="2657474"/>
                  </a:moveTo>
                  <a:lnTo>
                    <a:pt x="0" y="26574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65747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01023" y="4467224"/>
              <a:ext cx="3343275" cy="2038350"/>
            </a:xfrm>
            <a:custGeom>
              <a:avLst/>
              <a:gdLst/>
              <a:ahLst/>
              <a:cxnLst/>
              <a:rect l="l" t="t" r="r" b="b"/>
              <a:pathLst>
                <a:path w="3343275" h="2038350">
                  <a:moveTo>
                    <a:pt x="3301965" y="2038349"/>
                  </a:moveTo>
                  <a:lnTo>
                    <a:pt x="41309" y="2038349"/>
                  </a:lnTo>
                  <a:lnTo>
                    <a:pt x="35234" y="2037140"/>
                  </a:lnTo>
                  <a:lnTo>
                    <a:pt x="1207" y="2003114"/>
                  </a:lnTo>
                  <a:lnTo>
                    <a:pt x="0" y="1997040"/>
                  </a:lnTo>
                  <a:lnTo>
                    <a:pt x="0" y="199072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3301965" y="0"/>
                  </a:lnTo>
                  <a:lnTo>
                    <a:pt x="3337231" y="23564"/>
                  </a:lnTo>
                  <a:lnTo>
                    <a:pt x="3343274" y="41309"/>
                  </a:lnTo>
                  <a:lnTo>
                    <a:pt x="3343274" y="1997040"/>
                  </a:lnTo>
                  <a:lnTo>
                    <a:pt x="3319709" y="2032307"/>
                  </a:lnTo>
                  <a:lnTo>
                    <a:pt x="3308040" y="2037140"/>
                  </a:lnTo>
                  <a:lnTo>
                    <a:pt x="3301965" y="2038349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478860" y="3854078"/>
            <a:ext cx="211201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Evolution</a:t>
            </a:r>
            <a:r>
              <a:rPr sz="1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of</a:t>
            </a:r>
            <a:r>
              <a:rPr sz="1650" b="1" spc="-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85" dirty="0">
                <a:solidFill>
                  <a:srgbClr val="1A365C"/>
                </a:solidFill>
                <a:latin typeface="Roboto"/>
                <a:cs typeface="Roboto"/>
              </a:rPr>
              <a:t>Approaches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21735" y="4444466"/>
            <a:ext cx="45402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5" dirty="0">
                <a:solidFill>
                  <a:srgbClr val="2A6BB0"/>
                </a:solidFill>
                <a:latin typeface="Roboto"/>
                <a:cs typeface="Roboto"/>
              </a:rPr>
              <a:t>2010s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93235" y="4299943"/>
            <a:ext cx="1939289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lexical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resources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21735" y="4877539"/>
            <a:ext cx="27070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3565" algn="l"/>
              </a:tabLst>
            </a:pPr>
            <a:r>
              <a:rPr sz="1300" b="1" spc="-20" dirty="0">
                <a:solidFill>
                  <a:srgbClr val="2A6BB0"/>
                </a:solidFill>
                <a:latin typeface="Roboto"/>
                <a:cs typeface="Roboto"/>
              </a:rPr>
              <a:t>2018</a:t>
            </a:r>
            <a:r>
              <a:rPr sz="1300" b="1" dirty="0">
                <a:solidFill>
                  <a:srgbClr val="2A6BB0"/>
                </a:solidFill>
                <a:latin typeface="Roboto"/>
                <a:cs typeface="Roboto"/>
              </a:rPr>
              <a:t>	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embeddings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(BERT)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21735" y="5201389"/>
            <a:ext cx="21291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3565" algn="l"/>
              </a:tabLst>
            </a:pPr>
            <a:r>
              <a:rPr sz="1300" b="1" spc="-20" dirty="0">
                <a:solidFill>
                  <a:srgbClr val="2A6BB0"/>
                </a:solidFill>
                <a:latin typeface="Roboto"/>
                <a:cs typeface="Roboto"/>
              </a:rPr>
              <a:t>2020</a:t>
            </a:r>
            <a:r>
              <a:rPr sz="1300" b="1" dirty="0">
                <a:solidFill>
                  <a:srgbClr val="2A6BB0"/>
                </a:solidFill>
                <a:latin typeface="Roboto"/>
                <a:cs typeface="Roboto"/>
              </a:rPr>
              <a:t>	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AlephBERT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21735" y="5644616"/>
            <a:ext cx="45847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solidFill>
                  <a:srgbClr val="2A6BB0"/>
                </a:solidFill>
                <a:latin typeface="Roboto"/>
                <a:cs typeface="Roboto"/>
              </a:rPr>
              <a:t>2022+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93235" y="5500093"/>
            <a:ext cx="214312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5" dirty="0">
                <a:solidFill>
                  <a:srgbClr val="333333"/>
                </a:solidFill>
                <a:latin typeface="Roboto"/>
                <a:cs typeface="Roboto"/>
              </a:rPr>
              <a:t>Task-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adaptation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fine-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tuning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804104" y="2377756"/>
            <a:ext cx="921385" cy="921385"/>
            <a:chOff x="9397937" y="2197037"/>
            <a:chExt cx="921385" cy="921385"/>
          </a:xfrm>
        </p:grpSpPr>
        <p:sp>
          <p:nvSpPr>
            <p:cNvPr id="35" name="object 35"/>
            <p:cNvSpPr/>
            <p:nvPr/>
          </p:nvSpPr>
          <p:spPr>
            <a:xfrm>
              <a:off x="9397937" y="2197037"/>
              <a:ext cx="921385" cy="921385"/>
            </a:xfrm>
            <a:custGeom>
              <a:avLst/>
              <a:gdLst/>
              <a:ahLst/>
              <a:cxnLst/>
              <a:rect l="l" t="t" r="r" b="b"/>
              <a:pathLst>
                <a:path w="921384" h="921385">
                  <a:moveTo>
                    <a:pt x="114039" y="764976"/>
                  </a:moveTo>
                  <a:lnTo>
                    <a:pt x="93927" y="740431"/>
                  </a:lnTo>
                  <a:lnTo>
                    <a:pt x="75507" y="714561"/>
                  </a:lnTo>
                  <a:lnTo>
                    <a:pt x="58865" y="687434"/>
                  </a:lnTo>
                  <a:lnTo>
                    <a:pt x="44090" y="659122"/>
                  </a:lnTo>
                  <a:lnTo>
                    <a:pt x="99528" y="636984"/>
                  </a:lnTo>
                  <a:lnTo>
                    <a:pt x="111583" y="659855"/>
                  </a:lnTo>
                  <a:lnTo>
                    <a:pt x="125085" y="681818"/>
                  </a:lnTo>
                  <a:lnTo>
                    <a:pt x="139947" y="702805"/>
                  </a:lnTo>
                  <a:lnTo>
                    <a:pt x="156083" y="722746"/>
                  </a:lnTo>
                  <a:lnTo>
                    <a:pt x="114039" y="764976"/>
                  </a:lnTo>
                  <a:close/>
                </a:path>
                <a:path w="921384" h="921385">
                  <a:moveTo>
                    <a:pt x="251891" y="871946"/>
                  </a:moveTo>
                  <a:lnTo>
                    <a:pt x="226326" y="857930"/>
                  </a:lnTo>
                  <a:lnTo>
                    <a:pt x="201824" y="842413"/>
                  </a:lnTo>
                  <a:lnTo>
                    <a:pt x="178404" y="825432"/>
                  </a:lnTo>
                  <a:lnTo>
                    <a:pt x="156083" y="807020"/>
                  </a:lnTo>
                  <a:lnTo>
                    <a:pt x="198313" y="764790"/>
                  </a:lnTo>
                  <a:lnTo>
                    <a:pt x="216233" y="779498"/>
                  </a:lnTo>
                  <a:lnTo>
                    <a:pt x="235078" y="793160"/>
                  </a:lnTo>
                  <a:lnTo>
                    <a:pt x="254795" y="805706"/>
                  </a:lnTo>
                  <a:lnTo>
                    <a:pt x="275332" y="817066"/>
                  </a:lnTo>
                  <a:lnTo>
                    <a:pt x="251891" y="871946"/>
                  </a:lnTo>
                  <a:close/>
                </a:path>
                <a:path w="921384" h="921385">
                  <a:moveTo>
                    <a:pt x="21766" y="603870"/>
                  </a:moveTo>
                  <a:lnTo>
                    <a:pt x="13786" y="576429"/>
                  </a:lnTo>
                  <a:lnTo>
                    <a:pt x="7464" y="548292"/>
                  </a:lnTo>
                  <a:lnTo>
                    <a:pt x="2851" y="519526"/>
                  </a:lnTo>
                  <a:lnTo>
                    <a:pt x="0" y="490202"/>
                  </a:lnTo>
                  <a:lnTo>
                    <a:pt x="59717" y="490202"/>
                  </a:lnTo>
                  <a:lnTo>
                    <a:pt x="62109" y="513739"/>
                  </a:lnTo>
                  <a:lnTo>
                    <a:pt x="65879" y="536874"/>
                  </a:lnTo>
                  <a:lnTo>
                    <a:pt x="70940" y="559555"/>
                  </a:lnTo>
                  <a:lnTo>
                    <a:pt x="77204" y="581731"/>
                  </a:lnTo>
                  <a:lnTo>
                    <a:pt x="21766" y="603870"/>
                  </a:lnTo>
                  <a:close/>
                </a:path>
                <a:path w="921384" h="921385">
                  <a:moveTo>
                    <a:pt x="59717" y="430671"/>
                  </a:moveTo>
                  <a:lnTo>
                    <a:pt x="0" y="430671"/>
                  </a:lnTo>
                  <a:lnTo>
                    <a:pt x="3197" y="398490"/>
                  </a:lnTo>
                  <a:lnTo>
                    <a:pt x="8557" y="367024"/>
                  </a:lnTo>
                  <a:lnTo>
                    <a:pt x="16010" y="336360"/>
                  </a:lnTo>
                  <a:lnTo>
                    <a:pt x="25486" y="306585"/>
                  </a:lnTo>
                  <a:lnTo>
                    <a:pt x="80367" y="330026"/>
                  </a:lnTo>
                  <a:lnTo>
                    <a:pt x="72876" y="354254"/>
                  </a:lnTo>
                  <a:lnTo>
                    <a:pt x="66902" y="379162"/>
                  </a:lnTo>
                  <a:lnTo>
                    <a:pt x="62499" y="404664"/>
                  </a:lnTo>
                  <a:lnTo>
                    <a:pt x="59717" y="430671"/>
                  </a:lnTo>
                  <a:close/>
                </a:path>
                <a:path w="921384" h="921385">
                  <a:moveTo>
                    <a:pt x="103807" y="275332"/>
                  </a:moveTo>
                  <a:lnTo>
                    <a:pt x="48927" y="251705"/>
                  </a:lnTo>
                  <a:lnTo>
                    <a:pt x="62865" y="226140"/>
                  </a:lnTo>
                  <a:lnTo>
                    <a:pt x="78390" y="201638"/>
                  </a:lnTo>
                  <a:lnTo>
                    <a:pt x="95415" y="178218"/>
                  </a:lnTo>
                  <a:lnTo>
                    <a:pt x="113853" y="155897"/>
                  </a:lnTo>
                  <a:lnTo>
                    <a:pt x="156083" y="198127"/>
                  </a:lnTo>
                  <a:lnTo>
                    <a:pt x="141401" y="216260"/>
                  </a:lnTo>
                  <a:lnTo>
                    <a:pt x="127782" y="235194"/>
                  </a:lnTo>
                  <a:lnTo>
                    <a:pt x="115245" y="254897"/>
                  </a:lnTo>
                  <a:lnTo>
                    <a:pt x="103807" y="275332"/>
                  </a:lnTo>
                  <a:close/>
                </a:path>
                <a:path w="921384" h="921385">
                  <a:moveTo>
                    <a:pt x="807020" y="764976"/>
                  </a:moveTo>
                  <a:lnTo>
                    <a:pt x="764790" y="722746"/>
                  </a:lnTo>
                  <a:lnTo>
                    <a:pt x="779472" y="704613"/>
                  </a:lnTo>
                  <a:lnTo>
                    <a:pt x="793091" y="685679"/>
                  </a:lnTo>
                  <a:lnTo>
                    <a:pt x="805628" y="665976"/>
                  </a:lnTo>
                  <a:lnTo>
                    <a:pt x="817066" y="645542"/>
                  </a:lnTo>
                  <a:lnTo>
                    <a:pt x="871946" y="669168"/>
                  </a:lnTo>
                  <a:lnTo>
                    <a:pt x="858008" y="694655"/>
                  </a:lnTo>
                  <a:lnTo>
                    <a:pt x="842483" y="719165"/>
                  </a:lnTo>
                  <a:lnTo>
                    <a:pt x="825458" y="742629"/>
                  </a:lnTo>
                  <a:lnTo>
                    <a:pt x="807020" y="764976"/>
                  </a:lnTo>
                  <a:close/>
                </a:path>
                <a:path w="921384" h="921385">
                  <a:moveTo>
                    <a:pt x="659122" y="876783"/>
                  </a:moveTo>
                  <a:lnTo>
                    <a:pt x="636984" y="821345"/>
                  </a:lnTo>
                  <a:lnTo>
                    <a:pt x="659855" y="809290"/>
                  </a:lnTo>
                  <a:lnTo>
                    <a:pt x="681818" y="795788"/>
                  </a:lnTo>
                  <a:lnTo>
                    <a:pt x="702805" y="780926"/>
                  </a:lnTo>
                  <a:lnTo>
                    <a:pt x="722746" y="764790"/>
                  </a:lnTo>
                  <a:lnTo>
                    <a:pt x="764976" y="806834"/>
                  </a:lnTo>
                  <a:lnTo>
                    <a:pt x="740431" y="826946"/>
                  </a:lnTo>
                  <a:lnTo>
                    <a:pt x="714561" y="845366"/>
                  </a:lnTo>
                  <a:lnTo>
                    <a:pt x="687434" y="862008"/>
                  </a:lnTo>
                  <a:lnTo>
                    <a:pt x="659122" y="876783"/>
                  </a:lnTo>
                  <a:close/>
                </a:path>
                <a:path w="921384" h="921385">
                  <a:moveTo>
                    <a:pt x="198127" y="156083"/>
                  </a:moveTo>
                  <a:lnTo>
                    <a:pt x="156083" y="114039"/>
                  </a:lnTo>
                  <a:lnTo>
                    <a:pt x="180520" y="93927"/>
                  </a:lnTo>
                  <a:lnTo>
                    <a:pt x="206336" y="75507"/>
                  </a:lnTo>
                  <a:lnTo>
                    <a:pt x="233442" y="58865"/>
                  </a:lnTo>
                  <a:lnTo>
                    <a:pt x="261751" y="44090"/>
                  </a:lnTo>
                  <a:lnTo>
                    <a:pt x="283889" y="99528"/>
                  </a:lnTo>
                  <a:lnTo>
                    <a:pt x="261018" y="111583"/>
                  </a:lnTo>
                  <a:lnTo>
                    <a:pt x="239055" y="125085"/>
                  </a:lnTo>
                  <a:lnTo>
                    <a:pt x="218068" y="139947"/>
                  </a:lnTo>
                  <a:lnTo>
                    <a:pt x="198127" y="156083"/>
                  </a:lnTo>
                  <a:close/>
                </a:path>
                <a:path w="921384" h="921385">
                  <a:moveTo>
                    <a:pt x="895387" y="614288"/>
                  </a:moveTo>
                  <a:lnTo>
                    <a:pt x="840506" y="590847"/>
                  </a:lnTo>
                  <a:lnTo>
                    <a:pt x="847997" y="566619"/>
                  </a:lnTo>
                  <a:lnTo>
                    <a:pt x="853971" y="541711"/>
                  </a:lnTo>
                  <a:lnTo>
                    <a:pt x="858374" y="516209"/>
                  </a:lnTo>
                  <a:lnTo>
                    <a:pt x="861156" y="490202"/>
                  </a:lnTo>
                  <a:lnTo>
                    <a:pt x="861156" y="490016"/>
                  </a:lnTo>
                  <a:lnTo>
                    <a:pt x="920687" y="490016"/>
                  </a:lnTo>
                  <a:lnTo>
                    <a:pt x="917598" y="522200"/>
                  </a:lnTo>
                  <a:lnTo>
                    <a:pt x="912293" y="553687"/>
                  </a:lnTo>
                  <a:lnTo>
                    <a:pt x="904860" y="584406"/>
                  </a:lnTo>
                  <a:lnTo>
                    <a:pt x="895387" y="614288"/>
                  </a:lnTo>
                  <a:close/>
                </a:path>
                <a:path w="921384" h="921385">
                  <a:moveTo>
                    <a:pt x="490202" y="920874"/>
                  </a:moveTo>
                  <a:lnTo>
                    <a:pt x="490202" y="861156"/>
                  </a:lnTo>
                  <a:lnTo>
                    <a:pt x="513739" y="858790"/>
                  </a:lnTo>
                  <a:lnTo>
                    <a:pt x="536874" y="855064"/>
                  </a:lnTo>
                  <a:lnTo>
                    <a:pt x="559555" y="850012"/>
                  </a:lnTo>
                  <a:lnTo>
                    <a:pt x="581731" y="843669"/>
                  </a:lnTo>
                  <a:lnTo>
                    <a:pt x="603870" y="899107"/>
                  </a:lnTo>
                  <a:lnTo>
                    <a:pt x="576429" y="907087"/>
                  </a:lnTo>
                  <a:lnTo>
                    <a:pt x="548292" y="913409"/>
                  </a:lnTo>
                  <a:lnTo>
                    <a:pt x="519526" y="918022"/>
                  </a:lnTo>
                  <a:lnTo>
                    <a:pt x="490202" y="920874"/>
                  </a:lnTo>
                  <a:close/>
                </a:path>
                <a:path w="921384" h="921385">
                  <a:moveTo>
                    <a:pt x="430857" y="920687"/>
                  </a:moveTo>
                  <a:lnTo>
                    <a:pt x="398673" y="917598"/>
                  </a:lnTo>
                  <a:lnTo>
                    <a:pt x="367186" y="912293"/>
                  </a:lnTo>
                  <a:lnTo>
                    <a:pt x="336467" y="904860"/>
                  </a:lnTo>
                  <a:lnTo>
                    <a:pt x="306585" y="895387"/>
                  </a:lnTo>
                  <a:lnTo>
                    <a:pt x="330026" y="840506"/>
                  </a:lnTo>
                  <a:lnTo>
                    <a:pt x="354254" y="847997"/>
                  </a:lnTo>
                  <a:lnTo>
                    <a:pt x="379162" y="853971"/>
                  </a:lnTo>
                  <a:lnTo>
                    <a:pt x="404664" y="858374"/>
                  </a:lnTo>
                  <a:lnTo>
                    <a:pt x="430671" y="861156"/>
                  </a:lnTo>
                  <a:lnTo>
                    <a:pt x="430857" y="861156"/>
                  </a:lnTo>
                  <a:lnTo>
                    <a:pt x="430857" y="920687"/>
                  </a:lnTo>
                  <a:close/>
                </a:path>
                <a:path w="921384" h="921385">
                  <a:moveTo>
                    <a:pt x="920874" y="430671"/>
                  </a:moveTo>
                  <a:lnTo>
                    <a:pt x="861156" y="430671"/>
                  </a:lnTo>
                  <a:lnTo>
                    <a:pt x="858790" y="407135"/>
                  </a:lnTo>
                  <a:lnTo>
                    <a:pt x="855064" y="383999"/>
                  </a:lnTo>
                  <a:lnTo>
                    <a:pt x="850012" y="361318"/>
                  </a:lnTo>
                  <a:lnTo>
                    <a:pt x="843669" y="339142"/>
                  </a:lnTo>
                  <a:lnTo>
                    <a:pt x="899107" y="317003"/>
                  </a:lnTo>
                  <a:lnTo>
                    <a:pt x="907087" y="344444"/>
                  </a:lnTo>
                  <a:lnTo>
                    <a:pt x="913409" y="372581"/>
                  </a:lnTo>
                  <a:lnTo>
                    <a:pt x="918022" y="401347"/>
                  </a:lnTo>
                  <a:lnTo>
                    <a:pt x="920874" y="430671"/>
                  </a:lnTo>
                  <a:close/>
                </a:path>
                <a:path w="921384" h="921385">
                  <a:moveTo>
                    <a:pt x="590847" y="80367"/>
                  </a:moveTo>
                  <a:lnTo>
                    <a:pt x="566541" y="72876"/>
                  </a:lnTo>
                  <a:lnTo>
                    <a:pt x="541641" y="66902"/>
                  </a:lnTo>
                  <a:lnTo>
                    <a:pt x="516183" y="62499"/>
                  </a:lnTo>
                  <a:lnTo>
                    <a:pt x="490202" y="59717"/>
                  </a:lnTo>
                  <a:lnTo>
                    <a:pt x="490202" y="0"/>
                  </a:lnTo>
                  <a:lnTo>
                    <a:pt x="522383" y="3197"/>
                  </a:lnTo>
                  <a:lnTo>
                    <a:pt x="553849" y="8557"/>
                  </a:lnTo>
                  <a:lnTo>
                    <a:pt x="584513" y="16010"/>
                  </a:lnTo>
                  <a:lnTo>
                    <a:pt x="614288" y="25486"/>
                  </a:lnTo>
                  <a:lnTo>
                    <a:pt x="590847" y="80367"/>
                  </a:lnTo>
                  <a:close/>
                </a:path>
                <a:path w="921384" h="921385">
                  <a:moveTo>
                    <a:pt x="339142" y="77204"/>
                  </a:moveTo>
                  <a:lnTo>
                    <a:pt x="317003" y="21766"/>
                  </a:lnTo>
                  <a:lnTo>
                    <a:pt x="372581" y="7464"/>
                  </a:lnTo>
                  <a:lnTo>
                    <a:pt x="430671" y="0"/>
                  </a:lnTo>
                  <a:lnTo>
                    <a:pt x="430671" y="59717"/>
                  </a:lnTo>
                  <a:lnTo>
                    <a:pt x="407135" y="62083"/>
                  </a:lnTo>
                  <a:lnTo>
                    <a:pt x="383999" y="65809"/>
                  </a:lnTo>
                  <a:lnTo>
                    <a:pt x="361318" y="70861"/>
                  </a:lnTo>
                  <a:lnTo>
                    <a:pt x="339142" y="77204"/>
                  </a:lnTo>
                  <a:close/>
                </a:path>
                <a:path w="921384" h="921385">
                  <a:moveTo>
                    <a:pt x="722746" y="156083"/>
                  </a:moveTo>
                  <a:lnTo>
                    <a:pt x="704695" y="141401"/>
                  </a:lnTo>
                  <a:lnTo>
                    <a:pt x="685772" y="127782"/>
                  </a:lnTo>
                  <a:lnTo>
                    <a:pt x="666081" y="115245"/>
                  </a:lnTo>
                  <a:lnTo>
                    <a:pt x="645728" y="103807"/>
                  </a:lnTo>
                  <a:lnTo>
                    <a:pt x="669168" y="48927"/>
                  </a:lnTo>
                  <a:lnTo>
                    <a:pt x="694733" y="62865"/>
                  </a:lnTo>
                  <a:lnTo>
                    <a:pt x="719235" y="78390"/>
                  </a:lnTo>
                  <a:lnTo>
                    <a:pt x="742655" y="95415"/>
                  </a:lnTo>
                  <a:lnTo>
                    <a:pt x="764976" y="113853"/>
                  </a:lnTo>
                  <a:lnTo>
                    <a:pt x="722746" y="156083"/>
                  </a:lnTo>
                  <a:close/>
                </a:path>
                <a:path w="921384" h="921385">
                  <a:moveTo>
                    <a:pt x="821531" y="283889"/>
                  </a:moveTo>
                  <a:lnTo>
                    <a:pt x="809369" y="261018"/>
                  </a:lnTo>
                  <a:lnTo>
                    <a:pt x="795811" y="239055"/>
                  </a:lnTo>
                  <a:lnTo>
                    <a:pt x="780929" y="218068"/>
                  </a:lnTo>
                  <a:lnTo>
                    <a:pt x="764790" y="198127"/>
                  </a:lnTo>
                  <a:lnTo>
                    <a:pt x="807020" y="155897"/>
                  </a:lnTo>
                  <a:lnTo>
                    <a:pt x="827132" y="180442"/>
                  </a:lnTo>
                  <a:lnTo>
                    <a:pt x="845553" y="206312"/>
                  </a:lnTo>
                  <a:lnTo>
                    <a:pt x="862194" y="233439"/>
                  </a:lnTo>
                  <a:lnTo>
                    <a:pt x="876969" y="261751"/>
                  </a:lnTo>
                  <a:lnTo>
                    <a:pt x="821531" y="283889"/>
                  </a:lnTo>
                  <a:close/>
                </a:path>
              </a:pathLst>
            </a:custGeom>
            <a:solidFill>
              <a:srgbClr val="2A6B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6284" y="2806303"/>
              <a:ext cx="104179" cy="10417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814655" y="2408187"/>
              <a:ext cx="87630" cy="357505"/>
            </a:xfrm>
            <a:custGeom>
              <a:avLst/>
              <a:gdLst/>
              <a:ahLst/>
              <a:cxnLst/>
              <a:rect l="l" t="t" r="r" b="b"/>
              <a:pathLst>
                <a:path w="87629" h="357505">
                  <a:moveTo>
                    <a:pt x="52089" y="357187"/>
                  </a:moveTo>
                  <a:lnTo>
                    <a:pt x="35346" y="357187"/>
                  </a:lnTo>
                  <a:lnTo>
                    <a:pt x="26914" y="355518"/>
                  </a:lnTo>
                  <a:lnTo>
                    <a:pt x="19929" y="350955"/>
                  </a:lnTo>
                  <a:lnTo>
                    <a:pt x="15071" y="344159"/>
                  </a:lnTo>
                  <a:lnTo>
                    <a:pt x="13022" y="335793"/>
                  </a:lnTo>
                  <a:lnTo>
                    <a:pt x="0" y="23254"/>
                  </a:lnTo>
                  <a:lnTo>
                    <a:pt x="1473" y="14284"/>
                  </a:lnTo>
                  <a:lnTo>
                    <a:pt x="6208" y="6883"/>
                  </a:lnTo>
                  <a:lnTo>
                    <a:pt x="13420" y="1854"/>
                  </a:lnTo>
                  <a:lnTo>
                    <a:pt x="22324" y="0"/>
                  </a:lnTo>
                  <a:lnTo>
                    <a:pt x="65112" y="0"/>
                  </a:lnTo>
                  <a:lnTo>
                    <a:pt x="74015" y="1854"/>
                  </a:lnTo>
                  <a:lnTo>
                    <a:pt x="81227" y="6883"/>
                  </a:lnTo>
                  <a:lnTo>
                    <a:pt x="85962" y="14284"/>
                  </a:lnTo>
                  <a:lnTo>
                    <a:pt x="87436" y="23254"/>
                  </a:lnTo>
                  <a:lnTo>
                    <a:pt x="74414" y="335793"/>
                  </a:lnTo>
                  <a:lnTo>
                    <a:pt x="72364" y="344159"/>
                  </a:lnTo>
                  <a:lnTo>
                    <a:pt x="67507" y="350955"/>
                  </a:lnTo>
                  <a:lnTo>
                    <a:pt x="60522" y="355518"/>
                  </a:lnTo>
                  <a:lnTo>
                    <a:pt x="52089" y="357187"/>
                  </a:lnTo>
                  <a:close/>
                </a:path>
              </a:pathLst>
            </a:custGeom>
            <a:solidFill>
              <a:srgbClr val="2A6B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0" y="647807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73050" y="6589205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44" name="object 33">
            <a:extLst>
              <a:ext uri="{FF2B5EF4-FFF2-40B4-BE49-F238E27FC236}">
                <a16:creationId xmlns:a16="http://schemas.microsoft.com/office/drawing/2014/main" id="{BB30E4FF-5C0D-4F87-CE95-4A5054915D41}"/>
              </a:ext>
            </a:extLst>
          </p:cNvPr>
          <p:cNvSpPr txBox="1"/>
          <p:nvPr/>
        </p:nvSpPr>
        <p:spPr>
          <a:xfrm>
            <a:off x="10591800" y="6572399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50" y="94932"/>
            <a:ext cx="39071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30" dirty="0">
                <a:solidFill>
                  <a:srgbClr val="FFFFFF"/>
                </a:solidFill>
                <a:latin typeface="Roboto Medium"/>
                <a:cs typeface="Roboto Medium"/>
              </a:rPr>
              <a:t>Hebrew</a:t>
            </a:r>
            <a:r>
              <a:rPr sz="2000" b="0" spc="-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2000" b="0" spc="-114" dirty="0">
                <a:solidFill>
                  <a:srgbClr val="FFFFFF"/>
                </a:solidFill>
                <a:latin typeface="Roboto Medium"/>
                <a:cs typeface="Roboto Medium"/>
              </a:rPr>
              <a:t>Idiom</a:t>
            </a:r>
            <a:r>
              <a:rPr sz="2000" b="0" spc="-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2000" b="0" spc="-100" dirty="0">
                <a:solidFill>
                  <a:srgbClr val="FFFFFF"/>
                </a:solidFill>
                <a:latin typeface="Roboto Medium"/>
                <a:cs typeface="Roboto Medium"/>
              </a:rPr>
              <a:t>Classification</a:t>
            </a:r>
            <a:r>
              <a:rPr sz="2000" b="0" spc="-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2000" b="0" spc="-100" dirty="0">
                <a:solidFill>
                  <a:srgbClr val="FFFFFF"/>
                </a:solidFill>
                <a:latin typeface="Roboto Medium"/>
                <a:cs typeface="Roboto Medium"/>
              </a:rPr>
              <a:t>Research</a:t>
            </a:r>
            <a:endParaRPr sz="20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858758"/>
            <a:ext cx="328549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b="1" spc="-135" dirty="0">
                <a:solidFill>
                  <a:srgbClr val="1A365C"/>
                </a:solidFill>
                <a:latin typeface="Roboto"/>
                <a:cs typeface="Roboto"/>
              </a:rPr>
              <a:t>Dataset</a:t>
            </a:r>
            <a:r>
              <a:rPr sz="295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2950" b="1" spc="-120" dirty="0">
                <a:solidFill>
                  <a:srgbClr val="1A365C"/>
                </a:solidFill>
                <a:latin typeface="Roboto"/>
                <a:cs typeface="Roboto"/>
              </a:rPr>
              <a:t>Construction</a:t>
            </a:r>
            <a:endParaRPr sz="29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71650"/>
            <a:ext cx="200025" cy="228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9" y="1647888"/>
            <a:ext cx="691832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b="1" spc="-95" dirty="0">
                <a:solidFill>
                  <a:srgbClr val="333333"/>
                </a:solidFill>
                <a:latin typeface="Roboto"/>
                <a:cs typeface="Roboto"/>
              </a:rPr>
              <a:t>Collection</a:t>
            </a:r>
            <a:r>
              <a:rPr sz="20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114" dirty="0">
                <a:solidFill>
                  <a:srgbClr val="333333"/>
                </a:solidFill>
                <a:latin typeface="Roboto"/>
                <a:cs typeface="Roboto"/>
              </a:rPr>
              <a:t>Scope:</a:t>
            </a:r>
            <a:r>
              <a:rPr sz="200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41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idiomatic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expressions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dual-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usage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potential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619374"/>
            <a:ext cx="171450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6325" y="3314700"/>
            <a:ext cx="214312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6325" y="3619500"/>
            <a:ext cx="215584" cy="1717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6325" y="3924300"/>
            <a:ext cx="150018" cy="171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8824" y="2495613"/>
            <a:ext cx="6285230" cy="162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b="1" spc="-114" dirty="0">
                <a:solidFill>
                  <a:srgbClr val="333333"/>
                </a:solidFill>
                <a:latin typeface="Roboto"/>
                <a:cs typeface="Roboto"/>
              </a:rPr>
              <a:t>Sentence</a:t>
            </a:r>
            <a:r>
              <a:rPr sz="2000" b="1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105" dirty="0">
                <a:solidFill>
                  <a:srgbClr val="333333"/>
                </a:solidFill>
                <a:latin typeface="Roboto"/>
                <a:cs typeface="Roboto"/>
              </a:rPr>
              <a:t>Generation:</a:t>
            </a:r>
            <a:r>
              <a:rPr sz="2000" b="1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each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idiom: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15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15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figurative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sentences</a:t>
            </a:r>
            <a:endParaRPr sz="2000" dirty="0">
              <a:latin typeface="Roboto"/>
              <a:cs typeface="Roboto"/>
            </a:endParaRPr>
          </a:p>
          <a:p>
            <a:pPr marL="650240">
              <a:lnSpc>
                <a:spcPct val="100000"/>
              </a:lnSpc>
              <a:spcBef>
                <a:spcPts val="875"/>
              </a:spcBef>
            </a:pPr>
            <a:r>
              <a:rPr sz="1500" spc="-55" dirty="0">
                <a:solidFill>
                  <a:srgbClr val="333333"/>
                </a:solidFill>
                <a:latin typeface="Roboto"/>
                <a:cs typeface="Roboto"/>
              </a:rPr>
              <a:t>Initially</a:t>
            </a:r>
            <a:r>
              <a:rPr sz="15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created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5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ChatGPT</a:t>
            </a:r>
            <a:r>
              <a:rPr lang="en-US" sz="1500" spc="-10" dirty="0">
                <a:solidFill>
                  <a:srgbClr val="333333"/>
                </a:solidFill>
                <a:latin typeface="Roboto"/>
                <a:cs typeface="Roboto"/>
              </a:rPr>
              <a:t>4o</a:t>
            </a:r>
            <a:endParaRPr sz="1500" dirty="0">
              <a:latin typeface="Roboto"/>
              <a:cs typeface="Roboto"/>
            </a:endParaRPr>
          </a:p>
          <a:p>
            <a:pPr marL="586105" marR="2240280" indent="64135">
              <a:lnSpc>
                <a:spcPct val="133300"/>
              </a:lnSpc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Manually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refined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fluency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accuracy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Diverse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contexts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(workplace,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family,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daily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333333"/>
                </a:solidFill>
                <a:latin typeface="Roboto"/>
                <a:cs typeface="Roboto"/>
              </a:rPr>
              <a:t>life)</a:t>
            </a:r>
            <a:endParaRPr sz="1500" dirty="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432726"/>
            <a:ext cx="228644" cy="2023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3173" y="4801790"/>
            <a:ext cx="214613" cy="1502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2403" y="5126983"/>
            <a:ext cx="152128" cy="109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3475" y="5399636"/>
            <a:ext cx="172521" cy="17248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15975" y="4154042"/>
            <a:ext cx="6826884" cy="145034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b="1" spc="-114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20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95" dirty="0">
                <a:solidFill>
                  <a:srgbClr val="333333"/>
                </a:solidFill>
                <a:latin typeface="Roboto"/>
                <a:cs typeface="Roboto"/>
              </a:rPr>
              <a:t>Splitting:</a:t>
            </a:r>
            <a:r>
              <a:rPr sz="20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Stratified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GroupShuffleSplit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prevent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75" dirty="0">
                <a:solidFill>
                  <a:srgbClr val="333333"/>
                </a:solidFill>
                <a:latin typeface="Roboto"/>
                <a:cs typeface="Roboto"/>
              </a:rPr>
              <a:t>leakage</a:t>
            </a:r>
            <a:endParaRPr lang="en-US" sz="2000" dirty="0">
              <a:latin typeface="Roboto"/>
              <a:cs typeface="Roboto"/>
            </a:endParaRPr>
          </a:p>
          <a:p>
            <a:pPr marL="650240">
              <a:lnSpc>
                <a:spcPct val="100000"/>
              </a:lnSpc>
              <a:spcBef>
                <a:spcPts val="950"/>
              </a:spcBef>
            </a:pPr>
            <a:r>
              <a:rPr lang="en-IL" sz="1500" spc="-105" dirty="0">
                <a:solidFill>
                  <a:srgbClr val="333333"/>
                </a:solidFill>
                <a:latin typeface="Roboto"/>
                <a:cs typeface="Roboto"/>
              </a:rPr>
              <a:t>~70</a:t>
            </a:r>
            <a:r>
              <a:rPr lang="en-US" sz="1500" spc="-105" dirty="0">
                <a:solidFill>
                  <a:srgbClr val="333333"/>
                </a:solidFill>
                <a:latin typeface="Roboto"/>
                <a:cs typeface="Roboto"/>
              </a:rPr>
              <a:t>%</a:t>
            </a:r>
            <a:r>
              <a:rPr lang="en-US"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500" spc="-80" dirty="0">
                <a:solidFill>
                  <a:srgbClr val="333333"/>
                </a:solidFill>
                <a:latin typeface="Roboto"/>
                <a:cs typeface="Roboto"/>
              </a:rPr>
              <a:t>training</a:t>
            </a:r>
            <a:r>
              <a:rPr lang="en-US"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500" spc="-90" dirty="0">
                <a:solidFill>
                  <a:srgbClr val="333333"/>
                </a:solidFill>
                <a:latin typeface="Roboto"/>
                <a:cs typeface="Roboto"/>
              </a:rPr>
              <a:t>(</a:t>
            </a:r>
            <a:r>
              <a:rPr lang="en-IL" sz="1500" spc="-90" dirty="0">
                <a:solidFill>
                  <a:srgbClr val="333333"/>
                </a:solidFill>
                <a:latin typeface="Roboto"/>
                <a:cs typeface="Roboto"/>
              </a:rPr>
              <a:t>810</a:t>
            </a:r>
            <a:r>
              <a:rPr lang="en-US"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500" spc="-10" dirty="0">
                <a:solidFill>
                  <a:srgbClr val="333333"/>
                </a:solidFill>
                <a:latin typeface="Roboto"/>
                <a:cs typeface="Roboto"/>
              </a:rPr>
              <a:t>sentences)</a:t>
            </a:r>
            <a:endParaRPr lang="en-US" sz="1500" dirty="0">
              <a:latin typeface="Roboto"/>
              <a:cs typeface="Roboto"/>
            </a:endParaRPr>
          </a:p>
          <a:p>
            <a:pPr marL="586105">
              <a:lnSpc>
                <a:spcPct val="100000"/>
              </a:lnSpc>
              <a:spcBef>
                <a:spcPts val="600"/>
              </a:spcBef>
            </a:pPr>
            <a:r>
              <a:rPr lang="en-US" sz="1500" spc="-105" dirty="0">
                <a:solidFill>
                  <a:srgbClr val="333333"/>
                </a:solidFill>
                <a:latin typeface="Roboto"/>
                <a:cs typeface="Roboto"/>
              </a:rPr>
              <a:t>~</a:t>
            </a:r>
            <a:r>
              <a:rPr sz="1500" spc="-10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lang="en-IL" sz="1500" spc="-105" dirty="0">
                <a:solidFill>
                  <a:srgbClr val="333333"/>
                </a:solidFill>
                <a:latin typeface="Roboto"/>
                <a:cs typeface="Roboto"/>
              </a:rPr>
              <a:t>5</a:t>
            </a:r>
            <a:r>
              <a:rPr sz="1500" spc="-105" dirty="0">
                <a:solidFill>
                  <a:srgbClr val="333333"/>
                </a:solidFill>
                <a:latin typeface="Roboto"/>
                <a:cs typeface="Roboto"/>
              </a:rPr>
              <a:t>%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validation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(</a:t>
            </a:r>
            <a:r>
              <a:rPr lang="en-US" sz="1500" spc="-90" dirty="0">
                <a:solidFill>
                  <a:srgbClr val="333333"/>
                </a:solidFill>
                <a:latin typeface="Roboto"/>
                <a:cs typeface="Roboto"/>
              </a:rPr>
              <a:t>210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sentences)</a:t>
            </a:r>
            <a:endParaRPr sz="1500" dirty="0">
              <a:latin typeface="Roboto"/>
              <a:cs typeface="Roboto"/>
            </a:endParaRPr>
          </a:p>
          <a:p>
            <a:pPr marL="607060">
              <a:lnSpc>
                <a:spcPct val="100000"/>
              </a:lnSpc>
              <a:spcBef>
                <a:spcPts val="600"/>
              </a:spcBef>
            </a:pPr>
            <a:r>
              <a:rPr lang="en-US" sz="1500" spc="-105" dirty="0">
                <a:solidFill>
                  <a:srgbClr val="333333"/>
                </a:solidFill>
                <a:latin typeface="Roboto"/>
                <a:cs typeface="Roboto"/>
              </a:rPr>
              <a:t>~</a:t>
            </a:r>
            <a:r>
              <a:rPr sz="1500" spc="-10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lang="en-IL" sz="1500" spc="-105" dirty="0">
                <a:solidFill>
                  <a:srgbClr val="333333"/>
                </a:solidFill>
                <a:latin typeface="Roboto"/>
                <a:cs typeface="Roboto"/>
              </a:rPr>
              <a:t>5</a:t>
            </a:r>
            <a:r>
              <a:rPr sz="1500" spc="-105" dirty="0">
                <a:solidFill>
                  <a:srgbClr val="333333"/>
                </a:solidFill>
                <a:latin typeface="Roboto"/>
                <a:cs typeface="Roboto"/>
              </a:rPr>
              <a:t>%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(</a:t>
            </a:r>
            <a:r>
              <a:rPr lang="en-US" sz="1500" spc="-90" dirty="0">
                <a:solidFill>
                  <a:srgbClr val="333333"/>
                </a:solidFill>
                <a:latin typeface="Roboto"/>
                <a:cs typeface="Roboto"/>
              </a:rPr>
              <a:t>210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sentences)</a:t>
            </a:r>
            <a:endParaRPr sz="1500" dirty="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10599" y="1895474"/>
            <a:ext cx="2486025" cy="1914525"/>
            <a:chOff x="8610599" y="1895474"/>
            <a:chExt cx="2486025" cy="1914525"/>
          </a:xfrm>
        </p:grpSpPr>
        <p:sp>
          <p:nvSpPr>
            <p:cNvPr id="17" name="object 17"/>
            <p:cNvSpPr/>
            <p:nvPr/>
          </p:nvSpPr>
          <p:spPr>
            <a:xfrm>
              <a:off x="8629649" y="1895474"/>
              <a:ext cx="2466975" cy="1914525"/>
            </a:xfrm>
            <a:custGeom>
              <a:avLst/>
              <a:gdLst/>
              <a:ahLst/>
              <a:cxnLst/>
              <a:rect l="l" t="t" r="r" b="b"/>
              <a:pathLst>
                <a:path w="2466975" h="1914525">
                  <a:moveTo>
                    <a:pt x="2425664" y="1914524"/>
                  </a:moveTo>
                  <a:lnTo>
                    <a:pt x="0" y="1914524"/>
                  </a:lnTo>
                  <a:lnTo>
                    <a:pt x="0" y="0"/>
                  </a:lnTo>
                  <a:lnTo>
                    <a:pt x="2425664" y="0"/>
                  </a:lnTo>
                  <a:lnTo>
                    <a:pt x="2431738" y="1208"/>
                  </a:lnTo>
                  <a:lnTo>
                    <a:pt x="2465765" y="35234"/>
                  </a:lnTo>
                  <a:lnTo>
                    <a:pt x="2466973" y="41309"/>
                  </a:lnTo>
                  <a:lnTo>
                    <a:pt x="2466973" y="1873215"/>
                  </a:lnTo>
                  <a:lnTo>
                    <a:pt x="2443407" y="1908482"/>
                  </a:lnTo>
                  <a:lnTo>
                    <a:pt x="2425664" y="19145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10599" y="1895474"/>
              <a:ext cx="38100" cy="1914525"/>
            </a:xfrm>
            <a:custGeom>
              <a:avLst/>
              <a:gdLst/>
              <a:ahLst/>
              <a:cxnLst/>
              <a:rect l="l" t="t" r="r" b="b"/>
              <a:pathLst>
                <a:path w="38100" h="1914525">
                  <a:moveTo>
                    <a:pt x="38099" y="1914524"/>
                  </a:moveTo>
                  <a:lnTo>
                    <a:pt x="0" y="19145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9145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29476" y="2023268"/>
            <a:ext cx="141541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Dataset</a:t>
            </a:r>
            <a:r>
              <a:rPr sz="1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Balance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9476" y="2431647"/>
            <a:ext cx="75184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75" dirty="0">
                <a:solidFill>
                  <a:srgbClr val="1D40AF"/>
                </a:solidFill>
                <a:latin typeface="Lato"/>
                <a:cs typeface="Lato"/>
              </a:rPr>
              <a:t>1,230</a:t>
            </a:r>
            <a:endParaRPr sz="2400">
              <a:latin typeface="Lato"/>
              <a:cs typeface="La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9908" y="2511186"/>
            <a:ext cx="12490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Total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Sentences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39198" y="2943224"/>
            <a:ext cx="2066925" cy="304800"/>
            <a:chOff x="8839198" y="2943224"/>
            <a:chExt cx="2066925" cy="304800"/>
          </a:xfrm>
        </p:grpSpPr>
        <p:sp>
          <p:nvSpPr>
            <p:cNvPr id="23" name="object 23"/>
            <p:cNvSpPr/>
            <p:nvPr/>
          </p:nvSpPr>
          <p:spPr>
            <a:xfrm>
              <a:off x="8839198" y="2943224"/>
              <a:ext cx="2066925" cy="304800"/>
            </a:xfrm>
            <a:custGeom>
              <a:avLst/>
              <a:gdLst/>
              <a:ahLst/>
              <a:cxnLst/>
              <a:rect l="l" t="t" r="r" b="b"/>
              <a:pathLst>
                <a:path w="2066925" h="304800">
                  <a:moveTo>
                    <a:pt x="1995728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7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95728" y="0"/>
                  </a:lnTo>
                  <a:lnTo>
                    <a:pt x="2037217" y="15621"/>
                  </a:lnTo>
                  <a:lnTo>
                    <a:pt x="2063038" y="51661"/>
                  </a:lnTo>
                  <a:lnTo>
                    <a:pt x="2066924" y="71196"/>
                  </a:lnTo>
                  <a:lnTo>
                    <a:pt x="2066924" y="233603"/>
                  </a:lnTo>
                  <a:lnTo>
                    <a:pt x="2051301" y="275094"/>
                  </a:lnTo>
                  <a:lnTo>
                    <a:pt x="2015262" y="300913"/>
                  </a:lnTo>
                  <a:lnTo>
                    <a:pt x="2000682" y="304311"/>
                  </a:lnTo>
                  <a:lnTo>
                    <a:pt x="1995728" y="3047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39198" y="2943224"/>
              <a:ext cx="1038225" cy="304800"/>
            </a:xfrm>
            <a:custGeom>
              <a:avLst/>
              <a:gdLst/>
              <a:ahLst/>
              <a:cxnLst/>
              <a:rect l="l" t="t" r="r" b="b"/>
              <a:pathLst>
                <a:path w="1038225" h="304800">
                  <a:moveTo>
                    <a:pt x="1038224" y="304799"/>
                  </a:moveTo>
                  <a:lnTo>
                    <a:pt x="76200" y="304799"/>
                  </a:lnTo>
                  <a:lnTo>
                    <a:pt x="68693" y="304437"/>
                  </a:lnTo>
                  <a:lnTo>
                    <a:pt x="27881" y="287532"/>
                  </a:lnTo>
                  <a:lnTo>
                    <a:pt x="3262" y="250686"/>
                  </a:lnTo>
                  <a:lnTo>
                    <a:pt x="0" y="22860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038224" y="0"/>
                  </a:lnTo>
                  <a:lnTo>
                    <a:pt x="1038224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77423" y="2943224"/>
              <a:ext cx="1028700" cy="304800"/>
            </a:xfrm>
            <a:custGeom>
              <a:avLst/>
              <a:gdLst/>
              <a:ahLst/>
              <a:cxnLst/>
              <a:rect l="l" t="t" r="r" b="b"/>
              <a:pathLst>
                <a:path w="1028700" h="304800">
                  <a:moveTo>
                    <a:pt x="952500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952500" y="0"/>
                  </a:lnTo>
                  <a:lnTo>
                    <a:pt x="960006" y="362"/>
                  </a:lnTo>
                  <a:lnTo>
                    <a:pt x="1000816" y="17267"/>
                  </a:lnTo>
                  <a:lnTo>
                    <a:pt x="1025436" y="54113"/>
                  </a:lnTo>
                  <a:lnTo>
                    <a:pt x="1028699" y="76200"/>
                  </a:lnTo>
                  <a:lnTo>
                    <a:pt x="1028699" y="228600"/>
                  </a:lnTo>
                  <a:lnTo>
                    <a:pt x="1015868" y="270942"/>
                  </a:lnTo>
                  <a:lnTo>
                    <a:pt x="981659" y="298999"/>
                  </a:lnTo>
                  <a:lnTo>
                    <a:pt x="952500" y="304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88871" y="2961004"/>
            <a:ext cx="1893570" cy="681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22019" algn="l"/>
              </a:tabLst>
            </a:pPr>
            <a:r>
              <a:rPr sz="1300" spc="-60" dirty="0">
                <a:solidFill>
                  <a:srgbClr val="FFFFFF"/>
                </a:solidFill>
                <a:latin typeface="Roboto"/>
                <a:cs typeface="Roboto"/>
              </a:rPr>
              <a:t>615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Literal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300" spc="-60" dirty="0">
                <a:solidFill>
                  <a:srgbClr val="FFFFFF"/>
                </a:solidFill>
                <a:latin typeface="Roboto"/>
                <a:cs typeface="Roboto"/>
              </a:rPr>
              <a:t>615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Figurative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Roboto"/>
              <a:cs typeface="Roboto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1500" b="0" spc="-80" dirty="0">
                <a:solidFill>
                  <a:srgbClr val="374050"/>
                </a:solidFill>
                <a:latin typeface="Roboto Medium"/>
                <a:cs typeface="Roboto Medium"/>
              </a:rPr>
              <a:t>Perfect</a:t>
            </a:r>
            <a:r>
              <a:rPr sz="1500" b="0" spc="-2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374050"/>
                </a:solidFill>
                <a:latin typeface="Roboto Medium"/>
                <a:cs typeface="Roboto Medium"/>
              </a:rPr>
              <a:t>50/50</a:t>
            </a:r>
            <a:r>
              <a:rPr sz="1500" b="0" spc="-1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374050"/>
                </a:solidFill>
                <a:latin typeface="Roboto Medium"/>
                <a:cs typeface="Roboto Medium"/>
              </a:rPr>
              <a:t>balance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34374" y="4190999"/>
            <a:ext cx="3038475" cy="1676400"/>
            <a:chOff x="8334374" y="4190999"/>
            <a:chExt cx="3038475" cy="1676400"/>
          </a:xfrm>
        </p:grpSpPr>
        <p:sp>
          <p:nvSpPr>
            <p:cNvPr id="28" name="object 28"/>
            <p:cNvSpPr/>
            <p:nvPr/>
          </p:nvSpPr>
          <p:spPr>
            <a:xfrm>
              <a:off x="8353424" y="4190999"/>
              <a:ext cx="3019425" cy="1676400"/>
            </a:xfrm>
            <a:custGeom>
              <a:avLst/>
              <a:gdLst/>
              <a:ahLst/>
              <a:cxnLst/>
              <a:rect l="l" t="t" r="r" b="b"/>
              <a:pathLst>
                <a:path w="3019425" h="1676400">
                  <a:moveTo>
                    <a:pt x="2978114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2978114" y="0"/>
                  </a:lnTo>
                  <a:lnTo>
                    <a:pt x="2984189" y="1208"/>
                  </a:lnTo>
                  <a:lnTo>
                    <a:pt x="3018215" y="35234"/>
                  </a:lnTo>
                  <a:lnTo>
                    <a:pt x="3019423" y="41309"/>
                  </a:lnTo>
                  <a:lnTo>
                    <a:pt x="3019423" y="1635090"/>
                  </a:lnTo>
                  <a:lnTo>
                    <a:pt x="2995857" y="1670356"/>
                  </a:lnTo>
                  <a:lnTo>
                    <a:pt x="2978114" y="167639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4190999"/>
              <a:ext cx="38100" cy="1676400"/>
            </a:xfrm>
            <a:custGeom>
              <a:avLst/>
              <a:gdLst/>
              <a:ahLst/>
              <a:cxnLst/>
              <a:rect l="l" t="t" r="r" b="b"/>
              <a:pathLst>
                <a:path w="38100" h="1676400">
                  <a:moveTo>
                    <a:pt x="38099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763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61534" y="4705349"/>
              <a:ext cx="195359" cy="17248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550126" y="4228570"/>
            <a:ext cx="2648585" cy="6800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Quality</a:t>
            </a:r>
            <a:r>
              <a:rPr sz="1650" b="1" spc="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Assurance</a:t>
            </a:r>
            <a:endParaRPr sz="1650">
              <a:latin typeface="Roboto"/>
              <a:cs typeface="Roboto"/>
            </a:endParaRPr>
          </a:p>
          <a:p>
            <a:pPr marL="300355">
              <a:lnSpc>
                <a:spcPct val="100000"/>
              </a:lnSpc>
              <a:spcBef>
                <a:spcPts val="645"/>
              </a:spcBef>
            </a:pP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Linguistic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clarity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correctness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562975" y="5068490"/>
            <a:ext cx="193040" cy="502920"/>
            <a:chOff x="8562975" y="5068490"/>
            <a:chExt cx="193040" cy="502920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62975" y="5068490"/>
              <a:ext cx="146485" cy="1465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62975" y="5420915"/>
              <a:ext cx="192881" cy="15001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795394" y="5006736"/>
            <a:ext cx="16459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Accurate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class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labels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38257" y="5359161"/>
            <a:ext cx="22129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Appropriate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context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diversity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64769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D02FEA6-446D-6752-E186-F218B8841A3B}"/>
              </a:ext>
            </a:extLst>
          </p:cNvPr>
          <p:cNvSpPr txBox="1"/>
          <p:nvPr/>
        </p:nvSpPr>
        <p:spPr>
          <a:xfrm>
            <a:off x="190501" y="6576840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44" name="object 33">
            <a:extLst>
              <a:ext uri="{FF2B5EF4-FFF2-40B4-BE49-F238E27FC236}">
                <a16:creationId xmlns:a16="http://schemas.microsoft.com/office/drawing/2014/main" id="{019F4DEE-9685-E37A-C531-C71209177311}"/>
              </a:ext>
            </a:extLst>
          </p:cNvPr>
          <p:cNvSpPr txBox="1"/>
          <p:nvPr/>
        </p:nvSpPr>
        <p:spPr>
          <a:xfrm>
            <a:off x="10602911" y="6564016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31597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3000" b="1" spc="-5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5" dirty="0">
                <a:solidFill>
                  <a:srgbClr val="1A365C"/>
                </a:solidFill>
                <a:latin typeface="Roboto"/>
                <a:cs typeface="Roboto"/>
              </a:rPr>
              <a:t>Architectures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1589" y="1881872"/>
            <a:ext cx="6248401" cy="800031"/>
            <a:chOff x="457199" y="2209799"/>
            <a:chExt cx="6648450" cy="1076325"/>
          </a:xfrm>
        </p:grpSpPr>
        <p:sp>
          <p:nvSpPr>
            <p:cNvPr id="5" name="object 5"/>
            <p:cNvSpPr/>
            <p:nvPr/>
          </p:nvSpPr>
          <p:spPr>
            <a:xfrm>
              <a:off x="476249" y="2209799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4"/>
                  </a:lnTo>
                  <a:lnTo>
                    <a:pt x="6629398" y="41309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2209799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360" y="2371724"/>
              <a:ext cx="198090" cy="1912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41589" y="2747871"/>
            <a:ext cx="6248401" cy="649006"/>
            <a:chOff x="457199" y="3381374"/>
            <a:chExt cx="6648450" cy="1076325"/>
          </a:xfrm>
        </p:grpSpPr>
        <p:sp>
          <p:nvSpPr>
            <p:cNvPr id="9" name="object 9"/>
            <p:cNvSpPr/>
            <p:nvPr/>
          </p:nvSpPr>
          <p:spPr>
            <a:xfrm>
              <a:off x="476249" y="3381374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3"/>
                  </a:lnTo>
                  <a:lnTo>
                    <a:pt x="6629398" y="41309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3381374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3543299"/>
              <a:ext cx="166687" cy="1904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1589" y="3471941"/>
            <a:ext cx="6230497" cy="578414"/>
            <a:chOff x="457199" y="4552949"/>
            <a:chExt cx="6648450" cy="1076325"/>
          </a:xfrm>
        </p:grpSpPr>
        <p:sp>
          <p:nvSpPr>
            <p:cNvPr id="13" name="object 13"/>
            <p:cNvSpPr/>
            <p:nvPr/>
          </p:nvSpPr>
          <p:spPr>
            <a:xfrm>
              <a:off x="476249" y="4552949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3"/>
                  </a:lnTo>
                  <a:lnTo>
                    <a:pt x="6629398" y="41309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" y="4552949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984" y="4713721"/>
              <a:ext cx="192881" cy="19284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36384" y="4762310"/>
            <a:ext cx="6235702" cy="619890"/>
            <a:chOff x="457199" y="6181724"/>
            <a:chExt cx="6648450" cy="1076325"/>
          </a:xfrm>
        </p:grpSpPr>
        <p:sp>
          <p:nvSpPr>
            <p:cNvPr id="17" name="object 17"/>
            <p:cNvSpPr/>
            <p:nvPr/>
          </p:nvSpPr>
          <p:spPr>
            <a:xfrm>
              <a:off x="476249" y="6181724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3"/>
                  </a:lnTo>
                  <a:lnTo>
                    <a:pt x="6629398" y="41308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199" y="6181724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74" y="6343649"/>
              <a:ext cx="190499" cy="19049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32194" y="5457495"/>
            <a:ext cx="6207035" cy="619890"/>
            <a:chOff x="457199" y="7353299"/>
            <a:chExt cx="6648450" cy="1076325"/>
          </a:xfrm>
        </p:grpSpPr>
        <p:sp>
          <p:nvSpPr>
            <p:cNvPr id="21" name="object 21"/>
            <p:cNvSpPr/>
            <p:nvPr/>
          </p:nvSpPr>
          <p:spPr>
            <a:xfrm>
              <a:off x="476249" y="7353299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3"/>
                  </a:lnTo>
                  <a:lnTo>
                    <a:pt x="6629398" y="41308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199" y="7353299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376" y="7515224"/>
              <a:ext cx="190097" cy="190499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450854" y="1619861"/>
            <a:ext cx="269957" cy="146447"/>
          </a:xfrm>
          <a:custGeom>
            <a:avLst/>
            <a:gdLst/>
            <a:ahLst/>
            <a:cxnLst/>
            <a:rect l="l" t="t" r="r" b="b"/>
            <a:pathLst>
              <a:path w="262255" h="157480">
                <a:moveTo>
                  <a:pt x="235743" y="157162"/>
                </a:moveTo>
                <a:lnTo>
                  <a:pt x="26193" y="157162"/>
                </a:lnTo>
                <a:lnTo>
                  <a:pt x="16005" y="155101"/>
                </a:lnTo>
                <a:lnTo>
                  <a:pt x="7679" y="149483"/>
                </a:lnTo>
                <a:lnTo>
                  <a:pt x="2061" y="141156"/>
                </a:lnTo>
                <a:lnTo>
                  <a:pt x="0" y="130968"/>
                </a:lnTo>
                <a:lnTo>
                  <a:pt x="0" y="26193"/>
                </a:lnTo>
                <a:lnTo>
                  <a:pt x="2061" y="16005"/>
                </a:lnTo>
                <a:lnTo>
                  <a:pt x="7679" y="7679"/>
                </a:lnTo>
                <a:lnTo>
                  <a:pt x="16005" y="2061"/>
                </a:lnTo>
                <a:lnTo>
                  <a:pt x="26193" y="0"/>
                </a:lnTo>
                <a:lnTo>
                  <a:pt x="235743" y="0"/>
                </a:lnTo>
                <a:lnTo>
                  <a:pt x="245931" y="2061"/>
                </a:lnTo>
                <a:lnTo>
                  <a:pt x="254258" y="7679"/>
                </a:lnTo>
                <a:lnTo>
                  <a:pt x="259876" y="16005"/>
                </a:lnTo>
                <a:lnTo>
                  <a:pt x="261937" y="26193"/>
                </a:lnTo>
                <a:lnTo>
                  <a:pt x="130968" y="26193"/>
                </a:lnTo>
                <a:lnTo>
                  <a:pt x="130968" y="40886"/>
                </a:lnTo>
                <a:lnTo>
                  <a:pt x="62313" y="40886"/>
                </a:lnTo>
                <a:lnTo>
                  <a:pt x="59304" y="42851"/>
                </a:lnTo>
                <a:lnTo>
                  <a:pt x="29959" y="108867"/>
                </a:lnTo>
                <a:lnTo>
                  <a:pt x="31841" y="113697"/>
                </a:lnTo>
                <a:lnTo>
                  <a:pt x="40017" y="117339"/>
                </a:lnTo>
                <a:lnTo>
                  <a:pt x="130968" y="117339"/>
                </a:lnTo>
                <a:lnTo>
                  <a:pt x="130968" y="130968"/>
                </a:lnTo>
                <a:lnTo>
                  <a:pt x="261937" y="130968"/>
                </a:lnTo>
                <a:lnTo>
                  <a:pt x="259876" y="141156"/>
                </a:lnTo>
                <a:lnTo>
                  <a:pt x="254258" y="149483"/>
                </a:lnTo>
                <a:lnTo>
                  <a:pt x="245931" y="155101"/>
                </a:lnTo>
                <a:lnTo>
                  <a:pt x="235743" y="157162"/>
                </a:lnTo>
                <a:close/>
              </a:path>
              <a:path w="262255" h="157480">
                <a:moveTo>
                  <a:pt x="261937" y="130968"/>
                </a:moveTo>
                <a:lnTo>
                  <a:pt x="235743" y="130968"/>
                </a:lnTo>
                <a:lnTo>
                  <a:pt x="235743" y="26193"/>
                </a:lnTo>
                <a:lnTo>
                  <a:pt x="261937" y="26193"/>
                </a:lnTo>
                <a:lnTo>
                  <a:pt x="261937" y="130968"/>
                </a:lnTo>
                <a:close/>
              </a:path>
              <a:path w="262255" h="157480">
                <a:moveTo>
                  <a:pt x="130968" y="117339"/>
                </a:moveTo>
                <a:lnTo>
                  <a:pt x="90859" y="117339"/>
                </a:lnTo>
                <a:lnTo>
                  <a:pt x="99142" y="113697"/>
                </a:lnTo>
                <a:lnTo>
                  <a:pt x="100968" y="108867"/>
                </a:lnTo>
                <a:lnTo>
                  <a:pt x="98549" y="103342"/>
                </a:lnTo>
                <a:lnTo>
                  <a:pt x="71664" y="42851"/>
                </a:lnTo>
                <a:lnTo>
                  <a:pt x="68654" y="40886"/>
                </a:lnTo>
                <a:lnTo>
                  <a:pt x="130968" y="40886"/>
                </a:lnTo>
                <a:lnTo>
                  <a:pt x="130968" y="117339"/>
                </a:lnTo>
                <a:close/>
              </a:path>
              <a:path w="262255" h="157480">
                <a:moveTo>
                  <a:pt x="191541" y="50709"/>
                </a:moveTo>
                <a:lnTo>
                  <a:pt x="175170" y="50709"/>
                </a:lnTo>
                <a:lnTo>
                  <a:pt x="175170" y="44570"/>
                </a:lnTo>
                <a:lnTo>
                  <a:pt x="178854" y="40886"/>
                </a:lnTo>
                <a:lnTo>
                  <a:pt x="187817" y="40886"/>
                </a:lnTo>
                <a:lnTo>
                  <a:pt x="191500" y="44570"/>
                </a:lnTo>
                <a:lnTo>
                  <a:pt x="191541" y="50709"/>
                </a:lnTo>
                <a:close/>
              </a:path>
              <a:path w="262255" h="157480">
                <a:moveTo>
                  <a:pt x="220641" y="67080"/>
                </a:moveTo>
                <a:lnTo>
                  <a:pt x="149386" y="67080"/>
                </a:lnTo>
                <a:lnTo>
                  <a:pt x="145702" y="63397"/>
                </a:lnTo>
                <a:lnTo>
                  <a:pt x="145702" y="54392"/>
                </a:lnTo>
                <a:lnTo>
                  <a:pt x="149386" y="50709"/>
                </a:lnTo>
                <a:lnTo>
                  <a:pt x="220559" y="50709"/>
                </a:lnTo>
                <a:lnTo>
                  <a:pt x="224243" y="54392"/>
                </a:lnTo>
                <a:lnTo>
                  <a:pt x="224283" y="63397"/>
                </a:lnTo>
                <a:lnTo>
                  <a:pt x="220641" y="67080"/>
                </a:lnTo>
                <a:close/>
              </a:path>
              <a:path w="262255" h="157480">
                <a:moveTo>
                  <a:pt x="206248" y="85498"/>
                </a:moveTo>
                <a:lnTo>
                  <a:pt x="185566" y="85498"/>
                </a:lnTo>
                <a:lnTo>
                  <a:pt x="190641" y="80136"/>
                </a:lnTo>
                <a:lnTo>
                  <a:pt x="194775" y="73915"/>
                </a:lnTo>
                <a:lnTo>
                  <a:pt x="197762" y="67080"/>
                </a:lnTo>
                <a:lnTo>
                  <a:pt x="215294" y="67080"/>
                </a:lnTo>
                <a:lnTo>
                  <a:pt x="214625" y="68963"/>
                </a:lnTo>
                <a:lnTo>
                  <a:pt x="211609" y="76125"/>
                </a:lnTo>
                <a:lnTo>
                  <a:pt x="211545" y="76276"/>
                </a:lnTo>
                <a:lnTo>
                  <a:pt x="207795" y="83206"/>
                </a:lnTo>
                <a:lnTo>
                  <a:pt x="206248" y="85498"/>
                </a:lnTo>
                <a:close/>
              </a:path>
              <a:path w="262255" h="157480">
                <a:moveTo>
                  <a:pt x="73260" y="86766"/>
                </a:moveTo>
                <a:lnTo>
                  <a:pt x="57708" y="86766"/>
                </a:lnTo>
                <a:lnTo>
                  <a:pt x="65484" y="69249"/>
                </a:lnTo>
                <a:lnTo>
                  <a:pt x="73260" y="86766"/>
                </a:lnTo>
                <a:close/>
              </a:path>
              <a:path w="262255" h="157480">
                <a:moveTo>
                  <a:pt x="166340" y="117339"/>
                </a:moveTo>
                <a:lnTo>
                  <a:pt x="166143" y="117339"/>
                </a:lnTo>
                <a:lnTo>
                  <a:pt x="161419" y="115498"/>
                </a:lnTo>
                <a:lnTo>
                  <a:pt x="157735" y="107230"/>
                </a:lnTo>
                <a:lnTo>
                  <a:pt x="159618" y="102401"/>
                </a:lnTo>
                <a:lnTo>
                  <a:pt x="167844" y="98717"/>
                </a:lnTo>
                <a:lnTo>
                  <a:pt x="170382" y="97407"/>
                </a:lnTo>
                <a:lnTo>
                  <a:pt x="172796" y="95893"/>
                </a:lnTo>
                <a:lnTo>
                  <a:pt x="164611" y="87708"/>
                </a:lnTo>
                <a:lnTo>
                  <a:pt x="164611" y="82510"/>
                </a:lnTo>
                <a:lnTo>
                  <a:pt x="170996" y="76125"/>
                </a:lnTo>
                <a:lnTo>
                  <a:pt x="176193" y="76125"/>
                </a:lnTo>
                <a:lnTo>
                  <a:pt x="185566" y="85498"/>
                </a:lnTo>
                <a:lnTo>
                  <a:pt x="206248" y="85498"/>
                </a:lnTo>
                <a:lnTo>
                  <a:pt x="203407" y="89705"/>
                </a:lnTo>
                <a:lnTo>
                  <a:pt x="198417" y="95729"/>
                </a:lnTo>
                <a:lnTo>
                  <a:pt x="198663" y="95893"/>
                </a:lnTo>
                <a:lnTo>
                  <a:pt x="199522" y="96384"/>
                </a:lnTo>
                <a:lnTo>
                  <a:pt x="211146" y="103342"/>
                </a:lnTo>
                <a:lnTo>
                  <a:pt x="212024" y="106944"/>
                </a:lnTo>
                <a:lnTo>
                  <a:pt x="185771" y="106944"/>
                </a:lnTo>
                <a:lnTo>
                  <a:pt x="181432" y="110013"/>
                </a:lnTo>
                <a:lnTo>
                  <a:pt x="176807" y="112674"/>
                </a:lnTo>
                <a:lnTo>
                  <a:pt x="166340" y="117339"/>
                </a:lnTo>
                <a:close/>
              </a:path>
              <a:path w="262255" h="157480">
                <a:moveTo>
                  <a:pt x="90859" y="117339"/>
                </a:moveTo>
                <a:lnTo>
                  <a:pt x="40214" y="117339"/>
                </a:lnTo>
                <a:lnTo>
                  <a:pt x="44938" y="115498"/>
                </a:lnTo>
                <a:lnTo>
                  <a:pt x="50332" y="103342"/>
                </a:lnTo>
                <a:lnTo>
                  <a:pt x="50422" y="103137"/>
                </a:lnTo>
                <a:lnTo>
                  <a:pt x="80545" y="103137"/>
                </a:lnTo>
                <a:lnTo>
                  <a:pt x="86030" y="115498"/>
                </a:lnTo>
                <a:lnTo>
                  <a:pt x="90859" y="117339"/>
                </a:lnTo>
                <a:close/>
              </a:path>
              <a:path w="262255" h="157480">
                <a:moveTo>
                  <a:pt x="202715" y="117339"/>
                </a:moveTo>
                <a:lnTo>
                  <a:pt x="189290" y="109317"/>
                </a:lnTo>
                <a:lnTo>
                  <a:pt x="187530" y="108172"/>
                </a:lnTo>
                <a:lnTo>
                  <a:pt x="185771" y="106944"/>
                </a:lnTo>
                <a:lnTo>
                  <a:pt x="212024" y="106944"/>
                </a:lnTo>
                <a:lnTo>
                  <a:pt x="212324" y="108172"/>
                </a:lnTo>
                <a:lnTo>
                  <a:pt x="212374" y="108376"/>
                </a:lnTo>
                <a:lnTo>
                  <a:pt x="207790" y="116071"/>
                </a:lnTo>
                <a:lnTo>
                  <a:pt x="202715" y="117339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25" name="object 25"/>
          <p:cNvSpPr txBox="1"/>
          <p:nvPr/>
        </p:nvSpPr>
        <p:spPr>
          <a:xfrm>
            <a:off x="786934" y="1574186"/>
            <a:ext cx="2407392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95" dirty="0">
                <a:solidFill>
                  <a:srgbClr val="1A365C"/>
                </a:solidFill>
                <a:latin typeface="Roboto"/>
                <a:cs typeface="Roboto"/>
              </a:rPr>
              <a:t>Hebrew-</a:t>
            </a:r>
            <a:r>
              <a:rPr sz="1600" b="1" spc="-85" dirty="0">
                <a:solidFill>
                  <a:srgbClr val="1A365C"/>
                </a:solidFill>
                <a:latin typeface="Roboto"/>
                <a:cs typeface="Roboto"/>
              </a:rPr>
              <a:t>Specific</a:t>
            </a:r>
            <a:r>
              <a:rPr sz="1600" b="1" spc="9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75" dirty="0">
                <a:solidFill>
                  <a:srgbClr val="1A365C"/>
                </a:solidFill>
                <a:latin typeface="Roboto"/>
                <a:cs typeface="Roboto"/>
              </a:rPr>
              <a:t>Models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9427" y="1921810"/>
            <a:ext cx="1693606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90" dirty="0">
                <a:solidFill>
                  <a:srgbClr val="1A365C"/>
                </a:solidFill>
                <a:latin typeface="Roboto"/>
                <a:cs typeface="Roboto"/>
              </a:rPr>
              <a:t>AlephBERTGimmel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51389" y="1957834"/>
            <a:ext cx="800067" cy="226162"/>
          </a:xfrm>
          <a:custGeom>
            <a:avLst/>
            <a:gdLst/>
            <a:ahLst/>
            <a:cxnLst/>
            <a:rect l="l" t="t" r="r" b="b"/>
            <a:pathLst>
              <a:path w="895350" h="257175">
                <a:moveTo>
                  <a:pt x="775205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1" y="213542"/>
                </a:lnTo>
                <a:lnTo>
                  <a:pt x="6556" y="169995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775205" y="0"/>
                </a:lnTo>
                <a:lnTo>
                  <a:pt x="823770" y="13018"/>
                </a:lnTo>
                <a:lnTo>
                  <a:pt x="863657" y="43632"/>
                </a:lnTo>
                <a:lnTo>
                  <a:pt x="888792" y="87179"/>
                </a:lnTo>
                <a:lnTo>
                  <a:pt x="895349" y="120144"/>
                </a:lnTo>
                <a:lnTo>
                  <a:pt x="895349" y="137030"/>
                </a:lnTo>
                <a:lnTo>
                  <a:pt x="882330" y="185595"/>
                </a:lnTo>
                <a:lnTo>
                  <a:pt x="851717" y="225482"/>
                </a:lnTo>
                <a:lnTo>
                  <a:pt x="808169" y="250617"/>
                </a:lnTo>
                <a:lnTo>
                  <a:pt x="783567" y="256351"/>
                </a:lnTo>
                <a:lnTo>
                  <a:pt x="775205" y="257174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28" name="object 28"/>
          <p:cNvSpPr txBox="1"/>
          <p:nvPr/>
        </p:nvSpPr>
        <p:spPr>
          <a:xfrm>
            <a:off x="2710275" y="1962568"/>
            <a:ext cx="800067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65" dirty="0">
                <a:solidFill>
                  <a:srgbClr val="1D40AF"/>
                </a:solidFill>
                <a:latin typeface="Roboto Medium"/>
                <a:cs typeface="Roboto Medium"/>
              </a:rPr>
              <a:t>Hebrew-</a:t>
            </a:r>
            <a:r>
              <a:rPr sz="1050" b="0" spc="-25" dirty="0">
                <a:solidFill>
                  <a:srgbClr val="1D40AF"/>
                </a:solidFill>
                <a:latin typeface="Roboto Medium"/>
                <a:cs typeface="Roboto Medium"/>
              </a:rPr>
              <a:t>only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7990" y="2242090"/>
            <a:ext cx="6172414" cy="416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Latest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language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enhanced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vocabulary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coverage;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trained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Roboto"/>
                <a:cs typeface="Roboto"/>
              </a:rPr>
              <a:t>on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large,</a:t>
            </a:r>
            <a:r>
              <a:rPr sz="12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high-quality</a:t>
            </a:r>
            <a:r>
              <a:rPr sz="12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corpus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1801" y="2787809"/>
            <a:ext cx="1013157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90" dirty="0">
                <a:solidFill>
                  <a:srgbClr val="1A365C"/>
                </a:solidFill>
                <a:latin typeface="Roboto"/>
                <a:cs typeface="Roboto"/>
              </a:rPr>
              <a:t>AlephBERT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37015" y="2823832"/>
            <a:ext cx="800068" cy="207815"/>
          </a:xfrm>
          <a:custGeom>
            <a:avLst/>
            <a:gdLst/>
            <a:ahLst/>
            <a:cxnLst/>
            <a:rect l="l" t="t" r="r" b="b"/>
            <a:pathLst>
              <a:path w="904875" h="257175">
                <a:moveTo>
                  <a:pt x="7847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784730" y="0"/>
                </a:lnTo>
                <a:lnTo>
                  <a:pt x="833296" y="13018"/>
                </a:lnTo>
                <a:lnTo>
                  <a:pt x="873182" y="43632"/>
                </a:lnTo>
                <a:lnTo>
                  <a:pt x="898317" y="87179"/>
                </a:lnTo>
                <a:lnTo>
                  <a:pt x="904874" y="120144"/>
                </a:lnTo>
                <a:lnTo>
                  <a:pt x="904874" y="137030"/>
                </a:lnTo>
                <a:lnTo>
                  <a:pt x="891855" y="185595"/>
                </a:lnTo>
                <a:lnTo>
                  <a:pt x="861242" y="225482"/>
                </a:lnTo>
                <a:lnTo>
                  <a:pt x="817695" y="250617"/>
                </a:lnTo>
                <a:lnTo>
                  <a:pt x="793092" y="256351"/>
                </a:lnTo>
                <a:lnTo>
                  <a:pt x="784730" y="257174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32" name="object 32"/>
          <p:cNvSpPr txBox="1"/>
          <p:nvPr/>
        </p:nvSpPr>
        <p:spPr>
          <a:xfrm>
            <a:off x="2001704" y="2828566"/>
            <a:ext cx="800067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65" dirty="0">
                <a:solidFill>
                  <a:srgbClr val="1D40AF"/>
                </a:solidFill>
                <a:latin typeface="Roboto Medium"/>
                <a:cs typeface="Roboto Medium"/>
              </a:rPr>
              <a:t>Hebrew-</a:t>
            </a:r>
            <a:r>
              <a:rPr sz="1050" b="0" spc="-25" dirty="0">
                <a:solidFill>
                  <a:srgbClr val="1D40AF"/>
                </a:solidFill>
                <a:latin typeface="Roboto Medium"/>
                <a:cs typeface="Roboto Medium"/>
              </a:rPr>
              <a:t>only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7990" y="3093470"/>
            <a:ext cx="6165877" cy="207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First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333333"/>
                </a:solidFill>
                <a:latin typeface="Roboto"/>
                <a:cs typeface="Roboto"/>
              </a:rPr>
              <a:t>BERT</a:t>
            </a:r>
            <a:r>
              <a:rPr sz="12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model;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trained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Wikipedia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news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Roboto"/>
                <a:cs typeface="Roboto"/>
              </a:rPr>
              <a:t>articles;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Roboto"/>
                <a:cs typeface="Roboto"/>
              </a:rPr>
              <a:t>earlier,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smaller</a:t>
            </a:r>
            <a:r>
              <a:rPr sz="12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version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5615" y="3511879"/>
            <a:ext cx="956289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85" dirty="0">
                <a:solidFill>
                  <a:srgbClr val="1A365C"/>
                </a:solidFill>
                <a:latin typeface="Roboto"/>
                <a:cs typeface="Roboto"/>
              </a:rPr>
              <a:t>DictaBERT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08439" y="3547902"/>
            <a:ext cx="865433" cy="207815"/>
          </a:xfrm>
          <a:custGeom>
            <a:avLst/>
            <a:gdLst/>
            <a:ahLst/>
            <a:cxnLst/>
            <a:rect l="l" t="t" r="r" b="b"/>
            <a:pathLst>
              <a:path w="962025" h="257175">
                <a:moveTo>
                  <a:pt x="84188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4"/>
                </a:lnTo>
                <a:lnTo>
                  <a:pt x="31691" y="213542"/>
                </a:lnTo>
                <a:lnTo>
                  <a:pt x="6556" y="169994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841880" y="0"/>
                </a:lnTo>
                <a:lnTo>
                  <a:pt x="890445" y="13018"/>
                </a:lnTo>
                <a:lnTo>
                  <a:pt x="930332" y="43632"/>
                </a:lnTo>
                <a:lnTo>
                  <a:pt x="955467" y="87179"/>
                </a:lnTo>
                <a:lnTo>
                  <a:pt x="962024" y="120144"/>
                </a:lnTo>
                <a:lnTo>
                  <a:pt x="962024" y="137030"/>
                </a:lnTo>
                <a:lnTo>
                  <a:pt x="949005" y="185595"/>
                </a:lnTo>
                <a:lnTo>
                  <a:pt x="918392" y="225482"/>
                </a:lnTo>
                <a:lnTo>
                  <a:pt x="874844" y="250616"/>
                </a:lnTo>
                <a:lnTo>
                  <a:pt x="850242" y="256351"/>
                </a:lnTo>
                <a:lnTo>
                  <a:pt x="841880" y="257174"/>
                </a:lnTo>
                <a:close/>
              </a:path>
            </a:pathLst>
          </a:custGeom>
          <a:solidFill>
            <a:srgbClr val="DFE7FF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36" name="object 36"/>
          <p:cNvSpPr txBox="1"/>
          <p:nvPr/>
        </p:nvSpPr>
        <p:spPr>
          <a:xfrm>
            <a:off x="1970302" y="3552636"/>
            <a:ext cx="865432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65" dirty="0">
                <a:solidFill>
                  <a:srgbClr val="372FA2"/>
                </a:solidFill>
                <a:latin typeface="Roboto Medium"/>
                <a:cs typeface="Roboto Medium"/>
              </a:rPr>
              <a:t>Hebrew</a:t>
            </a:r>
            <a:r>
              <a:rPr sz="1050" b="0" spc="-20" dirty="0">
                <a:solidFill>
                  <a:srgbClr val="372FA2"/>
                </a:solidFill>
                <a:latin typeface="Roboto Medium"/>
                <a:cs typeface="Roboto Medium"/>
              </a:rPr>
              <a:t> </a:t>
            </a:r>
            <a:r>
              <a:rPr sz="1050" b="0" spc="-35" dirty="0">
                <a:solidFill>
                  <a:srgbClr val="372FA2"/>
                </a:solidFill>
                <a:latin typeface="Roboto Medium"/>
                <a:cs typeface="Roboto Medium"/>
              </a:rPr>
              <a:t>Legal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990" y="3817540"/>
            <a:ext cx="6261310" cy="207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Domain-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pretrained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legal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formal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texts;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Roboto"/>
                <a:cs typeface="Roboto"/>
              </a:rPr>
              <a:t>specialized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vocabulary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40" y="4400364"/>
            <a:ext cx="215704" cy="19486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93088" y="4370991"/>
            <a:ext cx="1945261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75" dirty="0">
                <a:solidFill>
                  <a:srgbClr val="1A365C"/>
                </a:solidFill>
                <a:latin typeface="Roboto"/>
                <a:cs typeface="Roboto"/>
              </a:rPr>
              <a:t>Multilingual</a:t>
            </a:r>
            <a:r>
              <a:rPr sz="1600" b="1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70" dirty="0">
                <a:solidFill>
                  <a:srgbClr val="1A365C"/>
                </a:solidFill>
                <a:latin typeface="Roboto"/>
                <a:cs typeface="Roboto"/>
              </a:rPr>
              <a:t>Models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0410" y="4802248"/>
            <a:ext cx="1309914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105" dirty="0">
                <a:solidFill>
                  <a:srgbClr val="1A365C"/>
                </a:solidFill>
                <a:latin typeface="Roboto"/>
                <a:cs typeface="Roboto"/>
              </a:rPr>
              <a:t>XLM-RoBERTa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46134" y="4838273"/>
            <a:ext cx="747776" cy="203160"/>
          </a:xfrm>
          <a:custGeom>
            <a:avLst/>
            <a:gdLst/>
            <a:ahLst/>
            <a:cxnLst/>
            <a:rect l="l" t="t" r="r" b="b"/>
            <a:pathLst>
              <a:path w="857250" h="257175">
                <a:moveTo>
                  <a:pt x="737105" y="257173"/>
                </a:moveTo>
                <a:lnTo>
                  <a:pt x="120144" y="257173"/>
                </a:lnTo>
                <a:lnTo>
                  <a:pt x="111782" y="256350"/>
                </a:lnTo>
                <a:lnTo>
                  <a:pt x="71578" y="244154"/>
                </a:lnTo>
                <a:lnTo>
                  <a:pt x="31692" y="213541"/>
                </a:lnTo>
                <a:lnTo>
                  <a:pt x="6557" y="169993"/>
                </a:lnTo>
                <a:lnTo>
                  <a:pt x="0" y="137029"/>
                </a:lnTo>
                <a:lnTo>
                  <a:pt x="0" y="128586"/>
                </a:lnTo>
                <a:lnTo>
                  <a:pt x="0" y="120143"/>
                </a:lnTo>
                <a:lnTo>
                  <a:pt x="13019" y="71577"/>
                </a:lnTo>
                <a:lnTo>
                  <a:pt x="43632" y="31690"/>
                </a:lnTo>
                <a:lnTo>
                  <a:pt x="87179" y="6556"/>
                </a:lnTo>
                <a:lnTo>
                  <a:pt x="120144" y="0"/>
                </a:lnTo>
                <a:lnTo>
                  <a:pt x="737105" y="0"/>
                </a:lnTo>
                <a:lnTo>
                  <a:pt x="785670" y="13017"/>
                </a:lnTo>
                <a:lnTo>
                  <a:pt x="825557" y="43631"/>
                </a:lnTo>
                <a:lnTo>
                  <a:pt x="850692" y="87178"/>
                </a:lnTo>
                <a:lnTo>
                  <a:pt x="857249" y="120143"/>
                </a:lnTo>
                <a:lnTo>
                  <a:pt x="857249" y="137029"/>
                </a:lnTo>
                <a:lnTo>
                  <a:pt x="844230" y="185594"/>
                </a:lnTo>
                <a:lnTo>
                  <a:pt x="813617" y="225481"/>
                </a:lnTo>
                <a:lnTo>
                  <a:pt x="770069" y="250616"/>
                </a:lnTo>
                <a:lnTo>
                  <a:pt x="745467" y="256350"/>
                </a:lnTo>
                <a:lnTo>
                  <a:pt x="737105" y="257173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42" name="object 42"/>
          <p:cNvSpPr txBox="1"/>
          <p:nvPr/>
        </p:nvSpPr>
        <p:spPr>
          <a:xfrm>
            <a:off x="2308592" y="4843005"/>
            <a:ext cx="747775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45" dirty="0">
                <a:solidFill>
                  <a:srgbClr val="055E45"/>
                </a:solidFill>
                <a:latin typeface="Roboto Medium"/>
                <a:cs typeface="Roboto Medium"/>
              </a:rPr>
              <a:t>Multilingual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0901" y="5031881"/>
            <a:ext cx="6207711" cy="207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Advanced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cross-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lingual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covering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100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languages;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transfer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Roboto"/>
                <a:cs typeface="Roboto"/>
              </a:rPr>
              <a:t>learning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capabilities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6219" y="5497433"/>
            <a:ext cx="673259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95" dirty="0">
                <a:solidFill>
                  <a:srgbClr val="1A365C"/>
                </a:solidFill>
                <a:latin typeface="Roboto"/>
                <a:cs typeface="Roboto"/>
              </a:rPr>
              <a:t>mBERT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22818" y="5533456"/>
            <a:ext cx="747775" cy="194167"/>
          </a:xfrm>
          <a:custGeom>
            <a:avLst/>
            <a:gdLst/>
            <a:ahLst/>
            <a:cxnLst/>
            <a:rect l="l" t="t" r="r" b="b"/>
            <a:pathLst>
              <a:path w="857250" h="257175">
                <a:moveTo>
                  <a:pt x="737105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1"/>
                </a:lnTo>
                <a:lnTo>
                  <a:pt x="6557" y="169994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3"/>
                </a:lnTo>
                <a:lnTo>
                  <a:pt x="13019" y="71577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737105" y="0"/>
                </a:lnTo>
                <a:lnTo>
                  <a:pt x="785671" y="13017"/>
                </a:lnTo>
                <a:lnTo>
                  <a:pt x="825557" y="43631"/>
                </a:lnTo>
                <a:lnTo>
                  <a:pt x="850692" y="87178"/>
                </a:lnTo>
                <a:lnTo>
                  <a:pt x="857250" y="120143"/>
                </a:lnTo>
                <a:lnTo>
                  <a:pt x="857250" y="137030"/>
                </a:lnTo>
                <a:lnTo>
                  <a:pt x="844230" y="185595"/>
                </a:lnTo>
                <a:lnTo>
                  <a:pt x="813617" y="225482"/>
                </a:lnTo>
                <a:lnTo>
                  <a:pt x="770070" y="250616"/>
                </a:lnTo>
                <a:lnTo>
                  <a:pt x="745467" y="256351"/>
                </a:lnTo>
                <a:lnTo>
                  <a:pt x="737105" y="257174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46" name="object 46"/>
          <p:cNvSpPr txBox="1"/>
          <p:nvPr/>
        </p:nvSpPr>
        <p:spPr>
          <a:xfrm>
            <a:off x="1686021" y="5538190"/>
            <a:ext cx="747775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45" dirty="0">
                <a:solidFill>
                  <a:srgbClr val="055E45"/>
                </a:solidFill>
                <a:latin typeface="Roboto Medium"/>
                <a:cs typeface="Roboto Medium"/>
              </a:rPr>
              <a:t>Multilingual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8594" y="5803094"/>
            <a:ext cx="5531183" cy="207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2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333333"/>
                </a:solidFill>
                <a:latin typeface="Roboto"/>
                <a:cs typeface="Roboto"/>
              </a:rPr>
              <a:t>BERT</a:t>
            </a:r>
            <a:r>
              <a:rPr sz="12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supporting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104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languages;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Wikipedia-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Roboto"/>
                <a:cs typeface="Roboto"/>
              </a:rPr>
              <a:t>training;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benchmark</a:t>
            </a:r>
            <a:r>
              <a:rPr sz="12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93827" y="2123754"/>
            <a:ext cx="4438650" cy="2000250"/>
            <a:chOff x="7296149" y="3409949"/>
            <a:chExt cx="4438650" cy="2000250"/>
          </a:xfrm>
        </p:grpSpPr>
        <p:sp>
          <p:nvSpPr>
            <p:cNvPr id="49" name="object 49"/>
            <p:cNvSpPr/>
            <p:nvPr/>
          </p:nvSpPr>
          <p:spPr>
            <a:xfrm>
              <a:off x="7300911" y="3414712"/>
              <a:ext cx="4429125" cy="1990725"/>
            </a:xfrm>
            <a:custGeom>
              <a:avLst/>
              <a:gdLst/>
              <a:ahLst/>
              <a:cxnLst/>
              <a:rect l="l" t="t" r="r" b="b"/>
              <a:pathLst>
                <a:path w="4429125" h="1990725">
                  <a:moveTo>
                    <a:pt x="4391946" y="1990724"/>
                  </a:moveTo>
                  <a:lnTo>
                    <a:pt x="37178" y="1990724"/>
                  </a:lnTo>
                  <a:lnTo>
                    <a:pt x="31710" y="1989636"/>
                  </a:lnTo>
                  <a:lnTo>
                    <a:pt x="1087" y="1959012"/>
                  </a:lnTo>
                  <a:lnTo>
                    <a:pt x="0" y="1953545"/>
                  </a:lnTo>
                  <a:lnTo>
                    <a:pt x="0" y="1947862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8" y="0"/>
                  </a:lnTo>
                  <a:lnTo>
                    <a:pt x="4391946" y="0"/>
                  </a:lnTo>
                  <a:lnTo>
                    <a:pt x="4423686" y="21208"/>
                  </a:lnTo>
                  <a:lnTo>
                    <a:pt x="4429124" y="37178"/>
                  </a:lnTo>
                  <a:lnTo>
                    <a:pt x="4429124" y="1953545"/>
                  </a:lnTo>
                  <a:lnTo>
                    <a:pt x="4407916" y="1985286"/>
                  </a:lnTo>
                  <a:lnTo>
                    <a:pt x="4397413" y="1989636"/>
                  </a:lnTo>
                  <a:lnTo>
                    <a:pt x="4391946" y="19907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00911" y="3414712"/>
              <a:ext cx="4429125" cy="1990725"/>
            </a:xfrm>
            <a:custGeom>
              <a:avLst/>
              <a:gdLst/>
              <a:ahLst/>
              <a:cxnLst/>
              <a:rect l="l" t="t" r="r" b="b"/>
              <a:pathLst>
                <a:path w="4429125" h="1990725">
                  <a:moveTo>
                    <a:pt x="0" y="1947862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6" y="21208"/>
                  </a:lnTo>
                  <a:lnTo>
                    <a:pt x="8534" y="16573"/>
                  </a:lnTo>
                  <a:lnTo>
                    <a:pt x="12553" y="12554"/>
                  </a:lnTo>
                  <a:lnTo>
                    <a:pt x="16572" y="8534"/>
                  </a:lnTo>
                  <a:lnTo>
                    <a:pt x="21207" y="5437"/>
                  </a:lnTo>
                  <a:lnTo>
                    <a:pt x="26458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3" y="0"/>
                  </a:lnTo>
                  <a:lnTo>
                    <a:pt x="4386262" y="0"/>
                  </a:lnTo>
                  <a:lnTo>
                    <a:pt x="4391946" y="0"/>
                  </a:lnTo>
                  <a:lnTo>
                    <a:pt x="4397413" y="1087"/>
                  </a:lnTo>
                  <a:lnTo>
                    <a:pt x="4402664" y="3262"/>
                  </a:lnTo>
                  <a:lnTo>
                    <a:pt x="4407916" y="5437"/>
                  </a:lnTo>
                  <a:lnTo>
                    <a:pt x="4425861" y="26459"/>
                  </a:lnTo>
                  <a:lnTo>
                    <a:pt x="4428036" y="31710"/>
                  </a:lnTo>
                  <a:lnTo>
                    <a:pt x="4429124" y="37178"/>
                  </a:lnTo>
                  <a:lnTo>
                    <a:pt x="4429125" y="42862"/>
                  </a:lnTo>
                  <a:lnTo>
                    <a:pt x="4429125" y="1947862"/>
                  </a:lnTo>
                  <a:lnTo>
                    <a:pt x="4429124" y="1953545"/>
                  </a:lnTo>
                  <a:lnTo>
                    <a:pt x="4428036" y="1959012"/>
                  </a:lnTo>
                  <a:lnTo>
                    <a:pt x="4425861" y="1964264"/>
                  </a:lnTo>
                  <a:lnTo>
                    <a:pt x="4423686" y="1969515"/>
                  </a:lnTo>
                  <a:lnTo>
                    <a:pt x="4391946" y="1990724"/>
                  </a:lnTo>
                  <a:lnTo>
                    <a:pt x="4386262" y="1990724"/>
                  </a:lnTo>
                  <a:lnTo>
                    <a:pt x="42863" y="1990724"/>
                  </a:lnTo>
                  <a:lnTo>
                    <a:pt x="8534" y="1974150"/>
                  </a:lnTo>
                  <a:lnTo>
                    <a:pt x="3262" y="1964264"/>
                  </a:lnTo>
                  <a:lnTo>
                    <a:pt x="1087" y="1959012"/>
                  </a:lnTo>
                  <a:lnTo>
                    <a:pt x="0" y="1953545"/>
                  </a:lnTo>
                  <a:lnTo>
                    <a:pt x="0" y="1947862"/>
                  </a:lnTo>
                  <a:close/>
                </a:path>
              </a:pathLst>
            </a:custGeom>
            <a:ln w="9524">
              <a:solidFill>
                <a:srgbClr val="2A6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156249" y="2261073"/>
            <a:ext cx="251777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Adaptation</a:t>
            </a:r>
            <a:r>
              <a:rPr sz="1650" b="1" spc="-2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Strategies</a:t>
            </a:r>
            <a:r>
              <a:rPr sz="1650" b="1" spc="-6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Tested</a:t>
            </a:r>
            <a:endParaRPr sz="1650" dirty="0">
              <a:latin typeface="Roboto"/>
              <a:cs typeface="Robo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346228" y="2705957"/>
            <a:ext cx="166370" cy="1123950"/>
            <a:chOff x="7448550" y="3992152"/>
            <a:chExt cx="166370" cy="1123950"/>
          </a:xfrm>
        </p:grpSpPr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3907" y="3992152"/>
              <a:ext cx="160734" cy="15004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8550" y="4467224"/>
              <a:ext cx="150018" cy="17144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8361" y="4942570"/>
              <a:ext cx="130395" cy="17325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604097" y="2644216"/>
            <a:ext cx="3786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75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15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333333"/>
                </a:solidFill>
                <a:latin typeface="Roboto"/>
                <a:cs typeface="Roboto"/>
              </a:rPr>
              <a:t>Fine-</a:t>
            </a:r>
            <a:r>
              <a:rPr sz="1500" b="1" spc="-65" dirty="0">
                <a:solidFill>
                  <a:srgbClr val="333333"/>
                </a:solidFill>
                <a:latin typeface="Roboto"/>
                <a:cs typeface="Roboto"/>
              </a:rPr>
              <a:t>tuning:</a:t>
            </a:r>
            <a:r>
              <a:rPr lang="en-US" sz="1500" b="1" spc="-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333"/>
                </a:solidFill>
                <a:latin typeface="Roboto"/>
                <a:cs typeface="Roboto"/>
              </a:rPr>
              <a:t>All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parameters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Roboto"/>
                <a:cs typeface="Roboto"/>
              </a:rPr>
              <a:t>updated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82666" y="2968352"/>
            <a:ext cx="1023485" cy="517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333333"/>
                </a:solidFill>
                <a:latin typeface="Roboto"/>
                <a:cs typeface="Roboto"/>
              </a:rPr>
              <a:t>Frozen </a:t>
            </a:r>
            <a:r>
              <a:rPr sz="1500" b="1" spc="-80" dirty="0">
                <a:solidFill>
                  <a:srgbClr val="333333"/>
                </a:solidFill>
                <a:latin typeface="Roboto"/>
                <a:cs typeface="Roboto"/>
              </a:rPr>
              <a:t>Extraction: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73486" y="2968352"/>
            <a:ext cx="2870523" cy="517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Fixed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encoder,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trainable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head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82665" y="3606241"/>
            <a:ext cx="3721761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9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1500" b="1" spc="-80" dirty="0">
                <a:solidFill>
                  <a:srgbClr val="333333"/>
                </a:solidFill>
                <a:latin typeface="Roboto"/>
                <a:cs typeface="Roboto"/>
              </a:rPr>
              <a:t>shot:</a:t>
            </a:r>
            <a:r>
              <a:rPr lang="en-US" sz="1500" b="1" spc="-8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No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task-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Roboto"/>
                <a:cs typeface="Roboto"/>
              </a:rPr>
              <a:t>training</a:t>
            </a:r>
            <a:endParaRPr sz="1500" dirty="0">
              <a:latin typeface="Roboto"/>
              <a:cs typeface="Roboto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193827" y="4314504"/>
            <a:ext cx="4438650" cy="1276350"/>
            <a:chOff x="7296149" y="5600699"/>
            <a:chExt cx="4438650" cy="1276350"/>
          </a:xfrm>
        </p:grpSpPr>
        <p:sp>
          <p:nvSpPr>
            <p:cNvPr id="61" name="object 61"/>
            <p:cNvSpPr/>
            <p:nvPr/>
          </p:nvSpPr>
          <p:spPr>
            <a:xfrm>
              <a:off x="7300911" y="5605462"/>
              <a:ext cx="4429125" cy="1266825"/>
            </a:xfrm>
            <a:custGeom>
              <a:avLst/>
              <a:gdLst/>
              <a:ahLst/>
              <a:cxnLst/>
              <a:rect l="l" t="t" r="r" b="b"/>
              <a:pathLst>
                <a:path w="4429125" h="1266825">
                  <a:moveTo>
                    <a:pt x="4362378" y="1266824"/>
                  </a:moveTo>
                  <a:lnTo>
                    <a:pt x="66747" y="1266824"/>
                  </a:lnTo>
                  <a:lnTo>
                    <a:pt x="62100" y="1266366"/>
                  </a:lnTo>
                  <a:lnTo>
                    <a:pt x="24240" y="1249217"/>
                  </a:lnTo>
                  <a:lnTo>
                    <a:pt x="2287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4362378" y="0"/>
                  </a:lnTo>
                  <a:lnTo>
                    <a:pt x="4401275" y="14644"/>
                  </a:lnTo>
                  <a:lnTo>
                    <a:pt x="4425481" y="48432"/>
                  </a:lnTo>
                  <a:lnTo>
                    <a:pt x="4429124" y="66746"/>
                  </a:lnTo>
                  <a:lnTo>
                    <a:pt x="4429124" y="1200078"/>
                  </a:lnTo>
                  <a:lnTo>
                    <a:pt x="4414478" y="1238974"/>
                  </a:lnTo>
                  <a:lnTo>
                    <a:pt x="4380690" y="1263181"/>
                  </a:lnTo>
                  <a:lnTo>
                    <a:pt x="4367023" y="1266366"/>
                  </a:lnTo>
                  <a:lnTo>
                    <a:pt x="4362378" y="12668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00911" y="5605462"/>
              <a:ext cx="4429125" cy="1266825"/>
            </a:xfrm>
            <a:custGeom>
              <a:avLst/>
              <a:gdLst/>
              <a:ahLst/>
              <a:cxnLst/>
              <a:rect l="l" t="t" r="r" b="b"/>
              <a:pathLst>
                <a:path w="44291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7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27848" y="14644"/>
                  </a:lnTo>
                  <a:lnTo>
                    <a:pt x="31749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357687" y="0"/>
                  </a:lnTo>
                  <a:lnTo>
                    <a:pt x="4362378" y="0"/>
                  </a:lnTo>
                  <a:lnTo>
                    <a:pt x="4367023" y="457"/>
                  </a:lnTo>
                  <a:lnTo>
                    <a:pt x="4371624" y="1372"/>
                  </a:lnTo>
                  <a:lnTo>
                    <a:pt x="4376224" y="2287"/>
                  </a:lnTo>
                  <a:lnTo>
                    <a:pt x="4380690" y="3642"/>
                  </a:lnTo>
                  <a:lnTo>
                    <a:pt x="4385024" y="5437"/>
                  </a:lnTo>
                  <a:lnTo>
                    <a:pt x="4389357" y="7232"/>
                  </a:lnTo>
                  <a:lnTo>
                    <a:pt x="4393473" y="9433"/>
                  </a:lnTo>
                  <a:lnTo>
                    <a:pt x="4397374" y="12039"/>
                  </a:lnTo>
                  <a:lnTo>
                    <a:pt x="4401275" y="14644"/>
                  </a:lnTo>
                  <a:lnTo>
                    <a:pt x="4425481" y="48432"/>
                  </a:lnTo>
                  <a:lnTo>
                    <a:pt x="4429125" y="71437"/>
                  </a:lnTo>
                  <a:lnTo>
                    <a:pt x="4429125" y="1195387"/>
                  </a:lnTo>
                  <a:lnTo>
                    <a:pt x="4423686" y="1222724"/>
                  </a:lnTo>
                  <a:lnTo>
                    <a:pt x="4421890" y="1227058"/>
                  </a:lnTo>
                  <a:lnTo>
                    <a:pt x="4419689" y="1231174"/>
                  </a:lnTo>
                  <a:lnTo>
                    <a:pt x="4417084" y="1235074"/>
                  </a:lnTo>
                  <a:lnTo>
                    <a:pt x="4414478" y="1238974"/>
                  </a:lnTo>
                  <a:lnTo>
                    <a:pt x="4385024" y="1261386"/>
                  </a:lnTo>
                  <a:lnTo>
                    <a:pt x="4380690" y="1263181"/>
                  </a:lnTo>
                  <a:lnTo>
                    <a:pt x="4376224" y="1264536"/>
                  </a:lnTo>
                  <a:lnTo>
                    <a:pt x="4371624" y="1265451"/>
                  </a:lnTo>
                  <a:lnTo>
                    <a:pt x="4367023" y="1266366"/>
                  </a:lnTo>
                  <a:lnTo>
                    <a:pt x="4362378" y="1266824"/>
                  </a:lnTo>
                  <a:lnTo>
                    <a:pt x="4357687" y="1266824"/>
                  </a:lnTo>
                  <a:lnTo>
                    <a:pt x="71438" y="1266824"/>
                  </a:lnTo>
                  <a:lnTo>
                    <a:pt x="66747" y="1266824"/>
                  </a:lnTo>
                  <a:lnTo>
                    <a:pt x="62100" y="1266366"/>
                  </a:lnTo>
                  <a:lnTo>
                    <a:pt x="57500" y="1265451"/>
                  </a:lnTo>
                  <a:lnTo>
                    <a:pt x="52900" y="1264536"/>
                  </a:lnTo>
                  <a:lnTo>
                    <a:pt x="48433" y="1263181"/>
                  </a:lnTo>
                  <a:lnTo>
                    <a:pt x="44099" y="1261386"/>
                  </a:lnTo>
                  <a:lnTo>
                    <a:pt x="39766" y="1259591"/>
                  </a:lnTo>
                  <a:lnTo>
                    <a:pt x="9433" y="1231174"/>
                  </a:lnTo>
                  <a:lnTo>
                    <a:pt x="1372" y="1209323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D0D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610770" y="4418009"/>
            <a:ext cx="16090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0" dirty="0">
                <a:solidFill>
                  <a:srgbClr val="374050"/>
                </a:solidFill>
                <a:latin typeface="Roboto Medium"/>
                <a:cs typeface="Roboto Medium"/>
              </a:rPr>
              <a:t>Implementation</a:t>
            </a:r>
            <a:r>
              <a:rPr sz="1300" b="0" spc="2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00" b="0" spc="-40" dirty="0">
                <a:solidFill>
                  <a:srgbClr val="374050"/>
                </a:solidFill>
                <a:latin typeface="Roboto Medium"/>
                <a:cs typeface="Roboto Medium"/>
              </a:rPr>
              <a:t>Details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316845" y="4770741"/>
            <a:ext cx="168910" cy="668020"/>
            <a:chOff x="7419167" y="6056936"/>
            <a:chExt cx="168910" cy="668020"/>
          </a:xfrm>
        </p:grpSpPr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9167" y="6056936"/>
              <a:ext cx="168302" cy="1352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974" y="6324313"/>
              <a:ext cx="150044" cy="13407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9974" y="6591299"/>
              <a:ext cx="166687" cy="13335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7551710" y="4724952"/>
            <a:ext cx="207200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Hugging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Face</a:t>
            </a:r>
            <a:r>
              <a:rPr sz="11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Transformers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Roboto"/>
                <a:cs typeface="Roboto"/>
              </a:rPr>
              <a:t>library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35041" y="4991652"/>
            <a:ext cx="118173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PyTorch</a:t>
            </a:r>
            <a:r>
              <a:rPr sz="11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framework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51710" y="5258352"/>
            <a:ext cx="255016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Consistent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head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architecture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6475413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7" name="object 43">
            <a:extLst>
              <a:ext uri="{FF2B5EF4-FFF2-40B4-BE49-F238E27FC236}">
                <a16:creationId xmlns:a16="http://schemas.microsoft.com/office/drawing/2014/main" id="{FD7E6E29-3C01-6B9C-6F1D-48FF4720CC1B}"/>
              </a:ext>
            </a:extLst>
          </p:cNvPr>
          <p:cNvSpPr txBox="1"/>
          <p:nvPr/>
        </p:nvSpPr>
        <p:spPr>
          <a:xfrm>
            <a:off x="190501" y="6579431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78" name="object 33">
            <a:extLst>
              <a:ext uri="{FF2B5EF4-FFF2-40B4-BE49-F238E27FC236}">
                <a16:creationId xmlns:a16="http://schemas.microsoft.com/office/drawing/2014/main" id="{5F3F5860-98F2-E6B4-977F-06D361A3E590}"/>
              </a:ext>
            </a:extLst>
          </p:cNvPr>
          <p:cNvSpPr txBox="1"/>
          <p:nvPr/>
        </p:nvSpPr>
        <p:spPr>
          <a:xfrm>
            <a:off x="10514706" y="6553783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54571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0" dirty="0">
                <a:solidFill>
                  <a:srgbClr val="1A365C"/>
                </a:solidFill>
                <a:latin typeface="Roboto"/>
                <a:cs typeface="Roboto"/>
              </a:rPr>
              <a:t>Methodology</a:t>
            </a:r>
            <a:r>
              <a:rPr sz="3000" b="1" spc="-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5" dirty="0">
                <a:solidFill>
                  <a:srgbClr val="1A365C"/>
                </a:solidFill>
                <a:latin typeface="Roboto"/>
                <a:cs typeface="Roboto"/>
              </a:rPr>
              <a:t>Experimental</a:t>
            </a:r>
            <a:r>
              <a:rPr sz="3000" b="1" spc="-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20" dirty="0">
                <a:solidFill>
                  <a:srgbClr val="1A365C"/>
                </a:solidFill>
                <a:latin typeface="Roboto"/>
                <a:cs typeface="Roboto"/>
              </a:rPr>
              <a:t>Setup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487" y="6370638"/>
            <a:ext cx="7515225" cy="485775"/>
            <a:chOff x="457199" y="6505574"/>
            <a:chExt cx="7515225" cy="485775"/>
          </a:xfrm>
        </p:grpSpPr>
        <p:sp>
          <p:nvSpPr>
            <p:cNvPr id="5" name="object 5"/>
            <p:cNvSpPr/>
            <p:nvPr/>
          </p:nvSpPr>
          <p:spPr>
            <a:xfrm>
              <a:off x="476249" y="6505574"/>
              <a:ext cx="7496175" cy="485775"/>
            </a:xfrm>
            <a:custGeom>
              <a:avLst/>
              <a:gdLst/>
              <a:ahLst/>
              <a:cxnLst/>
              <a:rect l="l" t="t" r="r" b="b"/>
              <a:pathLst>
                <a:path w="7496175" h="485775">
                  <a:moveTo>
                    <a:pt x="7454864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3"/>
                  </a:lnTo>
                  <a:lnTo>
                    <a:pt x="7496173" y="41308"/>
                  </a:lnTo>
                  <a:lnTo>
                    <a:pt x="7496173" y="444465"/>
                  </a:lnTo>
                  <a:lnTo>
                    <a:pt x="7472608" y="479731"/>
                  </a:lnTo>
                  <a:lnTo>
                    <a:pt x="7454864" y="485774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6505574"/>
              <a:ext cx="38100" cy="485775"/>
            </a:xfrm>
            <a:custGeom>
              <a:avLst/>
              <a:gdLst/>
              <a:ahLst/>
              <a:cxnLst/>
              <a:rect l="l" t="t" r="r" b="b"/>
              <a:pathLst>
                <a:path w="38100" h="485775">
                  <a:moveTo>
                    <a:pt x="38099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485774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6667819"/>
              <a:ext cx="171483" cy="151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128" y="1784687"/>
            <a:ext cx="229671" cy="19413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57914" y="2622946"/>
            <a:ext cx="281940" cy="223520"/>
          </a:xfrm>
          <a:custGeom>
            <a:avLst/>
            <a:gdLst/>
            <a:ahLst/>
            <a:cxnLst/>
            <a:rect l="l" t="t" r="r" b="b"/>
            <a:pathLst>
              <a:path w="281940" h="223519">
                <a:moveTo>
                  <a:pt x="107022" y="30480"/>
                </a:moveTo>
                <a:lnTo>
                  <a:pt x="34468" y="30480"/>
                </a:lnTo>
                <a:lnTo>
                  <a:pt x="39245" y="26670"/>
                </a:lnTo>
                <a:lnTo>
                  <a:pt x="44693" y="22860"/>
                </a:lnTo>
                <a:lnTo>
                  <a:pt x="50631" y="20320"/>
                </a:lnTo>
                <a:lnTo>
                  <a:pt x="54203" y="3810"/>
                </a:lnTo>
                <a:lnTo>
                  <a:pt x="57417" y="0"/>
                </a:lnTo>
                <a:lnTo>
                  <a:pt x="84073" y="0"/>
                </a:lnTo>
                <a:lnTo>
                  <a:pt x="87287" y="3810"/>
                </a:lnTo>
                <a:lnTo>
                  <a:pt x="88136" y="7620"/>
                </a:lnTo>
                <a:lnTo>
                  <a:pt x="90859" y="20320"/>
                </a:lnTo>
                <a:lnTo>
                  <a:pt x="96753" y="22860"/>
                </a:lnTo>
                <a:lnTo>
                  <a:pt x="102244" y="26670"/>
                </a:lnTo>
                <a:lnTo>
                  <a:pt x="107022" y="30480"/>
                </a:lnTo>
                <a:close/>
              </a:path>
              <a:path w="281940" h="223519">
                <a:moveTo>
                  <a:pt x="17814" y="124460"/>
                </a:moveTo>
                <a:lnTo>
                  <a:pt x="13349" y="123190"/>
                </a:lnTo>
                <a:lnTo>
                  <a:pt x="10804" y="119380"/>
                </a:lnTo>
                <a:lnTo>
                  <a:pt x="9197" y="116840"/>
                </a:lnTo>
                <a:lnTo>
                  <a:pt x="7724" y="115570"/>
                </a:lnTo>
                <a:lnTo>
                  <a:pt x="5045" y="110490"/>
                </a:lnTo>
                <a:lnTo>
                  <a:pt x="3795" y="107950"/>
                </a:lnTo>
                <a:lnTo>
                  <a:pt x="2678" y="106680"/>
                </a:lnTo>
                <a:lnTo>
                  <a:pt x="1651" y="104140"/>
                </a:lnTo>
                <a:lnTo>
                  <a:pt x="0" y="100330"/>
                </a:lnTo>
                <a:lnTo>
                  <a:pt x="1250" y="95250"/>
                </a:lnTo>
                <a:lnTo>
                  <a:pt x="14332" y="83820"/>
                </a:lnTo>
                <a:lnTo>
                  <a:pt x="13841" y="81280"/>
                </a:lnTo>
                <a:lnTo>
                  <a:pt x="13573" y="77470"/>
                </a:lnTo>
                <a:lnTo>
                  <a:pt x="13573" y="71120"/>
                </a:lnTo>
                <a:lnTo>
                  <a:pt x="13841" y="68580"/>
                </a:lnTo>
                <a:lnTo>
                  <a:pt x="14332" y="64770"/>
                </a:lnTo>
                <a:lnTo>
                  <a:pt x="4364" y="55835"/>
                </a:lnTo>
                <a:lnTo>
                  <a:pt x="1250" y="53340"/>
                </a:lnTo>
                <a:lnTo>
                  <a:pt x="0" y="49530"/>
                </a:lnTo>
                <a:lnTo>
                  <a:pt x="2678" y="43180"/>
                </a:lnTo>
                <a:lnTo>
                  <a:pt x="3795" y="40640"/>
                </a:lnTo>
                <a:lnTo>
                  <a:pt x="6384" y="35560"/>
                </a:lnTo>
                <a:lnTo>
                  <a:pt x="7768" y="33020"/>
                </a:lnTo>
                <a:lnTo>
                  <a:pt x="9242" y="31750"/>
                </a:lnTo>
                <a:lnTo>
                  <a:pt x="13349" y="25400"/>
                </a:lnTo>
                <a:lnTo>
                  <a:pt x="17814" y="24130"/>
                </a:lnTo>
                <a:lnTo>
                  <a:pt x="21833" y="26670"/>
                </a:lnTo>
                <a:lnTo>
                  <a:pt x="34468" y="30480"/>
                </a:lnTo>
                <a:lnTo>
                  <a:pt x="131382" y="30480"/>
                </a:lnTo>
                <a:lnTo>
                  <a:pt x="132204" y="31750"/>
                </a:lnTo>
                <a:lnTo>
                  <a:pt x="133677" y="33020"/>
                </a:lnTo>
                <a:lnTo>
                  <a:pt x="135016" y="35560"/>
                </a:lnTo>
                <a:lnTo>
                  <a:pt x="136400" y="38100"/>
                </a:lnTo>
                <a:lnTo>
                  <a:pt x="137651" y="40640"/>
                </a:lnTo>
                <a:lnTo>
                  <a:pt x="138767" y="43180"/>
                </a:lnTo>
                <a:lnTo>
                  <a:pt x="139794" y="44450"/>
                </a:lnTo>
                <a:lnTo>
                  <a:pt x="141446" y="49530"/>
                </a:lnTo>
                <a:lnTo>
                  <a:pt x="140196" y="53340"/>
                </a:lnTo>
                <a:lnTo>
                  <a:pt x="65147" y="53340"/>
                </a:lnTo>
                <a:lnTo>
                  <a:pt x="59987" y="55835"/>
                </a:lnTo>
                <a:lnTo>
                  <a:pt x="49291" y="71120"/>
                </a:lnTo>
                <a:lnTo>
                  <a:pt x="49291" y="77470"/>
                </a:lnTo>
                <a:lnTo>
                  <a:pt x="65147" y="95250"/>
                </a:lnTo>
                <a:lnTo>
                  <a:pt x="140106" y="95250"/>
                </a:lnTo>
                <a:lnTo>
                  <a:pt x="141356" y="100330"/>
                </a:lnTo>
                <a:lnTo>
                  <a:pt x="138678" y="105410"/>
                </a:lnTo>
                <a:lnTo>
                  <a:pt x="137561" y="107950"/>
                </a:lnTo>
                <a:lnTo>
                  <a:pt x="136311" y="110490"/>
                </a:lnTo>
                <a:lnTo>
                  <a:pt x="134927" y="113030"/>
                </a:lnTo>
                <a:lnTo>
                  <a:pt x="133588" y="115570"/>
                </a:lnTo>
                <a:lnTo>
                  <a:pt x="132114" y="116840"/>
                </a:lnTo>
                <a:lnTo>
                  <a:pt x="131293" y="118110"/>
                </a:lnTo>
                <a:lnTo>
                  <a:pt x="34423" y="118110"/>
                </a:lnTo>
                <a:lnTo>
                  <a:pt x="17814" y="124460"/>
                </a:lnTo>
                <a:close/>
              </a:path>
              <a:path w="281940" h="223519">
                <a:moveTo>
                  <a:pt x="131382" y="30480"/>
                </a:moveTo>
                <a:lnTo>
                  <a:pt x="107022" y="30480"/>
                </a:lnTo>
                <a:lnTo>
                  <a:pt x="123631" y="24130"/>
                </a:lnTo>
                <a:lnTo>
                  <a:pt x="128096" y="25400"/>
                </a:lnTo>
                <a:lnTo>
                  <a:pt x="131382" y="30480"/>
                </a:lnTo>
                <a:close/>
              </a:path>
              <a:path w="281940" h="223519">
                <a:moveTo>
                  <a:pt x="140106" y="95250"/>
                </a:moveTo>
                <a:lnTo>
                  <a:pt x="76298" y="95250"/>
                </a:lnTo>
                <a:lnTo>
                  <a:pt x="81550" y="92710"/>
                </a:lnTo>
                <a:lnTo>
                  <a:pt x="83867" y="91440"/>
                </a:lnTo>
                <a:lnTo>
                  <a:pt x="87886" y="87630"/>
                </a:lnTo>
                <a:lnTo>
                  <a:pt x="89435" y="85090"/>
                </a:lnTo>
                <a:lnTo>
                  <a:pt x="91610" y="80010"/>
                </a:lnTo>
                <a:lnTo>
                  <a:pt x="92154" y="77470"/>
                </a:lnTo>
                <a:lnTo>
                  <a:pt x="92154" y="71120"/>
                </a:lnTo>
                <a:lnTo>
                  <a:pt x="76298" y="53340"/>
                </a:lnTo>
                <a:lnTo>
                  <a:pt x="140196" y="53340"/>
                </a:lnTo>
                <a:lnTo>
                  <a:pt x="136188" y="56550"/>
                </a:lnTo>
                <a:lnTo>
                  <a:pt x="127024" y="64770"/>
                </a:lnTo>
                <a:lnTo>
                  <a:pt x="127515" y="68580"/>
                </a:lnTo>
                <a:lnTo>
                  <a:pt x="127783" y="71120"/>
                </a:lnTo>
                <a:lnTo>
                  <a:pt x="127783" y="77470"/>
                </a:lnTo>
                <a:lnTo>
                  <a:pt x="127515" y="80010"/>
                </a:lnTo>
                <a:lnTo>
                  <a:pt x="127024" y="83820"/>
                </a:lnTo>
                <a:lnTo>
                  <a:pt x="136936" y="92710"/>
                </a:lnTo>
                <a:lnTo>
                  <a:pt x="140106" y="95250"/>
                </a:lnTo>
                <a:close/>
              </a:path>
              <a:path w="281940" h="223519">
                <a:moveTo>
                  <a:pt x="181049" y="223520"/>
                </a:moveTo>
                <a:lnTo>
                  <a:pt x="174798" y="220980"/>
                </a:lnTo>
                <a:lnTo>
                  <a:pt x="172438" y="219687"/>
                </a:lnTo>
                <a:lnTo>
                  <a:pt x="170244" y="218440"/>
                </a:lnTo>
                <a:lnTo>
                  <a:pt x="167833" y="217170"/>
                </a:lnTo>
                <a:lnTo>
                  <a:pt x="165556" y="215900"/>
                </a:lnTo>
                <a:lnTo>
                  <a:pt x="163413" y="214630"/>
                </a:lnTo>
                <a:lnTo>
                  <a:pt x="157921" y="210820"/>
                </a:lnTo>
                <a:lnTo>
                  <a:pt x="156805" y="205740"/>
                </a:lnTo>
                <a:lnTo>
                  <a:pt x="162297" y="189230"/>
                </a:lnTo>
                <a:lnTo>
                  <a:pt x="158368" y="184150"/>
                </a:lnTo>
                <a:lnTo>
                  <a:pt x="155197" y="179070"/>
                </a:lnTo>
                <a:lnTo>
                  <a:pt x="152965" y="172720"/>
                </a:lnTo>
                <a:lnTo>
                  <a:pt x="135865" y="168910"/>
                </a:lnTo>
                <a:lnTo>
                  <a:pt x="132516" y="166370"/>
                </a:lnTo>
                <a:lnTo>
                  <a:pt x="131668" y="158750"/>
                </a:lnTo>
                <a:lnTo>
                  <a:pt x="131668" y="147320"/>
                </a:lnTo>
                <a:lnTo>
                  <a:pt x="132516" y="139700"/>
                </a:lnTo>
                <a:lnTo>
                  <a:pt x="135820" y="135890"/>
                </a:lnTo>
                <a:lnTo>
                  <a:pt x="152965" y="133350"/>
                </a:lnTo>
                <a:lnTo>
                  <a:pt x="155153" y="127000"/>
                </a:lnTo>
                <a:lnTo>
                  <a:pt x="158368" y="121920"/>
                </a:lnTo>
                <a:lnTo>
                  <a:pt x="162297" y="116840"/>
                </a:lnTo>
                <a:lnTo>
                  <a:pt x="156805" y="100330"/>
                </a:lnTo>
                <a:lnTo>
                  <a:pt x="181049" y="82550"/>
                </a:lnTo>
                <a:lnTo>
                  <a:pt x="185469" y="83820"/>
                </a:lnTo>
                <a:lnTo>
                  <a:pt x="197122" y="96520"/>
                </a:lnTo>
                <a:lnTo>
                  <a:pt x="255310" y="96520"/>
                </a:lnTo>
                <a:lnTo>
                  <a:pt x="256148" y="100330"/>
                </a:lnTo>
                <a:lnTo>
                  <a:pt x="250656" y="116840"/>
                </a:lnTo>
                <a:lnTo>
                  <a:pt x="254585" y="121920"/>
                </a:lnTo>
                <a:lnTo>
                  <a:pt x="257755" y="127000"/>
                </a:lnTo>
                <a:lnTo>
                  <a:pt x="259541" y="132080"/>
                </a:lnTo>
                <a:lnTo>
                  <a:pt x="200878" y="132080"/>
                </a:lnTo>
                <a:lnTo>
                  <a:pt x="195627" y="134620"/>
                </a:lnTo>
                <a:lnTo>
                  <a:pt x="185023" y="149860"/>
                </a:lnTo>
                <a:lnTo>
                  <a:pt x="185023" y="156210"/>
                </a:lnTo>
                <a:lnTo>
                  <a:pt x="200878" y="173990"/>
                </a:lnTo>
                <a:lnTo>
                  <a:pt x="259550" y="173990"/>
                </a:lnTo>
                <a:lnTo>
                  <a:pt x="257800" y="179070"/>
                </a:lnTo>
                <a:lnTo>
                  <a:pt x="254585" y="184150"/>
                </a:lnTo>
                <a:lnTo>
                  <a:pt x="250656" y="189230"/>
                </a:lnTo>
                <a:lnTo>
                  <a:pt x="256148" y="205740"/>
                </a:lnTo>
                <a:lnTo>
                  <a:pt x="255310" y="209550"/>
                </a:lnTo>
                <a:lnTo>
                  <a:pt x="197167" y="209550"/>
                </a:lnTo>
                <a:lnTo>
                  <a:pt x="188346" y="219687"/>
                </a:lnTo>
                <a:lnTo>
                  <a:pt x="185469" y="222250"/>
                </a:lnTo>
                <a:lnTo>
                  <a:pt x="181049" y="223520"/>
                </a:lnTo>
                <a:close/>
              </a:path>
              <a:path w="281940" h="223519">
                <a:moveTo>
                  <a:pt x="255310" y="96520"/>
                </a:moveTo>
                <a:lnTo>
                  <a:pt x="215785" y="96520"/>
                </a:lnTo>
                <a:lnTo>
                  <a:pt x="224626" y="86360"/>
                </a:lnTo>
                <a:lnTo>
                  <a:pt x="227483" y="83820"/>
                </a:lnTo>
                <a:lnTo>
                  <a:pt x="231904" y="82550"/>
                </a:lnTo>
                <a:lnTo>
                  <a:pt x="238199" y="85090"/>
                </a:lnTo>
                <a:lnTo>
                  <a:pt x="245119" y="88900"/>
                </a:lnTo>
                <a:lnTo>
                  <a:pt x="249540" y="91440"/>
                </a:lnTo>
                <a:lnTo>
                  <a:pt x="255031" y="95250"/>
                </a:lnTo>
                <a:lnTo>
                  <a:pt x="255310" y="96520"/>
                </a:lnTo>
                <a:close/>
              </a:path>
              <a:path w="281940" h="223519">
                <a:moveTo>
                  <a:pt x="212749" y="96520"/>
                </a:moveTo>
                <a:lnTo>
                  <a:pt x="200158" y="96520"/>
                </a:lnTo>
                <a:lnTo>
                  <a:pt x="203284" y="95250"/>
                </a:lnTo>
                <a:lnTo>
                  <a:pt x="209624" y="95250"/>
                </a:lnTo>
                <a:lnTo>
                  <a:pt x="212749" y="96520"/>
                </a:lnTo>
                <a:close/>
              </a:path>
              <a:path w="281940" h="223519">
                <a:moveTo>
                  <a:pt x="83983" y="148590"/>
                </a:moveTo>
                <a:lnTo>
                  <a:pt x="57373" y="148590"/>
                </a:lnTo>
                <a:lnTo>
                  <a:pt x="54158" y="144780"/>
                </a:lnTo>
                <a:lnTo>
                  <a:pt x="53310" y="140970"/>
                </a:lnTo>
                <a:lnTo>
                  <a:pt x="50586" y="128270"/>
                </a:lnTo>
                <a:lnTo>
                  <a:pt x="44693" y="125730"/>
                </a:lnTo>
                <a:lnTo>
                  <a:pt x="39201" y="121920"/>
                </a:lnTo>
                <a:lnTo>
                  <a:pt x="34423" y="118110"/>
                </a:lnTo>
                <a:lnTo>
                  <a:pt x="106933" y="118110"/>
                </a:lnTo>
                <a:lnTo>
                  <a:pt x="102155" y="121920"/>
                </a:lnTo>
                <a:lnTo>
                  <a:pt x="96708" y="125730"/>
                </a:lnTo>
                <a:lnTo>
                  <a:pt x="90770" y="128270"/>
                </a:lnTo>
                <a:lnTo>
                  <a:pt x="87198" y="144780"/>
                </a:lnTo>
                <a:lnTo>
                  <a:pt x="83983" y="148590"/>
                </a:lnTo>
                <a:close/>
              </a:path>
              <a:path w="281940" h="223519">
                <a:moveTo>
                  <a:pt x="123542" y="124460"/>
                </a:moveTo>
                <a:lnTo>
                  <a:pt x="106933" y="118110"/>
                </a:lnTo>
                <a:lnTo>
                  <a:pt x="131293" y="118110"/>
                </a:lnTo>
                <a:lnTo>
                  <a:pt x="128007" y="123190"/>
                </a:lnTo>
                <a:lnTo>
                  <a:pt x="123542" y="124460"/>
                </a:lnTo>
                <a:close/>
              </a:path>
              <a:path w="281940" h="223519">
                <a:moveTo>
                  <a:pt x="259550" y="173990"/>
                </a:moveTo>
                <a:lnTo>
                  <a:pt x="212030" y="173990"/>
                </a:lnTo>
                <a:lnTo>
                  <a:pt x="217281" y="171450"/>
                </a:lnTo>
                <a:lnTo>
                  <a:pt x="219598" y="170180"/>
                </a:lnTo>
                <a:lnTo>
                  <a:pt x="223618" y="166370"/>
                </a:lnTo>
                <a:lnTo>
                  <a:pt x="225166" y="163830"/>
                </a:lnTo>
                <a:lnTo>
                  <a:pt x="227341" y="158750"/>
                </a:lnTo>
                <a:lnTo>
                  <a:pt x="227885" y="156210"/>
                </a:lnTo>
                <a:lnTo>
                  <a:pt x="227885" y="149860"/>
                </a:lnTo>
                <a:lnTo>
                  <a:pt x="212030" y="132080"/>
                </a:lnTo>
                <a:lnTo>
                  <a:pt x="259541" y="132080"/>
                </a:lnTo>
                <a:lnTo>
                  <a:pt x="259987" y="133350"/>
                </a:lnTo>
                <a:lnTo>
                  <a:pt x="272980" y="135890"/>
                </a:lnTo>
                <a:lnTo>
                  <a:pt x="277088" y="135890"/>
                </a:lnTo>
                <a:lnTo>
                  <a:pt x="280436" y="139700"/>
                </a:lnTo>
                <a:lnTo>
                  <a:pt x="281285" y="147320"/>
                </a:lnTo>
                <a:lnTo>
                  <a:pt x="281374" y="148590"/>
                </a:lnTo>
                <a:lnTo>
                  <a:pt x="281463" y="156210"/>
                </a:lnTo>
                <a:lnTo>
                  <a:pt x="281285" y="158750"/>
                </a:lnTo>
                <a:lnTo>
                  <a:pt x="280436" y="166370"/>
                </a:lnTo>
                <a:lnTo>
                  <a:pt x="277132" y="168910"/>
                </a:lnTo>
                <a:lnTo>
                  <a:pt x="272980" y="170180"/>
                </a:lnTo>
                <a:lnTo>
                  <a:pt x="259987" y="172720"/>
                </a:lnTo>
                <a:lnTo>
                  <a:pt x="259550" y="173990"/>
                </a:lnTo>
                <a:close/>
              </a:path>
              <a:path w="281940" h="223519">
                <a:moveTo>
                  <a:pt x="73759" y="149860"/>
                </a:moveTo>
                <a:lnTo>
                  <a:pt x="67597" y="149860"/>
                </a:lnTo>
                <a:lnTo>
                  <a:pt x="64561" y="148590"/>
                </a:lnTo>
                <a:lnTo>
                  <a:pt x="76795" y="148590"/>
                </a:lnTo>
                <a:lnTo>
                  <a:pt x="73759" y="149860"/>
                </a:lnTo>
                <a:close/>
              </a:path>
              <a:path w="281940" h="223519">
                <a:moveTo>
                  <a:pt x="231859" y="223520"/>
                </a:moveTo>
                <a:lnTo>
                  <a:pt x="227439" y="222250"/>
                </a:lnTo>
                <a:lnTo>
                  <a:pt x="224834" y="219898"/>
                </a:lnTo>
                <a:lnTo>
                  <a:pt x="215830" y="209550"/>
                </a:lnTo>
                <a:lnTo>
                  <a:pt x="255310" y="209550"/>
                </a:lnTo>
                <a:lnTo>
                  <a:pt x="255031" y="210820"/>
                </a:lnTo>
                <a:lnTo>
                  <a:pt x="249540" y="214630"/>
                </a:lnTo>
                <a:lnTo>
                  <a:pt x="245119" y="217170"/>
                </a:lnTo>
                <a:lnTo>
                  <a:pt x="242708" y="218440"/>
                </a:lnTo>
                <a:lnTo>
                  <a:pt x="240515" y="219687"/>
                </a:lnTo>
                <a:lnTo>
                  <a:pt x="235788" y="222250"/>
                </a:lnTo>
                <a:lnTo>
                  <a:pt x="231859" y="223520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3467100"/>
            <a:ext cx="200025" cy="2286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04899" y="3800474"/>
            <a:ext cx="4448175" cy="733425"/>
            <a:chOff x="1104899" y="3800474"/>
            <a:chExt cx="4448175" cy="733425"/>
          </a:xfrm>
        </p:grpSpPr>
        <p:sp>
          <p:nvSpPr>
            <p:cNvPr id="12" name="object 12"/>
            <p:cNvSpPr/>
            <p:nvPr/>
          </p:nvSpPr>
          <p:spPr>
            <a:xfrm>
              <a:off x="1109662" y="3805237"/>
              <a:ext cx="4438650" cy="723900"/>
            </a:xfrm>
            <a:custGeom>
              <a:avLst/>
              <a:gdLst/>
              <a:ahLst/>
              <a:cxnLst/>
              <a:rect l="l" t="t" r="r" b="b"/>
              <a:pathLst>
                <a:path w="4438650" h="723900">
                  <a:moveTo>
                    <a:pt x="4401470" y="723899"/>
                  </a:moveTo>
                  <a:lnTo>
                    <a:pt x="37178" y="723899"/>
                  </a:lnTo>
                  <a:lnTo>
                    <a:pt x="31710" y="722811"/>
                  </a:lnTo>
                  <a:lnTo>
                    <a:pt x="1087" y="692188"/>
                  </a:lnTo>
                  <a:lnTo>
                    <a:pt x="0" y="686721"/>
                  </a:lnTo>
                  <a:lnTo>
                    <a:pt x="0" y="68103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401470" y="0"/>
                  </a:lnTo>
                  <a:lnTo>
                    <a:pt x="4433211" y="21207"/>
                  </a:lnTo>
                  <a:lnTo>
                    <a:pt x="4438649" y="37178"/>
                  </a:lnTo>
                  <a:lnTo>
                    <a:pt x="4438649" y="686721"/>
                  </a:lnTo>
                  <a:lnTo>
                    <a:pt x="4417439" y="718461"/>
                  </a:lnTo>
                  <a:lnTo>
                    <a:pt x="4406938" y="722811"/>
                  </a:lnTo>
                  <a:lnTo>
                    <a:pt x="4401470" y="723899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9662" y="3805237"/>
              <a:ext cx="4438650" cy="723900"/>
            </a:xfrm>
            <a:custGeom>
              <a:avLst/>
              <a:gdLst/>
              <a:ahLst/>
              <a:cxnLst/>
              <a:rect l="l" t="t" r="r" b="b"/>
              <a:pathLst>
                <a:path w="4438650" h="723900">
                  <a:moveTo>
                    <a:pt x="0" y="681037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7" y="21207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2" y="0"/>
                  </a:lnTo>
                  <a:lnTo>
                    <a:pt x="4395787" y="0"/>
                  </a:lnTo>
                  <a:lnTo>
                    <a:pt x="4401470" y="0"/>
                  </a:lnTo>
                  <a:lnTo>
                    <a:pt x="4406938" y="1087"/>
                  </a:lnTo>
                  <a:lnTo>
                    <a:pt x="4412189" y="3262"/>
                  </a:lnTo>
                  <a:lnTo>
                    <a:pt x="4417439" y="5437"/>
                  </a:lnTo>
                  <a:lnTo>
                    <a:pt x="4422075" y="8534"/>
                  </a:lnTo>
                  <a:lnTo>
                    <a:pt x="4426094" y="12553"/>
                  </a:lnTo>
                  <a:lnTo>
                    <a:pt x="4430113" y="16572"/>
                  </a:lnTo>
                  <a:lnTo>
                    <a:pt x="4433211" y="21207"/>
                  </a:lnTo>
                  <a:lnTo>
                    <a:pt x="4435385" y="26459"/>
                  </a:lnTo>
                  <a:lnTo>
                    <a:pt x="4437561" y="31710"/>
                  </a:lnTo>
                  <a:lnTo>
                    <a:pt x="4438649" y="37178"/>
                  </a:lnTo>
                  <a:lnTo>
                    <a:pt x="4438649" y="42862"/>
                  </a:lnTo>
                  <a:lnTo>
                    <a:pt x="4438649" y="681037"/>
                  </a:lnTo>
                  <a:lnTo>
                    <a:pt x="4438649" y="686721"/>
                  </a:lnTo>
                  <a:lnTo>
                    <a:pt x="4437561" y="692188"/>
                  </a:lnTo>
                  <a:lnTo>
                    <a:pt x="4435385" y="697439"/>
                  </a:lnTo>
                  <a:lnTo>
                    <a:pt x="4433211" y="702691"/>
                  </a:lnTo>
                  <a:lnTo>
                    <a:pt x="4401470" y="723899"/>
                  </a:lnTo>
                  <a:lnTo>
                    <a:pt x="4395787" y="723899"/>
                  </a:lnTo>
                  <a:lnTo>
                    <a:pt x="42862" y="723899"/>
                  </a:lnTo>
                  <a:lnTo>
                    <a:pt x="37178" y="723899"/>
                  </a:lnTo>
                  <a:lnTo>
                    <a:pt x="31710" y="722811"/>
                  </a:lnTo>
                  <a:lnTo>
                    <a:pt x="26459" y="720636"/>
                  </a:lnTo>
                  <a:lnTo>
                    <a:pt x="21208" y="718461"/>
                  </a:lnTo>
                  <a:lnTo>
                    <a:pt x="0" y="686721"/>
                  </a:lnTo>
                  <a:lnTo>
                    <a:pt x="0" y="68103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2657" y="3944527"/>
              <a:ext cx="160734" cy="15004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104899" y="4629149"/>
            <a:ext cx="4448175" cy="742950"/>
            <a:chOff x="1104899" y="4629149"/>
            <a:chExt cx="4448175" cy="742950"/>
          </a:xfrm>
        </p:grpSpPr>
        <p:sp>
          <p:nvSpPr>
            <p:cNvPr id="16" name="object 16"/>
            <p:cNvSpPr/>
            <p:nvPr/>
          </p:nvSpPr>
          <p:spPr>
            <a:xfrm>
              <a:off x="1109662" y="4633912"/>
              <a:ext cx="4438650" cy="733425"/>
            </a:xfrm>
            <a:custGeom>
              <a:avLst/>
              <a:gdLst/>
              <a:ahLst/>
              <a:cxnLst/>
              <a:rect l="l" t="t" r="r" b="b"/>
              <a:pathLst>
                <a:path w="4438650" h="733425">
                  <a:moveTo>
                    <a:pt x="4401470" y="733424"/>
                  </a:moveTo>
                  <a:lnTo>
                    <a:pt x="37178" y="733424"/>
                  </a:lnTo>
                  <a:lnTo>
                    <a:pt x="31710" y="732336"/>
                  </a:lnTo>
                  <a:lnTo>
                    <a:pt x="1087" y="701713"/>
                  </a:lnTo>
                  <a:lnTo>
                    <a:pt x="0" y="696245"/>
                  </a:lnTo>
                  <a:lnTo>
                    <a:pt x="0" y="6905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401470" y="0"/>
                  </a:lnTo>
                  <a:lnTo>
                    <a:pt x="4433211" y="21207"/>
                  </a:lnTo>
                  <a:lnTo>
                    <a:pt x="4438649" y="37178"/>
                  </a:lnTo>
                  <a:lnTo>
                    <a:pt x="4438649" y="696245"/>
                  </a:lnTo>
                  <a:lnTo>
                    <a:pt x="4417439" y="727986"/>
                  </a:lnTo>
                  <a:lnTo>
                    <a:pt x="4406938" y="732336"/>
                  </a:lnTo>
                  <a:lnTo>
                    <a:pt x="4401470" y="7334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9662" y="4633912"/>
              <a:ext cx="4438650" cy="733425"/>
            </a:xfrm>
            <a:custGeom>
              <a:avLst/>
              <a:gdLst/>
              <a:ahLst/>
              <a:cxnLst/>
              <a:rect l="l" t="t" r="r" b="b"/>
              <a:pathLst>
                <a:path w="4438650" h="733425">
                  <a:moveTo>
                    <a:pt x="0" y="690562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7" y="21207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2" y="0"/>
                  </a:lnTo>
                  <a:lnTo>
                    <a:pt x="4395787" y="0"/>
                  </a:lnTo>
                  <a:lnTo>
                    <a:pt x="4401470" y="0"/>
                  </a:lnTo>
                  <a:lnTo>
                    <a:pt x="4406938" y="1087"/>
                  </a:lnTo>
                  <a:lnTo>
                    <a:pt x="4435385" y="26459"/>
                  </a:lnTo>
                  <a:lnTo>
                    <a:pt x="4437561" y="31710"/>
                  </a:lnTo>
                  <a:lnTo>
                    <a:pt x="4438649" y="37178"/>
                  </a:lnTo>
                  <a:lnTo>
                    <a:pt x="4438649" y="42862"/>
                  </a:lnTo>
                  <a:lnTo>
                    <a:pt x="4438649" y="690562"/>
                  </a:lnTo>
                  <a:lnTo>
                    <a:pt x="4438649" y="696245"/>
                  </a:lnTo>
                  <a:lnTo>
                    <a:pt x="4437561" y="701713"/>
                  </a:lnTo>
                  <a:lnTo>
                    <a:pt x="4435385" y="706964"/>
                  </a:lnTo>
                  <a:lnTo>
                    <a:pt x="4433211" y="712215"/>
                  </a:lnTo>
                  <a:lnTo>
                    <a:pt x="4412189" y="730161"/>
                  </a:lnTo>
                  <a:lnTo>
                    <a:pt x="4406938" y="732336"/>
                  </a:lnTo>
                  <a:lnTo>
                    <a:pt x="4401470" y="733424"/>
                  </a:lnTo>
                  <a:lnTo>
                    <a:pt x="4395787" y="733424"/>
                  </a:lnTo>
                  <a:lnTo>
                    <a:pt x="42862" y="733424"/>
                  </a:lnTo>
                  <a:lnTo>
                    <a:pt x="37178" y="733424"/>
                  </a:lnTo>
                  <a:lnTo>
                    <a:pt x="31710" y="732336"/>
                  </a:lnTo>
                  <a:lnTo>
                    <a:pt x="26459" y="730161"/>
                  </a:lnTo>
                  <a:lnTo>
                    <a:pt x="21208" y="727986"/>
                  </a:lnTo>
                  <a:lnTo>
                    <a:pt x="0" y="696245"/>
                  </a:lnTo>
                  <a:lnTo>
                    <a:pt x="0" y="69056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7299" y="4772024"/>
              <a:ext cx="150018" cy="17144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104899" y="5467349"/>
            <a:ext cx="4448175" cy="733425"/>
            <a:chOff x="1104899" y="5467349"/>
            <a:chExt cx="4448175" cy="733425"/>
          </a:xfrm>
        </p:grpSpPr>
        <p:sp>
          <p:nvSpPr>
            <p:cNvPr id="20" name="object 20"/>
            <p:cNvSpPr/>
            <p:nvPr/>
          </p:nvSpPr>
          <p:spPr>
            <a:xfrm>
              <a:off x="1109662" y="5472112"/>
              <a:ext cx="4438650" cy="723900"/>
            </a:xfrm>
            <a:custGeom>
              <a:avLst/>
              <a:gdLst/>
              <a:ahLst/>
              <a:cxnLst/>
              <a:rect l="l" t="t" r="r" b="b"/>
              <a:pathLst>
                <a:path w="4438650" h="723900">
                  <a:moveTo>
                    <a:pt x="4401470" y="723899"/>
                  </a:moveTo>
                  <a:lnTo>
                    <a:pt x="37178" y="723899"/>
                  </a:lnTo>
                  <a:lnTo>
                    <a:pt x="31710" y="722811"/>
                  </a:lnTo>
                  <a:lnTo>
                    <a:pt x="1087" y="692187"/>
                  </a:lnTo>
                  <a:lnTo>
                    <a:pt x="0" y="686720"/>
                  </a:lnTo>
                  <a:lnTo>
                    <a:pt x="0" y="681037"/>
                  </a:lnTo>
                  <a:lnTo>
                    <a:pt x="0" y="37177"/>
                  </a:lnTo>
                  <a:lnTo>
                    <a:pt x="21208" y="5436"/>
                  </a:lnTo>
                  <a:lnTo>
                    <a:pt x="37178" y="0"/>
                  </a:lnTo>
                  <a:lnTo>
                    <a:pt x="4401470" y="0"/>
                  </a:lnTo>
                  <a:lnTo>
                    <a:pt x="4433211" y="21207"/>
                  </a:lnTo>
                  <a:lnTo>
                    <a:pt x="4438649" y="37177"/>
                  </a:lnTo>
                  <a:lnTo>
                    <a:pt x="4438649" y="686720"/>
                  </a:lnTo>
                  <a:lnTo>
                    <a:pt x="4417439" y="718460"/>
                  </a:lnTo>
                  <a:lnTo>
                    <a:pt x="4406938" y="722811"/>
                  </a:lnTo>
                  <a:lnTo>
                    <a:pt x="4401470" y="723899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9662" y="5472112"/>
              <a:ext cx="4438650" cy="723900"/>
            </a:xfrm>
            <a:custGeom>
              <a:avLst/>
              <a:gdLst/>
              <a:ahLst/>
              <a:cxnLst/>
              <a:rect l="l" t="t" r="r" b="b"/>
              <a:pathLst>
                <a:path w="4438650" h="723900">
                  <a:moveTo>
                    <a:pt x="0" y="681037"/>
                  </a:moveTo>
                  <a:lnTo>
                    <a:pt x="0" y="42862"/>
                  </a:lnTo>
                  <a:lnTo>
                    <a:pt x="0" y="37177"/>
                  </a:lnTo>
                  <a:lnTo>
                    <a:pt x="1087" y="31710"/>
                  </a:lnTo>
                  <a:lnTo>
                    <a:pt x="3262" y="26458"/>
                  </a:lnTo>
                  <a:lnTo>
                    <a:pt x="5437" y="21207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6"/>
                  </a:lnTo>
                  <a:lnTo>
                    <a:pt x="26459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2" y="0"/>
                  </a:lnTo>
                  <a:lnTo>
                    <a:pt x="4395787" y="0"/>
                  </a:lnTo>
                  <a:lnTo>
                    <a:pt x="4401470" y="0"/>
                  </a:lnTo>
                  <a:lnTo>
                    <a:pt x="4406938" y="1087"/>
                  </a:lnTo>
                  <a:lnTo>
                    <a:pt x="4412189" y="3262"/>
                  </a:lnTo>
                  <a:lnTo>
                    <a:pt x="4417439" y="5436"/>
                  </a:lnTo>
                  <a:lnTo>
                    <a:pt x="4422075" y="8534"/>
                  </a:lnTo>
                  <a:lnTo>
                    <a:pt x="4426094" y="12553"/>
                  </a:lnTo>
                  <a:lnTo>
                    <a:pt x="4430113" y="16572"/>
                  </a:lnTo>
                  <a:lnTo>
                    <a:pt x="4433211" y="21207"/>
                  </a:lnTo>
                  <a:lnTo>
                    <a:pt x="4435385" y="26458"/>
                  </a:lnTo>
                  <a:lnTo>
                    <a:pt x="4437561" y="31710"/>
                  </a:lnTo>
                  <a:lnTo>
                    <a:pt x="4438649" y="37177"/>
                  </a:lnTo>
                  <a:lnTo>
                    <a:pt x="4438649" y="42862"/>
                  </a:lnTo>
                  <a:lnTo>
                    <a:pt x="4438649" y="681037"/>
                  </a:lnTo>
                  <a:lnTo>
                    <a:pt x="4438649" y="686720"/>
                  </a:lnTo>
                  <a:lnTo>
                    <a:pt x="4437561" y="692187"/>
                  </a:lnTo>
                  <a:lnTo>
                    <a:pt x="4435385" y="697439"/>
                  </a:lnTo>
                  <a:lnTo>
                    <a:pt x="4433211" y="702690"/>
                  </a:lnTo>
                  <a:lnTo>
                    <a:pt x="4412189" y="720635"/>
                  </a:lnTo>
                  <a:lnTo>
                    <a:pt x="4406938" y="722811"/>
                  </a:lnTo>
                  <a:lnTo>
                    <a:pt x="4401470" y="723899"/>
                  </a:lnTo>
                  <a:lnTo>
                    <a:pt x="4395787" y="723899"/>
                  </a:lnTo>
                  <a:lnTo>
                    <a:pt x="42862" y="723899"/>
                  </a:lnTo>
                  <a:lnTo>
                    <a:pt x="37178" y="723899"/>
                  </a:lnTo>
                  <a:lnTo>
                    <a:pt x="31710" y="722811"/>
                  </a:lnTo>
                  <a:lnTo>
                    <a:pt x="26459" y="720635"/>
                  </a:lnTo>
                  <a:lnTo>
                    <a:pt x="21208" y="718460"/>
                  </a:lnTo>
                  <a:lnTo>
                    <a:pt x="16573" y="715363"/>
                  </a:lnTo>
                  <a:lnTo>
                    <a:pt x="12554" y="711344"/>
                  </a:lnTo>
                  <a:lnTo>
                    <a:pt x="8534" y="707325"/>
                  </a:lnTo>
                  <a:lnTo>
                    <a:pt x="5437" y="702690"/>
                  </a:lnTo>
                  <a:lnTo>
                    <a:pt x="3262" y="697439"/>
                  </a:lnTo>
                  <a:lnTo>
                    <a:pt x="1087" y="692187"/>
                  </a:lnTo>
                  <a:lnTo>
                    <a:pt x="0" y="686720"/>
                  </a:lnTo>
                  <a:lnTo>
                    <a:pt x="0" y="68103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7111" y="5599795"/>
              <a:ext cx="130395" cy="17325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87399" y="1647888"/>
            <a:ext cx="7036434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5080">
              <a:lnSpc>
                <a:spcPct val="106300"/>
              </a:lnSpc>
              <a:spcBef>
                <a:spcPts val="95"/>
              </a:spcBef>
            </a:pP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Binary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task: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(0)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vs.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(1)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usage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Hebrew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idioms</a:t>
            </a:r>
            <a:endParaRPr sz="2000" dirty="0">
              <a:latin typeface="Roboto"/>
              <a:cs typeface="Roboto"/>
            </a:endParaRPr>
          </a:p>
          <a:p>
            <a:pPr marL="97790" marR="306705">
              <a:lnSpc>
                <a:spcPct val="106300"/>
              </a:lnSpc>
              <a:spcBef>
                <a:spcPts val="1575"/>
              </a:spcBef>
            </a:pP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Preprocessing:</a:t>
            </a:r>
            <a:r>
              <a:rPr sz="20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HuggingFace</a:t>
            </a:r>
            <a:r>
              <a:rPr sz="20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datasets/transformers;</a:t>
            </a:r>
            <a:r>
              <a:rPr sz="20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tokenization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64-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token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Roboto"/>
                <a:cs typeface="Roboto"/>
              </a:rPr>
              <a:t>maximum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length</a:t>
            </a:r>
            <a:endParaRPr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Adaptation</a:t>
            </a:r>
            <a:r>
              <a:rPr sz="2000" spc="-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strategies:</a:t>
            </a:r>
            <a:endParaRPr sz="2000" dirty="0">
              <a:latin typeface="Roboto"/>
              <a:cs typeface="Roboto"/>
            </a:endParaRPr>
          </a:p>
          <a:p>
            <a:pPr marL="760095">
              <a:lnSpc>
                <a:spcPct val="100000"/>
              </a:lnSpc>
              <a:spcBef>
                <a:spcPts val="1700"/>
              </a:spcBef>
            </a:pPr>
            <a:r>
              <a:rPr sz="1500" b="1" spc="-75" dirty="0">
                <a:solidFill>
                  <a:srgbClr val="2A6BB0"/>
                </a:solidFill>
                <a:latin typeface="Roboto"/>
                <a:cs typeface="Roboto"/>
              </a:rPr>
              <a:t>Fine-</a:t>
            </a:r>
            <a:r>
              <a:rPr sz="1500" b="1" spc="-10" dirty="0">
                <a:solidFill>
                  <a:srgbClr val="2A6BB0"/>
                </a:solidFill>
                <a:latin typeface="Roboto"/>
                <a:cs typeface="Roboto"/>
              </a:rPr>
              <a:t>tuning</a:t>
            </a:r>
            <a:endParaRPr sz="1500" dirty="0">
              <a:latin typeface="Roboto"/>
              <a:cs typeface="Roboto"/>
            </a:endParaRPr>
          </a:p>
          <a:p>
            <a:pPr marL="469265">
              <a:lnSpc>
                <a:spcPct val="100000"/>
              </a:lnSpc>
              <a:spcBef>
                <a:spcPts val="450"/>
              </a:spcBef>
            </a:pP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Full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model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parameter</a:t>
            </a:r>
            <a:r>
              <a:rPr sz="15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updates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during</a:t>
            </a:r>
            <a:r>
              <a:rPr sz="15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training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4599" y="4645072"/>
            <a:ext cx="4168140" cy="615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625"/>
              </a:spcBef>
            </a:pPr>
            <a:r>
              <a:rPr sz="1500" b="1" spc="-100" dirty="0">
                <a:solidFill>
                  <a:srgbClr val="2A6BB0"/>
                </a:solidFill>
                <a:latin typeface="Roboto"/>
                <a:cs typeface="Roboto"/>
              </a:rPr>
              <a:t>Frozen</a:t>
            </a:r>
            <a:r>
              <a:rPr sz="1500" b="1" spc="10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A6BB0"/>
                </a:solidFill>
                <a:latin typeface="Roboto"/>
                <a:cs typeface="Roboto"/>
              </a:rPr>
              <a:t>encoder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Fixed</a:t>
            </a:r>
            <a:r>
              <a:rPr sz="15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encoder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weights,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only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classification</a:t>
            </a:r>
            <a:r>
              <a:rPr sz="15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head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374050"/>
                </a:solidFill>
                <a:latin typeface="Roboto"/>
                <a:cs typeface="Roboto"/>
              </a:rPr>
              <a:t>trained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599" y="5492797"/>
            <a:ext cx="3702685" cy="5969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50"/>
              </a:spcBef>
            </a:pPr>
            <a:r>
              <a:rPr sz="1500" b="1" spc="-90" dirty="0">
                <a:solidFill>
                  <a:srgbClr val="2A6BB0"/>
                </a:solidFill>
                <a:latin typeface="Roboto"/>
                <a:cs typeface="Roboto"/>
              </a:rPr>
              <a:t>Zero-</a:t>
            </a:r>
            <a:r>
              <a:rPr sz="1500" b="1" spc="-20" dirty="0">
                <a:solidFill>
                  <a:srgbClr val="2A6BB0"/>
                </a:solidFill>
                <a:latin typeface="Roboto"/>
                <a:cs typeface="Roboto"/>
              </a:rPr>
              <a:t>shot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110" dirty="0">
                <a:solidFill>
                  <a:srgbClr val="374050"/>
                </a:solidFill>
                <a:latin typeface="Roboto"/>
                <a:cs typeface="Roboto"/>
              </a:rPr>
              <a:t>Random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74050"/>
                </a:solidFill>
                <a:latin typeface="Roboto"/>
                <a:cs typeface="Roboto"/>
              </a:rPr>
              <a:t>classifier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head,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74050"/>
                </a:solidFill>
                <a:latin typeface="Roboto"/>
                <a:cs typeface="Roboto"/>
              </a:rPr>
              <a:t>no</a:t>
            </a:r>
            <a:r>
              <a:rPr sz="15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task-</a:t>
            </a: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specific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374050"/>
                </a:solidFill>
                <a:latin typeface="Roboto"/>
                <a:cs typeface="Roboto"/>
              </a:rPr>
              <a:t>training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024" y="6472000"/>
            <a:ext cx="415480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All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experiments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used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fixed</a:t>
            </a:r>
            <a:r>
              <a:rPr sz="1500" b="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seed=42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for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65" dirty="0">
                <a:solidFill>
                  <a:srgbClr val="732929"/>
                </a:solidFill>
                <a:latin typeface="Roboto Medium"/>
                <a:cs typeface="Roboto Medium"/>
              </a:rPr>
              <a:t>reproducibility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46096" y="3894138"/>
            <a:ext cx="3762375" cy="2476500"/>
            <a:chOff x="7972424" y="4229099"/>
            <a:chExt cx="3762375" cy="2476500"/>
          </a:xfrm>
        </p:grpSpPr>
        <p:sp>
          <p:nvSpPr>
            <p:cNvPr id="28" name="object 28"/>
            <p:cNvSpPr/>
            <p:nvPr/>
          </p:nvSpPr>
          <p:spPr>
            <a:xfrm>
              <a:off x="7991474" y="4229099"/>
              <a:ext cx="3743325" cy="2476500"/>
            </a:xfrm>
            <a:custGeom>
              <a:avLst/>
              <a:gdLst/>
              <a:ahLst/>
              <a:cxnLst/>
              <a:rect l="l" t="t" r="r" b="b"/>
              <a:pathLst>
                <a:path w="3743325" h="2476500">
                  <a:moveTo>
                    <a:pt x="3702014" y="2476499"/>
                  </a:moveTo>
                  <a:lnTo>
                    <a:pt x="0" y="2476499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4"/>
                  </a:lnTo>
                  <a:lnTo>
                    <a:pt x="3743323" y="41309"/>
                  </a:lnTo>
                  <a:lnTo>
                    <a:pt x="3743323" y="2435190"/>
                  </a:lnTo>
                  <a:lnTo>
                    <a:pt x="3719757" y="2470457"/>
                  </a:lnTo>
                  <a:lnTo>
                    <a:pt x="3702014" y="247649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72424" y="4229099"/>
              <a:ext cx="38100" cy="2476500"/>
            </a:xfrm>
            <a:custGeom>
              <a:avLst/>
              <a:gdLst/>
              <a:ahLst/>
              <a:cxnLst/>
              <a:rect l="l" t="t" r="r" b="b"/>
              <a:pathLst>
                <a:path w="38100" h="2476500">
                  <a:moveTo>
                    <a:pt x="38099" y="2476499"/>
                  </a:moveTo>
                  <a:lnTo>
                    <a:pt x="0" y="2476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4764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05786" y="471011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954930" y="352424"/>
                  </a:moveTo>
                  <a:lnTo>
                    <a:pt x="102345" y="352424"/>
                  </a:lnTo>
                  <a:lnTo>
                    <a:pt x="95222" y="351723"/>
                  </a:lnTo>
                  <a:lnTo>
                    <a:pt x="54661" y="337960"/>
                  </a:lnTo>
                  <a:lnTo>
                    <a:pt x="22455" y="309722"/>
                  </a:lnTo>
                  <a:lnTo>
                    <a:pt x="3507" y="271310"/>
                  </a:lnTo>
                  <a:lnTo>
                    <a:pt x="0" y="250080"/>
                  </a:lnTo>
                  <a:lnTo>
                    <a:pt x="0" y="242887"/>
                  </a:lnTo>
                  <a:lnTo>
                    <a:pt x="0" y="102345"/>
                  </a:lnTo>
                  <a:lnTo>
                    <a:pt x="11090" y="60973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954930" y="0"/>
                  </a:lnTo>
                  <a:lnTo>
                    <a:pt x="996300" y="11090"/>
                  </a:lnTo>
                  <a:lnTo>
                    <a:pt x="1030277" y="37168"/>
                  </a:lnTo>
                  <a:lnTo>
                    <a:pt x="1051689" y="74263"/>
                  </a:lnTo>
                  <a:lnTo>
                    <a:pt x="1057275" y="102345"/>
                  </a:lnTo>
                  <a:lnTo>
                    <a:pt x="1057275" y="250080"/>
                  </a:lnTo>
                  <a:lnTo>
                    <a:pt x="1046184" y="291449"/>
                  </a:lnTo>
                  <a:lnTo>
                    <a:pt x="1020106" y="325427"/>
                  </a:lnTo>
                  <a:lnTo>
                    <a:pt x="983010" y="346838"/>
                  </a:lnTo>
                  <a:lnTo>
                    <a:pt x="962052" y="351723"/>
                  </a:lnTo>
                  <a:lnTo>
                    <a:pt x="954930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05786" y="471011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4" y="74263"/>
                  </a:lnTo>
                  <a:lnTo>
                    <a:pt x="8337" y="67618"/>
                  </a:lnTo>
                  <a:lnTo>
                    <a:pt x="11090" y="60973"/>
                  </a:lnTo>
                  <a:lnTo>
                    <a:pt x="14464" y="54661"/>
                  </a:lnTo>
                  <a:lnTo>
                    <a:pt x="18459" y="48681"/>
                  </a:lnTo>
                  <a:lnTo>
                    <a:pt x="22455" y="42701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8" y="0"/>
                  </a:lnTo>
                  <a:lnTo>
                    <a:pt x="947737" y="0"/>
                  </a:lnTo>
                  <a:lnTo>
                    <a:pt x="954930" y="0"/>
                  </a:lnTo>
                  <a:lnTo>
                    <a:pt x="962052" y="701"/>
                  </a:lnTo>
                  <a:lnTo>
                    <a:pt x="1002612" y="14464"/>
                  </a:lnTo>
                  <a:lnTo>
                    <a:pt x="1025192" y="32082"/>
                  </a:lnTo>
                  <a:lnTo>
                    <a:pt x="1030277" y="37168"/>
                  </a:lnTo>
                  <a:lnTo>
                    <a:pt x="1051689" y="74263"/>
                  </a:lnTo>
                  <a:lnTo>
                    <a:pt x="1057275" y="102345"/>
                  </a:lnTo>
                  <a:lnTo>
                    <a:pt x="1057275" y="109537"/>
                  </a:lnTo>
                  <a:lnTo>
                    <a:pt x="1057275" y="242887"/>
                  </a:lnTo>
                  <a:lnTo>
                    <a:pt x="1057275" y="250080"/>
                  </a:lnTo>
                  <a:lnTo>
                    <a:pt x="1056573" y="257203"/>
                  </a:lnTo>
                  <a:lnTo>
                    <a:pt x="1055170" y="264257"/>
                  </a:lnTo>
                  <a:lnTo>
                    <a:pt x="1053766" y="271310"/>
                  </a:lnTo>
                  <a:lnTo>
                    <a:pt x="1034818" y="309722"/>
                  </a:lnTo>
                  <a:lnTo>
                    <a:pt x="1008593" y="333964"/>
                  </a:lnTo>
                  <a:lnTo>
                    <a:pt x="1002612" y="337960"/>
                  </a:lnTo>
                  <a:lnTo>
                    <a:pt x="996300" y="341334"/>
                  </a:lnTo>
                  <a:lnTo>
                    <a:pt x="989655" y="344086"/>
                  </a:lnTo>
                  <a:lnTo>
                    <a:pt x="983010" y="346838"/>
                  </a:lnTo>
                  <a:lnTo>
                    <a:pt x="976160" y="348916"/>
                  </a:lnTo>
                  <a:lnTo>
                    <a:pt x="969107" y="350319"/>
                  </a:lnTo>
                  <a:lnTo>
                    <a:pt x="962052" y="351723"/>
                  </a:lnTo>
                  <a:lnTo>
                    <a:pt x="954930" y="352424"/>
                  </a:lnTo>
                  <a:lnTo>
                    <a:pt x="947737" y="352424"/>
                  </a:lnTo>
                  <a:lnTo>
                    <a:pt x="109538" y="352424"/>
                  </a:lnTo>
                  <a:lnTo>
                    <a:pt x="102345" y="352424"/>
                  </a:lnTo>
                  <a:lnTo>
                    <a:pt x="95222" y="351723"/>
                  </a:lnTo>
                  <a:lnTo>
                    <a:pt x="54661" y="337960"/>
                  </a:lnTo>
                  <a:lnTo>
                    <a:pt x="32082" y="320342"/>
                  </a:lnTo>
                  <a:lnTo>
                    <a:pt x="26996" y="315255"/>
                  </a:lnTo>
                  <a:lnTo>
                    <a:pt x="22455" y="309722"/>
                  </a:lnTo>
                  <a:lnTo>
                    <a:pt x="18459" y="303742"/>
                  </a:lnTo>
                  <a:lnTo>
                    <a:pt x="14464" y="297762"/>
                  </a:lnTo>
                  <a:lnTo>
                    <a:pt x="11090" y="291449"/>
                  </a:lnTo>
                  <a:lnTo>
                    <a:pt x="8337" y="284805"/>
                  </a:lnTo>
                  <a:lnTo>
                    <a:pt x="5585" y="278160"/>
                  </a:lnTo>
                  <a:lnTo>
                    <a:pt x="3507" y="271310"/>
                  </a:lnTo>
                  <a:lnTo>
                    <a:pt x="2104" y="264257"/>
                  </a:lnTo>
                  <a:lnTo>
                    <a:pt x="701" y="257203"/>
                  </a:lnTo>
                  <a:lnTo>
                    <a:pt x="0" y="250080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5799" y="4800599"/>
              <a:ext cx="152399" cy="1523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396411" y="471011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954930" y="352424"/>
                  </a:moveTo>
                  <a:lnTo>
                    <a:pt x="102344" y="352424"/>
                  </a:lnTo>
                  <a:lnTo>
                    <a:pt x="95221" y="351723"/>
                  </a:lnTo>
                  <a:lnTo>
                    <a:pt x="54660" y="337960"/>
                  </a:lnTo>
                  <a:lnTo>
                    <a:pt x="22454" y="309722"/>
                  </a:lnTo>
                  <a:lnTo>
                    <a:pt x="3506" y="271310"/>
                  </a:lnTo>
                  <a:lnTo>
                    <a:pt x="0" y="250080"/>
                  </a:lnTo>
                  <a:lnTo>
                    <a:pt x="0" y="242887"/>
                  </a:lnTo>
                  <a:lnTo>
                    <a:pt x="0" y="102345"/>
                  </a:lnTo>
                  <a:lnTo>
                    <a:pt x="11089" y="60973"/>
                  </a:lnTo>
                  <a:lnTo>
                    <a:pt x="37167" y="26996"/>
                  </a:lnTo>
                  <a:lnTo>
                    <a:pt x="74262" y="5585"/>
                  </a:lnTo>
                  <a:lnTo>
                    <a:pt x="102344" y="0"/>
                  </a:lnTo>
                  <a:lnTo>
                    <a:pt x="954930" y="0"/>
                  </a:lnTo>
                  <a:lnTo>
                    <a:pt x="996300" y="11090"/>
                  </a:lnTo>
                  <a:lnTo>
                    <a:pt x="1030276" y="37168"/>
                  </a:lnTo>
                  <a:lnTo>
                    <a:pt x="1051686" y="74263"/>
                  </a:lnTo>
                  <a:lnTo>
                    <a:pt x="1057273" y="102345"/>
                  </a:lnTo>
                  <a:lnTo>
                    <a:pt x="1057273" y="250080"/>
                  </a:lnTo>
                  <a:lnTo>
                    <a:pt x="1046183" y="291449"/>
                  </a:lnTo>
                  <a:lnTo>
                    <a:pt x="1020106" y="325427"/>
                  </a:lnTo>
                  <a:lnTo>
                    <a:pt x="983009" y="346838"/>
                  </a:lnTo>
                  <a:lnTo>
                    <a:pt x="962052" y="351723"/>
                  </a:lnTo>
                  <a:lnTo>
                    <a:pt x="954930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96411" y="471011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3" y="88167"/>
                  </a:lnTo>
                  <a:lnTo>
                    <a:pt x="3506" y="81113"/>
                  </a:lnTo>
                  <a:lnTo>
                    <a:pt x="5584" y="74263"/>
                  </a:lnTo>
                  <a:lnTo>
                    <a:pt x="26996" y="37168"/>
                  </a:lnTo>
                  <a:lnTo>
                    <a:pt x="32081" y="32082"/>
                  </a:lnTo>
                  <a:lnTo>
                    <a:pt x="37167" y="26996"/>
                  </a:lnTo>
                  <a:lnTo>
                    <a:pt x="42700" y="22455"/>
                  </a:lnTo>
                  <a:lnTo>
                    <a:pt x="48680" y="18459"/>
                  </a:lnTo>
                  <a:lnTo>
                    <a:pt x="54660" y="14464"/>
                  </a:lnTo>
                  <a:lnTo>
                    <a:pt x="60972" y="11090"/>
                  </a:lnTo>
                  <a:lnTo>
                    <a:pt x="67617" y="8337"/>
                  </a:lnTo>
                  <a:lnTo>
                    <a:pt x="74262" y="5585"/>
                  </a:lnTo>
                  <a:lnTo>
                    <a:pt x="81112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947737" y="0"/>
                  </a:lnTo>
                  <a:lnTo>
                    <a:pt x="954930" y="0"/>
                  </a:lnTo>
                  <a:lnTo>
                    <a:pt x="962052" y="701"/>
                  </a:lnTo>
                  <a:lnTo>
                    <a:pt x="969105" y="2104"/>
                  </a:lnTo>
                  <a:lnTo>
                    <a:pt x="976161" y="3507"/>
                  </a:lnTo>
                  <a:lnTo>
                    <a:pt x="1014572" y="22455"/>
                  </a:lnTo>
                  <a:lnTo>
                    <a:pt x="1042808" y="54661"/>
                  </a:lnTo>
                  <a:lnTo>
                    <a:pt x="1048934" y="67618"/>
                  </a:lnTo>
                  <a:lnTo>
                    <a:pt x="1051686" y="74263"/>
                  </a:lnTo>
                  <a:lnTo>
                    <a:pt x="1057274" y="109537"/>
                  </a:lnTo>
                  <a:lnTo>
                    <a:pt x="1057274" y="242887"/>
                  </a:lnTo>
                  <a:lnTo>
                    <a:pt x="1048935" y="284805"/>
                  </a:lnTo>
                  <a:lnTo>
                    <a:pt x="1025191" y="320342"/>
                  </a:lnTo>
                  <a:lnTo>
                    <a:pt x="989654" y="344086"/>
                  </a:lnTo>
                  <a:lnTo>
                    <a:pt x="983009" y="346838"/>
                  </a:lnTo>
                  <a:lnTo>
                    <a:pt x="976160" y="348916"/>
                  </a:lnTo>
                  <a:lnTo>
                    <a:pt x="969105" y="350319"/>
                  </a:lnTo>
                  <a:lnTo>
                    <a:pt x="962052" y="351723"/>
                  </a:lnTo>
                  <a:lnTo>
                    <a:pt x="954930" y="352424"/>
                  </a:lnTo>
                  <a:lnTo>
                    <a:pt x="947737" y="352424"/>
                  </a:lnTo>
                  <a:lnTo>
                    <a:pt x="109537" y="352424"/>
                  </a:lnTo>
                  <a:lnTo>
                    <a:pt x="102344" y="352424"/>
                  </a:lnTo>
                  <a:lnTo>
                    <a:pt x="95221" y="351723"/>
                  </a:lnTo>
                  <a:lnTo>
                    <a:pt x="88167" y="350319"/>
                  </a:lnTo>
                  <a:lnTo>
                    <a:pt x="81112" y="348916"/>
                  </a:lnTo>
                  <a:lnTo>
                    <a:pt x="74262" y="346838"/>
                  </a:lnTo>
                  <a:lnTo>
                    <a:pt x="67617" y="344086"/>
                  </a:lnTo>
                  <a:lnTo>
                    <a:pt x="60972" y="341334"/>
                  </a:lnTo>
                  <a:lnTo>
                    <a:pt x="26996" y="315255"/>
                  </a:lnTo>
                  <a:lnTo>
                    <a:pt x="18459" y="303742"/>
                  </a:lnTo>
                  <a:lnTo>
                    <a:pt x="14463" y="297762"/>
                  </a:lnTo>
                  <a:lnTo>
                    <a:pt x="701" y="257203"/>
                  </a:lnTo>
                  <a:lnTo>
                    <a:pt x="0" y="250080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6912" y="4800599"/>
              <a:ext cx="151423" cy="1523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577511" y="4710112"/>
              <a:ext cx="838200" cy="352425"/>
            </a:xfrm>
            <a:custGeom>
              <a:avLst/>
              <a:gdLst/>
              <a:ahLst/>
              <a:cxnLst/>
              <a:rect l="l" t="t" r="r" b="b"/>
              <a:pathLst>
                <a:path w="838200" h="352425">
                  <a:moveTo>
                    <a:pt x="735853" y="352424"/>
                  </a:moveTo>
                  <a:lnTo>
                    <a:pt x="102344" y="352424"/>
                  </a:lnTo>
                  <a:lnTo>
                    <a:pt x="95222" y="351723"/>
                  </a:lnTo>
                  <a:lnTo>
                    <a:pt x="54659" y="337960"/>
                  </a:lnTo>
                  <a:lnTo>
                    <a:pt x="22454" y="309722"/>
                  </a:lnTo>
                  <a:lnTo>
                    <a:pt x="3506" y="271310"/>
                  </a:lnTo>
                  <a:lnTo>
                    <a:pt x="0" y="250080"/>
                  </a:lnTo>
                  <a:lnTo>
                    <a:pt x="0" y="242887"/>
                  </a:lnTo>
                  <a:lnTo>
                    <a:pt x="0" y="102345"/>
                  </a:lnTo>
                  <a:lnTo>
                    <a:pt x="11088" y="60973"/>
                  </a:lnTo>
                  <a:lnTo>
                    <a:pt x="37166" y="26996"/>
                  </a:lnTo>
                  <a:lnTo>
                    <a:pt x="74262" y="5585"/>
                  </a:lnTo>
                  <a:lnTo>
                    <a:pt x="102344" y="0"/>
                  </a:lnTo>
                  <a:lnTo>
                    <a:pt x="735853" y="0"/>
                  </a:lnTo>
                  <a:lnTo>
                    <a:pt x="777224" y="11090"/>
                  </a:lnTo>
                  <a:lnTo>
                    <a:pt x="811202" y="37168"/>
                  </a:lnTo>
                  <a:lnTo>
                    <a:pt x="832613" y="74263"/>
                  </a:lnTo>
                  <a:lnTo>
                    <a:pt x="838199" y="102345"/>
                  </a:lnTo>
                  <a:lnTo>
                    <a:pt x="838199" y="250080"/>
                  </a:lnTo>
                  <a:lnTo>
                    <a:pt x="827108" y="291449"/>
                  </a:lnTo>
                  <a:lnTo>
                    <a:pt x="801031" y="325427"/>
                  </a:lnTo>
                  <a:lnTo>
                    <a:pt x="763934" y="346838"/>
                  </a:lnTo>
                  <a:lnTo>
                    <a:pt x="742976" y="351723"/>
                  </a:lnTo>
                  <a:lnTo>
                    <a:pt x="735853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77511" y="4710112"/>
              <a:ext cx="838200" cy="352425"/>
            </a:xfrm>
            <a:custGeom>
              <a:avLst/>
              <a:gdLst/>
              <a:ahLst/>
              <a:cxnLst/>
              <a:rect l="l" t="t" r="r" b="b"/>
              <a:pathLst>
                <a:path w="838200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3" y="88167"/>
                  </a:lnTo>
                  <a:lnTo>
                    <a:pt x="3506" y="81113"/>
                  </a:lnTo>
                  <a:lnTo>
                    <a:pt x="5584" y="74263"/>
                  </a:lnTo>
                  <a:lnTo>
                    <a:pt x="8336" y="67618"/>
                  </a:lnTo>
                  <a:lnTo>
                    <a:pt x="11088" y="60973"/>
                  </a:lnTo>
                  <a:lnTo>
                    <a:pt x="14463" y="54661"/>
                  </a:lnTo>
                  <a:lnTo>
                    <a:pt x="18459" y="48681"/>
                  </a:lnTo>
                  <a:lnTo>
                    <a:pt x="22454" y="42701"/>
                  </a:lnTo>
                  <a:lnTo>
                    <a:pt x="26994" y="37168"/>
                  </a:lnTo>
                  <a:lnTo>
                    <a:pt x="32081" y="32082"/>
                  </a:lnTo>
                  <a:lnTo>
                    <a:pt x="37166" y="26996"/>
                  </a:lnTo>
                  <a:lnTo>
                    <a:pt x="74262" y="5585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728662" y="0"/>
                  </a:lnTo>
                  <a:lnTo>
                    <a:pt x="735853" y="0"/>
                  </a:lnTo>
                  <a:lnTo>
                    <a:pt x="742976" y="701"/>
                  </a:lnTo>
                  <a:lnTo>
                    <a:pt x="750030" y="2104"/>
                  </a:lnTo>
                  <a:lnTo>
                    <a:pt x="757085" y="3507"/>
                  </a:lnTo>
                  <a:lnTo>
                    <a:pt x="763934" y="5585"/>
                  </a:lnTo>
                  <a:lnTo>
                    <a:pt x="770579" y="8337"/>
                  </a:lnTo>
                  <a:lnTo>
                    <a:pt x="777224" y="11090"/>
                  </a:lnTo>
                  <a:lnTo>
                    <a:pt x="806116" y="32082"/>
                  </a:lnTo>
                  <a:lnTo>
                    <a:pt x="811202" y="37168"/>
                  </a:lnTo>
                  <a:lnTo>
                    <a:pt x="815743" y="42701"/>
                  </a:lnTo>
                  <a:lnTo>
                    <a:pt x="819738" y="48681"/>
                  </a:lnTo>
                  <a:lnTo>
                    <a:pt x="823734" y="54661"/>
                  </a:lnTo>
                  <a:lnTo>
                    <a:pt x="837497" y="95221"/>
                  </a:lnTo>
                  <a:lnTo>
                    <a:pt x="838199" y="102345"/>
                  </a:lnTo>
                  <a:lnTo>
                    <a:pt x="838199" y="109537"/>
                  </a:lnTo>
                  <a:lnTo>
                    <a:pt x="838199" y="242887"/>
                  </a:lnTo>
                  <a:lnTo>
                    <a:pt x="838199" y="250080"/>
                  </a:lnTo>
                  <a:lnTo>
                    <a:pt x="837497" y="257203"/>
                  </a:lnTo>
                  <a:lnTo>
                    <a:pt x="836094" y="264257"/>
                  </a:lnTo>
                  <a:lnTo>
                    <a:pt x="834690" y="271310"/>
                  </a:lnTo>
                  <a:lnTo>
                    <a:pt x="819738" y="303742"/>
                  </a:lnTo>
                  <a:lnTo>
                    <a:pt x="815743" y="309722"/>
                  </a:lnTo>
                  <a:lnTo>
                    <a:pt x="783538" y="337960"/>
                  </a:lnTo>
                  <a:lnTo>
                    <a:pt x="770579" y="344086"/>
                  </a:lnTo>
                  <a:lnTo>
                    <a:pt x="763934" y="346838"/>
                  </a:lnTo>
                  <a:lnTo>
                    <a:pt x="757085" y="348916"/>
                  </a:lnTo>
                  <a:lnTo>
                    <a:pt x="750030" y="350319"/>
                  </a:lnTo>
                  <a:lnTo>
                    <a:pt x="742976" y="351723"/>
                  </a:lnTo>
                  <a:lnTo>
                    <a:pt x="735853" y="352424"/>
                  </a:lnTo>
                  <a:lnTo>
                    <a:pt x="728662" y="352424"/>
                  </a:lnTo>
                  <a:lnTo>
                    <a:pt x="109537" y="352424"/>
                  </a:lnTo>
                  <a:lnTo>
                    <a:pt x="102344" y="352424"/>
                  </a:lnTo>
                  <a:lnTo>
                    <a:pt x="95222" y="351723"/>
                  </a:lnTo>
                  <a:lnTo>
                    <a:pt x="88167" y="350319"/>
                  </a:lnTo>
                  <a:lnTo>
                    <a:pt x="81112" y="348916"/>
                  </a:lnTo>
                  <a:lnTo>
                    <a:pt x="42699" y="329968"/>
                  </a:lnTo>
                  <a:lnTo>
                    <a:pt x="32081" y="320342"/>
                  </a:lnTo>
                  <a:lnTo>
                    <a:pt x="26994" y="315255"/>
                  </a:lnTo>
                  <a:lnTo>
                    <a:pt x="22454" y="309722"/>
                  </a:lnTo>
                  <a:lnTo>
                    <a:pt x="18459" y="303742"/>
                  </a:lnTo>
                  <a:lnTo>
                    <a:pt x="14463" y="297762"/>
                  </a:lnTo>
                  <a:lnTo>
                    <a:pt x="701" y="257203"/>
                  </a:lnTo>
                  <a:lnTo>
                    <a:pt x="0" y="250080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77524" y="4800599"/>
              <a:ext cx="153322" cy="15335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068733" y="4416743"/>
            <a:ext cx="4375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0" dirty="0">
                <a:solidFill>
                  <a:srgbClr val="2B5281"/>
                </a:solidFill>
                <a:latin typeface="Roboto"/>
                <a:cs typeface="Roboto"/>
              </a:rPr>
              <a:t>Recall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374695" y="4808538"/>
            <a:ext cx="1838325" cy="361950"/>
            <a:chOff x="8201023" y="5143499"/>
            <a:chExt cx="1838325" cy="361950"/>
          </a:xfrm>
        </p:grpSpPr>
        <p:sp>
          <p:nvSpPr>
            <p:cNvPr id="41" name="object 41"/>
            <p:cNvSpPr/>
            <p:nvPr/>
          </p:nvSpPr>
          <p:spPr>
            <a:xfrm>
              <a:off x="8205785" y="5148262"/>
              <a:ext cx="638175" cy="352425"/>
            </a:xfrm>
            <a:custGeom>
              <a:avLst/>
              <a:gdLst/>
              <a:ahLst/>
              <a:cxnLst/>
              <a:rect l="l" t="t" r="r" b="b"/>
              <a:pathLst>
                <a:path w="638175" h="352425">
                  <a:moveTo>
                    <a:pt x="535830" y="352424"/>
                  </a:moveTo>
                  <a:lnTo>
                    <a:pt x="102345" y="352424"/>
                  </a:lnTo>
                  <a:lnTo>
                    <a:pt x="95222" y="351722"/>
                  </a:lnTo>
                  <a:lnTo>
                    <a:pt x="54661" y="337958"/>
                  </a:lnTo>
                  <a:lnTo>
                    <a:pt x="22455" y="309722"/>
                  </a:lnTo>
                  <a:lnTo>
                    <a:pt x="3507" y="271310"/>
                  </a:lnTo>
                  <a:lnTo>
                    <a:pt x="0" y="250079"/>
                  </a:lnTo>
                  <a:lnTo>
                    <a:pt x="0" y="242887"/>
                  </a:lnTo>
                  <a:lnTo>
                    <a:pt x="0" y="102344"/>
                  </a:lnTo>
                  <a:lnTo>
                    <a:pt x="11090" y="60974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535830" y="0"/>
                  </a:lnTo>
                  <a:lnTo>
                    <a:pt x="577199" y="11089"/>
                  </a:lnTo>
                  <a:lnTo>
                    <a:pt x="611177" y="37168"/>
                  </a:lnTo>
                  <a:lnTo>
                    <a:pt x="632589" y="74262"/>
                  </a:lnTo>
                  <a:lnTo>
                    <a:pt x="638174" y="102344"/>
                  </a:lnTo>
                  <a:lnTo>
                    <a:pt x="638174" y="250079"/>
                  </a:lnTo>
                  <a:lnTo>
                    <a:pt x="627083" y="291449"/>
                  </a:lnTo>
                  <a:lnTo>
                    <a:pt x="601005" y="325426"/>
                  </a:lnTo>
                  <a:lnTo>
                    <a:pt x="563910" y="346838"/>
                  </a:lnTo>
                  <a:lnTo>
                    <a:pt x="542952" y="351722"/>
                  </a:lnTo>
                  <a:lnTo>
                    <a:pt x="535830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5785" y="5148262"/>
              <a:ext cx="638175" cy="352425"/>
            </a:xfrm>
            <a:custGeom>
              <a:avLst/>
              <a:gdLst/>
              <a:ahLst/>
              <a:cxnLst/>
              <a:rect l="l" t="t" r="r" b="b"/>
              <a:pathLst>
                <a:path w="63817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59" y="48681"/>
                  </a:lnTo>
                  <a:lnTo>
                    <a:pt x="22455" y="42700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42700" y="22454"/>
                  </a:lnTo>
                  <a:lnTo>
                    <a:pt x="48681" y="18459"/>
                  </a:lnTo>
                  <a:lnTo>
                    <a:pt x="54661" y="14463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8" y="0"/>
                  </a:lnTo>
                  <a:lnTo>
                    <a:pt x="528638" y="0"/>
                  </a:lnTo>
                  <a:lnTo>
                    <a:pt x="535830" y="0"/>
                  </a:lnTo>
                  <a:lnTo>
                    <a:pt x="542952" y="701"/>
                  </a:lnTo>
                  <a:lnTo>
                    <a:pt x="550007" y="2104"/>
                  </a:lnTo>
                  <a:lnTo>
                    <a:pt x="557061" y="3507"/>
                  </a:lnTo>
                  <a:lnTo>
                    <a:pt x="563910" y="5585"/>
                  </a:lnTo>
                  <a:lnTo>
                    <a:pt x="570555" y="8337"/>
                  </a:lnTo>
                  <a:lnTo>
                    <a:pt x="577199" y="11089"/>
                  </a:lnTo>
                  <a:lnTo>
                    <a:pt x="611177" y="37168"/>
                  </a:lnTo>
                  <a:lnTo>
                    <a:pt x="629836" y="67618"/>
                  </a:lnTo>
                  <a:lnTo>
                    <a:pt x="632589" y="74262"/>
                  </a:lnTo>
                  <a:lnTo>
                    <a:pt x="634666" y="81112"/>
                  </a:lnTo>
                  <a:lnTo>
                    <a:pt x="636069" y="88166"/>
                  </a:lnTo>
                  <a:lnTo>
                    <a:pt x="637473" y="95221"/>
                  </a:lnTo>
                  <a:lnTo>
                    <a:pt x="638174" y="102344"/>
                  </a:lnTo>
                  <a:lnTo>
                    <a:pt x="638175" y="109537"/>
                  </a:lnTo>
                  <a:lnTo>
                    <a:pt x="638175" y="242887"/>
                  </a:lnTo>
                  <a:lnTo>
                    <a:pt x="629835" y="284804"/>
                  </a:lnTo>
                  <a:lnTo>
                    <a:pt x="606091" y="320341"/>
                  </a:lnTo>
                  <a:lnTo>
                    <a:pt x="570555" y="344085"/>
                  </a:lnTo>
                  <a:lnTo>
                    <a:pt x="563910" y="346838"/>
                  </a:lnTo>
                  <a:lnTo>
                    <a:pt x="528638" y="352424"/>
                  </a:lnTo>
                  <a:lnTo>
                    <a:pt x="109538" y="352424"/>
                  </a:lnTo>
                  <a:lnTo>
                    <a:pt x="67619" y="344085"/>
                  </a:lnTo>
                  <a:lnTo>
                    <a:pt x="32082" y="320341"/>
                  </a:lnTo>
                  <a:lnTo>
                    <a:pt x="26996" y="315255"/>
                  </a:lnTo>
                  <a:lnTo>
                    <a:pt x="22455" y="309722"/>
                  </a:lnTo>
                  <a:lnTo>
                    <a:pt x="18459" y="303741"/>
                  </a:lnTo>
                  <a:lnTo>
                    <a:pt x="14464" y="297762"/>
                  </a:lnTo>
                  <a:lnTo>
                    <a:pt x="11090" y="291449"/>
                  </a:lnTo>
                  <a:lnTo>
                    <a:pt x="8337" y="284804"/>
                  </a:lnTo>
                  <a:lnTo>
                    <a:pt x="5585" y="278159"/>
                  </a:lnTo>
                  <a:lnTo>
                    <a:pt x="3507" y="271310"/>
                  </a:lnTo>
                  <a:lnTo>
                    <a:pt x="2104" y="264256"/>
                  </a:lnTo>
                  <a:lnTo>
                    <a:pt x="701" y="257202"/>
                  </a:lnTo>
                  <a:lnTo>
                    <a:pt x="0" y="250079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5293" y="5238749"/>
              <a:ext cx="191184" cy="1523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977310" y="514826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954929" y="352424"/>
                  </a:moveTo>
                  <a:lnTo>
                    <a:pt x="102345" y="352424"/>
                  </a:lnTo>
                  <a:lnTo>
                    <a:pt x="95222" y="351722"/>
                  </a:lnTo>
                  <a:lnTo>
                    <a:pt x="54661" y="337958"/>
                  </a:lnTo>
                  <a:lnTo>
                    <a:pt x="22455" y="309722"/>
                  </a:lnTo>
                  <a:lnTo>
                    <a:pt x="3507" y="271310"/>
                  </a:lnTo>
                  <a:lnTo>
                    <a:pt x="0" y="250079"/>
                  </a:lnTo>
                  <a:lnTo>
                    <a:pt x="0" y="242887"/>
                  </a:lnTo>
                  <a:lnTo>
                    <a:pt x="0" y="102344"/>
                  </a:lnTo>
                  <a:lnTo>
                    <a:pt x="11090" y="60974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954929" y="0"/>
                  </a:lnTo>
                  <a:lnTo>
                    <a:pt x="996300" y="11089"/>
                  </a:lnTo>
                  <a:lnTo>
                    <a:pt x="1030278" y="37168"/>
                  </a:lnTo>
                  <a:lnTo>
                    <a:pt x="1051689" y="74262"/>
                  </a:lnTo>
                  <a:lnTo>
                    <a:pt x="1057275" y="102344"/>
                  </a:lnTo>
                  <a:lnTo>
                    <a:pt x="1057275" y="250079"/>
                  </a:lnTo>
                  <a:lnTo>
                    <a:pt x="1046185" y="291449"/>
                  </a:lnTo>
                  <a:lnTo>
                    <a:pt x="1020106" y="325426"/>
                  </a:lnTo>
                  <a:lnTo>
                    <a:pt x="983010" y="346838"/>
                  </a:lnTo>
                  <a:lnTo>
                    <a:pt x="962052" y="351722"/>
                  </a:lnTo>
                  <a:lnTo>
                    <a:pt x="954929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77310" y="514826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14463" y="54661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42700" y="22454"/>
                  </a:lnTo>
                  <a:lnTo>
                    <a:pt x="48681" y="18459"/>
                  </a:lnTo>
                  <a:lnTo>
                    <a:pt x="54661" y="14463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8" y="0"/>
                  </a:lnTo>
                  <a:lnTo>
                    <a:pt x="947737" y="0"/>
                  </a:lnTo>
                  <a:lnTo>
                    <a:pt x="954929" y="0"/>
                  </a:lnTo>
                  <a:lnTo>
                    <a:pt x="962052" y="701"/>
                  </a:lnTo>
                  <a:lnTo>
                    <a:pt x="969106" y="2104"/>
                  </a:lnTo>
                  <a:lnTo>
                    <a:pt x="976160" y="3507"/>
                  </a:lnTo>
                  <a:lnTo>
                    <a:pt x="983010" y="5585"/>
                  </a:lnTo>
                  <a:lnTo>
                    <a:pt x="989655" y="8337"/>
                  </a:lnTo>
                  <a:lnTo>
                    <a:pt x="996300" y="11089"/>
                  </a:lnTo>
                  <a:lnTo>
                    <a:pt x="1002613" y="14463"/>
                  </a:lnTo>
                  <a:lnTo>
                    <a:pt x="1008593" y="18459"/>
                  </a:lnTo>
                  <a:lnTo>
                    <a:pt x="1014573" y="22454"/>
                  </a:lnTo>
                  <a:lnTo>
                    <a:pt x="1020106" y="26996"/>
                  </a:lnTo>
                  <a:lnTo>
                    <a:pt x="1025192" y="32082"/>
                  </a:lnTo>
                  <a:lnTo>
                    <a:pt x="1030278" y="37168"/>
                  </a:lnTo>
                  <a:lnTo>
                    <a:pt x="1034818" y="42700"/>
                  </a:lnTo>
                  <a:lnTo>
                    <a:pt x="1038813" y="48681"/>
                  </a:lnTo>
                  <a:lnTo>
                    <a:pt x="1042810" y="54661"/>
                  </a:lnTo>
                  <a:lnTo>
                    <a:pt x="1046185" y="60974"/>
                  </a:lnTo>
                  <a:lnTo>
                    <a:pt x="1048937" y="67618"/>
                  </a:lnTo>
                  <a:lnTo>
                    <a:pt x="1051689" y="74262"/>
                  </a:lnTo>
                  <a:lnTo>
                    <a:pt x="1053767" y="81112"/>
                  </a:lnTo>
                  <a:lnTo>
                    <a:pt x="1055170" y="88166"/>
                  </a:lnTo>
                  <a:lnTo>
                    <a:pt x="1056574" y="95221"/>
                  </a:lnTo>
                  <a:lnTo>
                    <a:pt x="1057275" y="102344"/>
                  </a:lnTo>
                  <a:lnTo>
                    <a:pt x="1057275" y="109537"/>
                  </a:lnTo>
                  <a:lnTo>
                    <a:pt x="1057275" y="242887"/>
                  </a:lnTo>
                  <a:lnTo>
                    <a:pt x="1057275" y="250079"/>
                  </a:lnTo>
                  <a:lnTo>
                    <a:pt x="1056574" y="257202"/>
                  </a:lnTo>
                  <a:lnTo>
                    <a:pt x="1055170" y="264256"/>
                  </a:lnTo>
                  <a:lnTo>
                    <a:pt x="1053767" y="271310"/>
                  </a:lnTo>
                  <a:lnTo>
                    <a:pt x="1051689" y="278159"/>
                  </a:lnTo>
                  <a:lnTo>
                    <a:pt x="1048937" y="284804"/>
                  </a:lnTo>
                  <a:lnTo>
                    <a:pt x="1046185" y="291449"/>
                  </a:lnTo>
                  <a:lnTo>
                    <a:pt x="1020106" y="325426"/>
                  </a:lnTo>
                  <a:lnTo>
                    <a:pt x="989655" y="344085"/>
                  </a:lnTo>
                  <a:lnTo>
                    <a:pt x="983010" y="346838"/>
                  </a:lnTo>
                  <a:lnTo>
                    <a:pt x="947737" y="352424"/>
                  </a:lnTo>
                  <a:lnTo>
                    <a:pt x="109538" y="352424"/>
                  </a:lnTo>
                  <a:lnTo>
                    <a:pt x="67619" y="344085"/>
                  </a:lnTo>
                  <a:lnTo>
                    <a:pt x="32082" y="320341"/>
                  </a:lnTo>
                  <a:lnTo>
                    <a:pt x="26996" y="315255"/>
                  </a:lnTo>
                  <a:lnTo>
                    <a:pt x="22455" y="309722"/>
                  </a:lnTo>
                  <a:lnTo>
                    <a:pt x="18459" y="303741"/>
                  </a:lnTo>
                  <a:lnTo>
                    <a:pt x="14464" y="297762"/>
                  </a:lnTo>
                  <a:lnTo>
                    <a:pt x="11090" y="291449"/>
                  </a:lnTo>
                  <a:lnTo>
                    <a:pt x="8337" y="284804"/>
                  </a:lnTo>
                  <a:lnTo>
                    <a:pt x="5585" y="278159"/>
                  </a:lnTo>
                  <a:lnTo>
                    <a:pt x="3507" y="271310"/>
                  </a:lnTo>
                  <a:lnTo>
                    <a:pt x="2104" y="264256"/>
                  </a:lnTo>
                  <a:lnTo>
                    <a:pt x="701" y="257202"/>
                  </a:lnTo>
                  <a:lnTo>
                    <a:pt x="0" y="250079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7324" y="5248274"/>
              <a:ext cx="152399" cy="13334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365122" y="4021932"/>
            <a:ext cx="2172335" cy="1062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Evaluation</a:t>
            </a:r>
            <a:r>
              <a:rPr sz="1650" b="1" spc="-1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Metrics:</a:t>
            </a:r>
            <a:endParaRPr sz="1650" dirty="0">
              <a:latin typeface="Roboto"/>
              <a:cs typeface="Roboto"/>
            </a:endParaRPr>
          </a:p>
          <a:p>
            <a:pPr marL="345440">
              <a:lnSpc>
                <a:spcPct val="100000"/>
              </a:lnSpc>
              <a:spcBef>
                <a:spcPts val="1145"/>
              </a:spcBef>
              <a:tabLst>
                <a:tab pos="1528445" algn="l"/>
              </a:tabLst>
            </a:pPr>
            <a:r>
              <a:rPr sz="1300" spc="-10" dirty="0">
                <a:solidFill>
                  <a:srgbClr val="2B5281"/>
                </a:solidFill>
                <a:latin typeface="Roboto"/>
                <a:cs typeface="Roboto"/>
              </a:rPr>
              <a:t>Accuracy</a:t>
            </a:r>
            <a:r>
              <a:rPr sz="1300" dirty="0">
                <a:solidFill>
                  <a:srgbClr val="2B5281"/>
                </a:solidFill>
                <a:latin typeface="Roboto"/>
                <a:cs typeface="Roboto"/>
              </a:rPr>
              <a:t>	</a:t>
            </a:r>
            <a:r>
              <a:rPr sz="1300" spc="-45" dirty="0">
                <a:solidFill>
                  <a:srgbClr val="2B5281"/>
                </a:solidFill>
                <a:latin typeface="Roboto"/>
                <a:cs typeface="Roboto"/>
              </a:rPr>
              <a:t>Precision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 dirty="0">
              <a:latin typeface="Roboto"/>
              <a:cs typeface="Roboto"/>
            </a:endParaRPr>
          </a:p>
          <a:p>
            <a:pPr marL="383540">
              <a:lnSpc>
                <a:spcPct val="100000"/>
              </a:lnSpc>
              <a:tabLst>
                <a:tab pos="1109980" algn="l"/>
              </a:tabLst>
            </a:pPr>
            <a:r>
              <a:rPr sz="1300" spc="-25" dirty="0">
                <a:solidFill>
                  <a:srgbClr val="2B5281"/>
                </a:solidFill>
                <a:latin typeface="Roboto"/>
                <a:cs typeface="Roboto"/>
              </a:rPr>
              <a:t>F1</a:t>
            </a:r>
            <a:r>
              <a:rPr sz="1300" dirty="0">
                <a:solidFill>
                  <a:srgbClr val="2B5281"/>
                </a:solidFill>
                <a:latin typeface="Roboto"/>
                <a:cs typeface="Roboto"/>
              </a:rPr>
              <a:t>	</a:t>
            </a:r>
            <a:r>
              <a:rPr sz="1300" spc="-70" dirty="0">
                <a:solidFill>
                  <a:srgbClr val="2B5281"/>
                </a:solidFill>
                <a:latin typeface="Roboto"/>
                <a:cs typeface="Roboto"/>
              </a:rPr>
              <a:t>ROC</a:t>
            </a:r>
            <a:r>
              <a:rPr sz="1300" spc="-15" dirty="0">
                <a:solidFill>
                  <a:srgbClr val="2B5281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2B5281"/>
                </a:solidFill>
                <a:latin typeface="Roboto"/>
                <a:cs typeface="Roboto"/>
              </a:rPr>
              <a:t>AUC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327321" y="4808538"/>
            <a:ext cx="1123950" cy="361950"/>
            <a:chOff x="10153649" y="5143499"/>
            <a:chExt cx="1123950" cy="361950"/>
          </a:xfrm>
        </p:grpSpPr>
        <p:sp>
          <p:nvSpPr>
            <p:cNvPr id="49" name="object 49"/>
            <p:cNvSpPr/>
            <p:nvPr/>
          </p:nvSpPr>
          <p:spPr>
            <a:xfrm>
              <a:off x="10158411" y="5148262"/>
              <a:ext cx="1114425" cy="352425"/>
            </a:xfrm>
            <a:custGeom>
              <a:avLst/>
              <a:gdLst/>
              <a:ahLst/>
              <a:cxnLst/>
              <a:rect l="l" t="t" r="r" b="b"/>
              <a:pathLst>
                <a:path w="1114425" h="352425">
                  <a:moveTo>
                    <a:pt x="1012078" y="352424"/>
                  </a:moveTo>
                  <a:lnTo>
                    <a:pt x="102344" y="352424"/>
                  </a:lnTo>
                  <a:lnTo>
                    <a:pt x="95222" y="351722"/>
                  </a:lnTo>
                  <a:lnTo>
                    <a:pt x="54659" y="337958"/>
                  </a:lnTo>
                  <a:lnTo>
                    <a:pt x="22455" y="309722"/>
                  </a:lnTo>
                  <a:lnTo>
                    <a:pt x="3507" y="271310"/>
                  </a:lnTo>
                  <a:lnTo>
                    <a:pt x="0" y="250079"/>
                  </a:lnTo>
                  <a:lnTo>
                    <a:pt x="0" y="242887"/>
                  </a:lnTo>
                  <a:lnTo>
                    <a:pt x="0" y="102344"/>
                  </a:lnTo>
                  <a:lnTo>
                    <a:pt x="11090" y="60974"/>
                  </a:lnTo>
                  <a:lnTo>
                    <a:pt x="37167" y="26996"/>
                  </a:lnTo>
                  <a:lnTo>
                    <a:pt x="74262" y="5585"/>
                  </a:lnTo>
                  <a:lnTo>
                    <a:pt x="102344" y="0"/>
                  </a:lnTo>
                  <a:lnTo>
                    <a:pt x="1012078" y="0"/>
                  </a:lnTo>
                  <a:lnTo>
                    <a:pt x="1053449" y="11089"/>
                  </a:lnTo>
                  <a:lnTo>
                    <a:pt x="1087426" y="37168"/>
                  </a:lnTo>
                  <a:lnTo>
                    <a:pt x="1108838" y="74262"/>
                  </a:lnTo>
                  <a:lnTo>
                    <a:pt x="1114423" y="102344"/>
                  </a:lnTo>
                  <a:lnTo>
                    <a:pt x="1114423" y="250079"/>
                  </a:lnTo>
                  <a:lnTo>
                    <a:pt x="1103332" y="291449"/>
                  </a:lnTo>
                  <a:lnTo>
                    <a:pt x="1077255" y="325426"/>
                  </a:lnTo>
                  <a:lnTo>
                    <a:pt x="1040159" y="346838"/>
                  </a:lnTo>
                  <a:lnTo>
                    <a:pt x="1019201" y="351722"/>
                  </a:lnTo>
                  <a:lnTo>
                    <a:pt x="1012078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158411" y="5148262"/>
              <a:ext cx="1114425" cy="352425"/>
            </a:xfrm>
            <a:custGeom>
              <a:avLst/>
              <a:gdLst/>
              <a:ahLst/>
              <a:cxnLst/>
              <a:rect l="l" t="t" r="r" b="b"/>
              <a:pathLst>
                <a:path w="111442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2104" y="88166"/>
                  </a:lnTo>
                  <a:lnTo>
                    <a:pt x="3507" y="81112"/>
                  </a:lnTo>
                  <a:lnTo>
                    <a:pt x="5585" y="74262"/>
                  </a:lnTo>
                  <a:lnTo>
                    <a:pt x="8337" y="67618"/>
                  </a:lnTo>
                  <a:lnTo>
                    <a:pt x="11090" y="60974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5" y="42700"/>
                  </a:lnTo>
                  <a:lnTo>
                    <a:pt x="26996" y="37168"/>
                  </a:lnTo>
                  <a:lnTo>
                    <a:pt x="32081" y="32082"/>
                  </a:lnTo>
                  <a:lnTo>
                    <a:pt x="37167" y="26996"/>
                  </a:lnTo>
                  <a:lnTo>
                    <a:pt x="42699" y="22454"/>
                  </a:lnTo>
                  <a:lnTo>
                    <a:pt x="48679" y="18459"/>
                  </a:lnTo>
                  <a:lnTo>
                    <a:pt x="54659" y="14463"/>
                  </a:lnTo>
                  <a:lnTo>
                    <a:pt x="60973" y="11089"/>
                  </a:lnTo>
                  <a:lnTo>
                    <a:pt x="67617" y="8337"/>
                  </a:lnTo>
                  <a:lnTo>
                    <a:pt x="74262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1004887" y="0"/>
                  </a:lnTo>
                  <a:lnTo>
                    <a:pt x="1012078" y="0"/>
                  </a:lnTo>
                  <a:lnTo>
                    <a:pt x="1019201" y="701"/>
                  </a:lnTo>
                  <a:lnTo>
                    <a:pt x="1026255" y="2104"/>
                  </a:lnTo>
                  <a:lnTo>
                    <a:pt x="1033310" y="3507"/>
                  </a:lnTo>
                  <a:lnTo>
                    <a:pt x="1040159" y="5585"/>
                  </a:lnTo>
                  <a:lnTo>
                    <a:pt x="1046804" y="8337"/>
                  </a:lnTo>
                  <a:lnTo>
                    <a:pt x="1053449" y="11089"/>
                  </a:lnTo>
                  <a:lnTo>
                    <a:pt x="1059760" y="14463"/>
                  </a:lnTo>
                  <a:lnTo>
                    <a:pt x="1065740" y="18459"/>
                  </a:lnTo>
                  <a:lnTo>
                    <a:pt x="1071721" y="22454"/>
                  </a:lnTo>
                  <a:lnTo>
                    <a:pt x="1077255" y="26996"/>
                  </a:lnTo>
                  <a:lnTo>
                    <a:pt x="1082340" y="32082"/>
                  </a:lnTo>
                  <a:lnTo>
                    <a:pt x="1087426" y="37168"/>
                  </a:lnTo>
                  <a:lnTo>
                    <a:pt x="1106084" y="67618"/>
                  </a:lnTo>
                  <a:lnTo>
                    <a:pt x="1108838" y="74262"/>
                  </a:lnTo>
                  <a:lnTo>
                    <a:pt x="1114424" y="109537"/>
                  </a:lnTo>
                  <a:lnTo>
                    <a:pt x="1114424" y="242887"/>
                  </a:lnTo>
                  <a:lnTo>
                    <a:pt x="1106084" y="284804"/>
                  </a:lnTo>
                  <a:lnTo>
                    <a:pt x="1103332" y="291449"/>
                  </a:lnTo>
                  <a:lnTo>
                    <a:pt x="1099958" y="297762"/>
                  </a:lnTo>
                  <a:lnTo>
                    <a:pt x="1095962" y="303742"/>
                  </a:lnTo>
                  <a:lnTo>
                    <a:pt x="1091966" y="309722"/>
                  </a:lnTo>
                  <a:lnTo>
                    <a:pt x="1059761" y="337958"/>
                  </a:lnTo>
                  <a:lnTo>
                    <a:pt x="1046804" y="344085"/>
                  </a:lnTo>
                  <a:lnTo>
                    <a:pt x="1040159" y="346838"/>
                  </a:lnTo>
                  <a:lnTo>
                    <a:pt x="1004887" y="352424"/>
                  </a:lnTo>
                  <a:lnTo>
                    <a:pt x="109537" y="352424"/>
                  </a:lnTo>
                  <a:lnTo>
                    <a:pt x="67617" y="344085"/>
                  </a:lnTo>
                  <a:lnTo>
                    <a:pt x="32081" y="320341"/>
                  </a:lnTo>
                  <a:lnTo>
                    <a:pt x="18460" y="303741"/>
                  </a:lnTo>
                  <a:lnTo>
                    <a:pt x="14464" y="297762"/>
                  </a:lnTo>
                  <a:lnTo>
                    <a:pt x="11090" y="291449"/>
                  </a:lnTo>
                  <a:lnTo>
                    <a:pt x="8337" y="284804"/>
                  </a:lnTo>
                  <a:lnTo>
                    <a:pt x="5585" y="278159"/>
                  </a:lnTo>
                  <a:lnTo>
                    <a:pt x="3507" y="271310"/>
                  </a:lnTo>
                  <a:lnTo>
                    <a:pt x="2104" y="264256"/>
                  </a:lnTo>
                  <a:lnTo>
                    <a:pt x="701" y="257202"/>
                  </a:lnTo>
                  <a:lnTo>
                    <a:pt x="0" y="250079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63187" y="5238749"/>
              <a:ext cx="85725" cy="15239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0594270" y="4854893"/>
            <a:ext cx="7677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 dirty="0">
                <a:solidFill>
                  <a:srgbClr val="2B5281"/>
                </a:solidFill>
                <a:latin typeface="Roboto"/>
                <a:cs typeface="Roboto"/>
              </a:rPr>
              <a:t>Brier</a:t>
            </a:r>
            <a:r>
              <a:rPr sz="1300" spc="-5" dirty="0">
                <a:solidFill>
                  <a:srgbClr val="2B5281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5281"/>
                </a:solidFill>
                <a:latin typeface="Roboto"/>
                <a:cs typeface="Roboto"/>
              </a:rPr>
              <a:t>Score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374697" y="5737821"/>
            <a:ext cx="171450" cy="433070"/>
            <a:chOff x="8201025" y="6072782"/>
            <a:chExt cx="171450" cy="433070"/>
          </a:xfrm>
        </p:grpSpPr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01025" y="6072782"/>
              <a:ext cx="171449" cy="16073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01025" y="6334124"/>
              <a:ext cx="171449" cy="17144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365122" y="5255684"/>
            <a:ext cx="2616200" cy="9467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90" dirty="0">
                <a:solidFill>
                  <a:srgbClr val="1A365C"/>
                </a:solidFill>
                <a:latin typeface="Roboto"/>
                <a:cs typeface="Roboto"/>
              </a:rPr>
              <a:t>Hyperparameter</a:t>
            </a:r>
            <a:r>
              <a:rPr sz="1650" b="1" spc="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65" dirty="0">
                <a:solidFill>
                  <a:srgbClr val="1A365C"/>
                </a:solidFill>
                <a:latin typeface="Roboto"/>
                <a:cs typeface="Roboto"/>
              </a:rPr>
              <a:t>Optimization:</a:t>
            </a:r>
            <a:endParaRPr sz="1650" dirty="0">
              <a:latin typeface="Roboto"/>
              <a:cs typeface="Roboto"/>
            </a:endParaRPr>
          </a:p>
          <a:p>
            <a:pPr marL="302260">
              <a:lnSpc>
                <a:spcPct val="100000"/>
              </a:lnSpc>
              <a:spcBef>
                <a:spcPts val="645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Optuna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framework</a:t>
            </a:r>
            <a:endParaRPr sz="1500" dirty="0">
              <a:latin typeface="Roboto"/>
              <a:cs typeface="Roboto"/>
            </a:endParaRPr>
          </a:p>
          <a:p>
            <a:pPr marL="302260">
              <a:lnSpc>
                <a:spcPct val="100000"/>
              </a:lnSpc>
              <a:spcBef>
                <a:spcPts val="300"/>
              </a:spcBef>
            </a:pPr>
            <a:r>
              <a:rPr sz="1500" spc="-120" dirty="0">
                <a:solidFill>
                  <a:srgbClr val="333333"/>
                </a:solidFill>
                <a:latin typeface="Roboto"/>
                <a:cs typeface="Roboto"/>
              </a:rPr>
              <a:t>RTX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4080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10" dirty="0">
                <a:solidFill>
                  <a:srgbClr val="333333"/>
                </a:solidFill>
                <a:latin typeface="Roboto"/>
                <a:cs typeface="Roboto"/>
              </a:rPr>
              <a:t>GPU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(VastAI)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84359" y="2466500"/>
            <a:ext cx="952500" cy="833755"/>
          </a:xfrm>
          <a:custGeom>
            <a:avLst/>
            <a:gdLst/>
            <a:ahLst/>
            <a:cxnLst/>
            <a:rect l="l" t="t" r="r" b="b"/>
            <a:pathLst>
              <a:path w="952500" h="833754">
                <a:moveTo>
                  <a:pt x="892968" y="833437"/>
                </a:moveTo>
                <a:lnTo>
                  <a:pt x="148828" y="833437"/>
                </a:lnTo>
                <a:lnTo>
                  <a:pt x="101774" y="825853"/>
                </a:lnTo>
                <a:lnTo>
                  <a:pt x="60918" y="804731"/>
                </a:lnTo>
                <a:lnTo>
                  <a:pt x="28705" y="772519"/>
                </a:lnTo>
                <a:lnTo>
                  <a:pt x="7651" y="731792"/>
                </a:lnTo>
                <a:lnTo>
                  <a:pt x="7584" y="731662"/>
                </a:lnTo>
                <a:lnTo>
                  <a:pt x="0" y="684609"/>
                </a:lnTo>
                <a:lnTo>
                  <a:pt x="0" y="59531"/>
                </a:lnTo>
                <a:lnTo>
                  <a:pt x="4671" y="36337"/>
                </a:lnTo>
                <a:lnTo>
                  <a:pt x="17417" y="17417"/>
                </a:lnTo>
                <a:lnTo>
                  <a:pt x="36337" y="4671"/>
                </a:lnTo>
                <a:lnTo>
                  <a:pt x="59531" y="0"/>
                </a:lnTo>
                <a:lnTo>
                  <a:pt x="82724" y="4671"/>
                </a:lnTo>
                <a:lnTo>
                  <a:pt x="101644" y="17417"/>
                </a:lnTo>
                <a:lnTo>
                  <a:pt x="114391" y="36337"/>
                </a:lnTo>
                <a:lnTo>
                  <a:pt x="119062" y="59531"/>
                </a:lnTo>
                <a:lnTo>
                  <a:pt x="119062" y="684609"/>
                </a:lnTo>
                <a:lnTo>
                  <a:pt x="121411" y="696166"/>
                </a:lnTo>
                <a:lnTo>
                  <a:pt x="127806" y="705631"/>
                </a:lnTo>
                <a:lnTo>
                  <a:pt x="137270" y="712026"/>
                </a:lnTo>
                <a:lnTo>
                  <a:pt x="148828" y="714375"/>
                </a:lnTo>
                <a:lnTo>
                  <a:pt x="892968" y="714375"/>
                </a:lnTo>
                <a:lnTo>
                  <a:pt x="916162" y="719046"/>
                </a:lnTo>
                <a:lnTo>
                  <a:pt x="935082" y="731792"/>
                </a:lnTo>
                <a:lnTo>
                  <a:pt x="947828" y="750712"/>
                </a:lnTo>
                <a:lnTo>
                  <a:pt x="952500" y="773906"/>
                </a:lnTo>
                <a:lnTo>
                  <a:pt x="947828" y="797099"/>
                </a:lnTo>
                <a:lnTo>
                  <a:pt x="935082" y="816019"/>
                </a:lnTo>
                <a:lnTo>
                  <a:pt x="916162" y="828766"/>
                </a:lnTo>
                <a:lnTo>
                  <a:pt x="892968" y="833437"/>
                </a:lnTo>
                <a:close/>
              </a:path>
              <a:path w="952500" h="833754">
                <a:moveTo>
                  <a:pt x="764046" y="332444"/>
                </a:moveTo>
                <a:lnTo>
                  <a:pt x="595312" y="332444"/>
                </a:lnTo>
                <a:lnTo>
                  <a:pt x="791207" y="136363"/>
                </a:lnTo>
                <a:lnTo>
                  <a:pt x="810915" y="123283"/>
                </a:lnTo>
                <a:lnTo>
                  <a:pt x="833344" y="118922"/>
                </a:lnTo>
                <a:lnTo>
                  <a:pt x="855773" y="123283"/>
                </a:lnTo>
                <a:lnTo>
                  <a:pt x="875481" y="136363"/>
                </a:lnTo>
                <a:lnTo>
                  <a:pt x="888562" y="156071"/>
                </a:lnTo>
                <a:lnTo>
                  <a:pt x="892922" y="178500"/>
                </a:lnTo>
                <a:lnTo>
                  <a:pt x="888562" y="200929"/>
                </a:lnTo>
                <a:lnTo>
                  <a:pt x="875481" y="220637"/>
                </a:lnTo>
                <a:lnTo>
                  <a:pt x="875667" y="220823"/>
                </a:lnTo>
                <a:lnTo>
                  <a:pt x="764046" y="332444"/>
                </a:lnTo>
                <a:close/>
              </a:path>
              <a:path w="952500" h="833754">
                <a:moveTo>
                  <a:pt x="238031" y="535734"/>
                </a:moveTo>
                <a:lnTo>
                  <a:pt x="195895" y="518293"/>
                </a:lnTo>
                <a:lnTo>
                  <a:pt x="178499" y="476389"/>
                </a:lnTo>
                <a:lnTo>
                  <a:pt x="178454" y="476156"/>
                </a:lnTo>
                <a:lnTo>
                  <a:pt x="182814" y="453728"/>
                </a:lnTo>
                <a:lnTo>
                  <a:pt x="195895" y="434020"/>
                </a:lnTo>
                <a:lnTo>
                  <a:pt x="404254" y="225660"/>
                </a:lnTo>
                <a:lnTo>
                  <a:pt x="423962" y="212580"/>
                </a:lnTo>
                <a:lnTo>
                  <a:pt x="446391" y="208219"/>
                </a:lnTo>
                <a:lnTo>
                  <a:pt x="468820" y="212580"/>
                </a:lnTo>
                <a:lnTo>
                  <a:pt x="488528" y="225660"/>
                </a:lnTo>
                <a:lnTo>
                  <a:pt x="595312" y="332444"/>
                </a:lnTo>
                <a:lnTo>
                  <a:pt x="764046" y="332444"/>
                </a:lnTo>
                <a:lnTo>
                  <a:pt x="744326" y="352164"/>
                </a:lnTo>
                <a:lnTo>
                  <a:pt x="446484" y="352164"/>
                </a:lnTo>
                <a:lnTo>
                  <a:pt x="280168" y="518293"/>
                </a:lnTo>
                <a:lnTo>
                  <a:pt x="260460" y="531374"/>
                </a:lnTo>
                <a:lnTo>
                  <a:pt x="238031" y="535734"/>
                </a:lnTo>
                <a:close/>
              </a:path>
              <a:path w="952500" h="833754">
                <a:moveTo>
                  <a:pt x="595405" y="476389"/>
                </a:moveTo>
                <a:lnTo>
                  <a:pt x="572976" y="472029"/>
                </a:lnTo>
                <a:lnTo>
                  <a:pt x="553268" y="458948"/>
                </a:lnTo>
                <a:lnTo>
                  <a:pt x="446484" y="352164"/>
                </a:lnTo>
                <a:lnTo>
                  <a:pt x="744326" y="352164"/>
                </a:lnTo>
                <a:lnTo>
                  <a:pt x="637542" y="458948"/>
                </a:lnTo>
                <a:lnTo>
                  <a:pt x="617834" y="472029"/>
                </a:lnTo>
                <a:lnTo>
                  <a:pt x="595405" y="476389"/>
                </a:lnTo>
                <a:close/>
              </a:path>
            </a:pathLst>
          </a:custGeom>
          <a:solidFill>
            <a:srgbClr val="2A6BB0">
              <a:alpha val="79998"/>
            </a:srgbClr>
          </a:solidFill>
        </p:spPr>
        <p:txBody>
          <a:bodyPr wrap="square" lIns="0" tIns="0" rIns="0" bIns="0" rtlCol="0"/>
          <a:lstStyle/>
          <a:p>
            <a:pPr algn="l" rtl="0"/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0" y="7210424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3">
            <a:extLst>
              <a:ext uri="{FF2B5EF4-FFF2-40B4-BE49-F238E27FC236}">
                <a16:creationId xmlns:a16="http://schemas.microsoft.com/office/drawing/2014/main" id="{364FD6B7-6D7A-7E4C-8FDD-09E96164F606}"/>
              </a:ext>
            </a:extLst>
          </p:cNvPr>
          <p:cNvSpPr txBox="1"/>
          <p:nvPr/>
        </p:nvSpPr>
        <p:spPr>
          <a:xfrm>
            <a:off x="-177211" y="7175499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65" name="object 33">
            <a:extLst>
              <a:ext uri="{FF2B5EF4-FFF2-40B4-BE49-F238E27FC236}">
                <a16:creationId xmlns:a16="http://schemas.microsoft.com/office/drawing/2014/main" id="{497D8927-1ABD-64E7-9E6B-D5991B6093CB}"/>
              </a:ext>
            </a:extLst>
          </p:cNvPr>
          <p:cNvSpPr txBox="1"/>
          <p:nvPr/>
        </p:nvSpPr>
        <p:spPr>
          <a:xfrm>
            <a:off x="10562638" y="7297611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26898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60" dirty="0">
                <a:solidFill>
                  <a:srgbClr val="1A365C"/>
                </a:solidFill>
                <a:latin typeface="Roboto"/>
                <a:cs typeface="Roboto"/>
              </a:rPr>
              <a:t>Results</a:t>
            </a:r>
            <a:r>
              <a:rPr sz="300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5" dirty="0">
                <a:solidFill>
                  <a:srgbClr val="1A365C"/>
                </a:solidFill>
                <a:latin typeface="Roboto"/>
                <a:cs typeface="Roboto"/>
              </a:rPr>
              <a:t>Overview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4686299"/>
            <a:ext cx="7515225" cy="742950"/>
            <a:chOff x="457199" y="4686299"/>
            <a:chExt cx="7515225" cy="742950"/>
          </a:xfrm>
        </p:grpSpPr>
        <p:sp>
          <p:nvSpPr>
            <p:cNvPr id="5" name="object 5"/>
            <p:cNvSpPr/>
            <p:nvPr/>
          </p:nvSpPr>
          <p:spPr>
            <a:xfrm>
              <a:off x="476249" y="4686299"/>
              <a:ext cx="7496175" cy="742950"/>
            </a:xfrm>
            <a:custGeom>
              <a:avLst/>
              <a:gdLst/>
              <a:ahLst/>
              <a:cxnLst/>
              <a:rect l="l" t="t" r="r" b="b"/>
              <a:pathLst>
                <a:path w="7496175" h="742950">
                  <a:moveTo>
                    <a:pt x="7454864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4"/>
                  </a:lnTo>
                  <a:lnTo>
                    <a:pt x="7496173" y="41309"/>
                  </a:lnTo>
                  <a:lnTo>
                    <a:pt x="7496173" y="701639"/>
                  </a:lnTo>
                  <a:lnTo>
                    <a:pt x="7472608" y="736907"/>
                  </a:lnTo>
                  <a:lnTo>
                    <a:pt x="7454864" y="742949"/>
                  </a:lnTo>
                  <a:close/>
                </a:path>
              </a:pathLst>
            </a:custGeom>
            <a:solidFill>
              <a:srgbClr val="EB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4686299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37B1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32" y="4838699"/>
              <a:ext cx="117865" cy="171449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57200" y="1771650"/>
            <a:ext cx="257175" cy="228600"/>
          </a:xfrm>
          <a:custGeom>
            <a:avLst/>
            <a:gdLst/>
            <a:ahLst/>
            <a:cxnLst/>
            <a:rect l="l" t="t" r="r" b="b"/>
            <a:pathLst>
              <a:path w="257175" h="228600">
                <a:moveTo>
                  <a:pt x="199310" y="28575"/>
                </a:moveTo>
                <a:lnTo>
                  <a:pt x="57864" y="28575"/>
                </a:lnTo>
                <a:lnTo>
                  <a:pt x="57730" y="26253"/>
                </a:lnTo>
                <a:lnTo>
                  <a:pt x="57641" y="23886"/>
                </a:lnTo>
                <a:lnTo>
                  <a:pt x="57551" y="21520"/>
                </a:lnTo>
                <a:lnTo>
                  <a:pt x="58985" y="13185"/>
                </a:lnTo>
                <a:lnTo>
                  <a:pt x="63462" y="6340"/>
                </a:lnTo>
                <a:lnTo>
                  <a:pt x="70241" y="1705"/>
                </a:lnTo>
                <a:lnTo>
                  <a:pt x="78581" y="0"/>
                </a:lnTo>
                <a:lnTo>
                  <a:pt x="178593" y="0"/>
                </a:lnTo>
                <a:lnTo>
                  <a:pt x="186933" y="1705"/>
                </a:lnTo>
                <a:lnTo>
                  <a:pt x="193712" y="6340"/>
                </a:lnTo>
                <a:lnTo>
                  <a:pt x="198189" y="13185"/>
                </a:lnTo>
                <a:lnTo>
                  <a:pt x="199623" y="21520"/>
                </a:lnTo>
                <a:lnTo>
                  <a:pt x="199535" y="23886"/>
                </a:lnTo>
                <a:lnTo>
                  <a:pt x="199444" y="26253"/>
                </a:lnTo>
                <a:lnTo>
                  <a:pt x="199310" y="28575"/>
                </a:lnTo>
                <a:close/>
              </a:path>
              <a:path w="257175" h="228600">
                <a:moveTo>
                  <a:pt x="150465" y="200025"/>
                </a:moveTo>
                <a:lnTo>
                  <a:pt x="106709" y="200025"/>
                </a:lnTo>
                <a:lnTo>
                  <a:pt x="114300" y="192434"/>
                </a:lnTo>
                <a:lnTo>
                  <a:pt x="114300" y="183103"/>
                </a:lnTo>
                <a:lnTo>
                  <a:pt x="82358" y="158089"/>
                </a:lnTo>
                <a:lnTo>
                  <a:pt x="66632" y="151196"/>
                </a:lnTo>
                <a:lnTo>
                  <a:pt x="35049" y="128900"/>
                </a:lnTo>
                <a:lnTo>
                  <a:pt x="9990" y="92282"/>
                </a:lnTo>
                <a:lnTo>
                  <a:pt x="0" y="39290"/>
                </a:lnTo>
                <a:lnTo>
                  <a:pt x="0" y="33352"/>
                </a:lnTo>
                <a:lnTo>
                  <a:pt x="4777" y="28575"/>
                </a:lnTo>
                <a:lnTo>
                  <a:pt x="252397" y="28575"/>
                </a:lnTo>
                <a:lnTo>
                  <a:pt x="257175" y="33352"/>
                </a:lnTo>
                <a:lnTo>
                  <a:pt x="257175" y="39290"/>
                </a:lnTo>
                <a:lnTo>
                  <a:pt x="256185" y="50006"/>
                </a:lnTo>
                <a:lnTo>
                  <a:pt x="21877" y="50006"/>
                </a:lnTo>
                <a:lnTo>
                  <a:pt x="25205" y="70469"/>
                </a:lnTo>
                <a:lnTo>
                  <a:pt x="49865" y="113379"/>
                </a:lnTo>
                <a:lnTo>
                  <a:pt x="82688" y="135106"/>
                </a:lnTo>
                <a:lnTo>
                  <a:pt x="214615" y="135106"/>
                </a:lnTo>
                <a:lnTo>
                  <a:pt x="206690" y="141615"/>
                </a:lnTo>
                <a:lnTo>
                  <a:pt x="190581" y="151196"/>
                </a:lnTo>
                <a:lnTo>
                  <a:pt x="174841" y="158089"/>
                </a:lnTo>
                <a:lnTo>
                  <a:pt x="160466" y="162743"/>
                </a:lnTo>
                <a:lnTo>
                  <a:pt x="153291" y="165899"/>
                </a:lnTo>
                <a:lnTo>
                  <a:pt x="147736" y="170713"/>
                </a:lnTo>
                <a:lnTo>
                  <a:pt x="144148" y="176632"/>
                </a:lnTo>
                <a:lnTo>
                  <a:pt x="142875" y="183103"/>
                </a:lnTo>
                <a:lnTo>
                  <a:pt x="142875" y="192434"/>
                </a:lnTo>
                <a:lnTo>
                  <a:pt x="150465" y="200025"/>
                </a:lnTo>
                <a:close/>
              </a:path>
              <a:path w="257175" h="228600">
                <a:moveTo>
                  <a:pt x="174530" y="135106"/>
                </a:moveTo>
                <a:lnTo>
                  <a:pt x="82688" y="135106"/>
                </a:lnTo>
                <a:lnTo>
                  <a:pt x="75363" y="119875"/>
                </a:lnTo>
                <a:lnTo>
                  <a:pt x="68825" y="100894"/>
                </a:lnTo>
                <a:lnTo>
                  <a:pt x="63425" y="77744"/>
                </a:lnTo>
                <a:lnTo>
                  <a:pt x="59516" y="50006"/>
                </a:lnTo>
                <a:lnTo>
                  <a:pt x="197703" y="50006"/>
                </a:lnTo>
                <a:lnTo>
                  <a:pt x="193793" y="77744"/>
                </a:lnTo>
                <a:lnTo>
                  <a:pt x="188394" y="100894"/>
                </a:lnTo>
                <a:lnTo>
                  <a:pt x="181855" y="119875"/>
                </a:lnTo>
                <a:lnTo>
                  <a:pt x="174530" y="135106"/>
                </a:lnTo>
                <a:close/>
              </a:path>
              <a:path w="257175" h="228600">
                <a:moveTo>
                  <a:pt x="214615" y="135106"/>
                </a:moveTo>
                <a:lnTo>
                  <a:pt x="174530" y="135106"/>
                </a:lnTo>
                <a:lnTo>
                  <a:pt x="182921" y="131033"/>
                </a:lnTo>
                <a:lnTo>
                  <a:pt x="191290" y="126131"/>
                </a:lnTo>
                <a:lnTo>
                  <a:pt x="225809" y="87667"/>
                </a:lnTo>
                <a:lnTo>
                  <a:pt x="235386" y="50006"/>
                </a:lnTo>
                <a:lnTo>
                  <a:pt x="256185" y="50006"/>
                </a:lnTo>
                <a:lnTo>
                  <a:pt x="254524" y="67990"/>
                </a:lnTo>
                <a:lnTo>
                  <a:pt x="247190" y="92282"/>
                </a:lnTo>
                <a:lnTo>
                  <a:pt x="236097" y="112481"/>
                </a:lnTo>
                <a:lnTo>
                  <a:pt x="222170" y="128900"/>
                </a:lnTo>
                <a:lnTo>
                  <a:pt x="214615" y="135106"/>
                </a:lnTo>
                <a:close/>
              </a:path>
              <a:path w="257175" h="228600">
                <a:moveTo>
                  <a:pt x="179352" y="228600"/>
                </a:moveTo>
                <a:lnTo>
                  <a:pt x="77822" y="228600"/>
                </a:lnTo>
                <a:lnTo>
                  <a:pt x="71437" y="222215"/>
                </a:lnTo>
                <a:lnTo>
                  <a:pt x="71437" y="206409"/>
                </a:lnTo>
                <a:lnTo>
                  <a:pt x="77822" y="200025"/>
                </a:lnTo>
                <a:lnTo>
                  <a:pt x="179352" y="200025"/>
                </a:lnTo>
                <a:lnTo>
                  <a:pt x="185737" y="206409"/>
                </a:lnTo>
                <a:lnTo>
                  <a:pt x="185737" y="222215"/>
                </a:lnTo>
                <a:lnTo>
                  <a:pt x="179352" y="228600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4550" y="1647888"/>
            <a:ext cx="712660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b="1" spc="-130" dirty="0">
                <a:solidFill>
                  <a:srgbClr val="333333"/>
                </a:solidFill>
                <a:latin typeface="Roboto"/>
                <a:cs typeface="Roboto"/>
              </a:rPr>
              <a:t>AlephBERTGimmel</a:t>
            </a:r>
            <a:r>
              <a:rPr sz="200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(Hebrew-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specific)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achieved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best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65" dirty="0">
                <a:solidFill>
                  <a:srgbClr val="333333"/>
                </a:solidFill>
                <a:latin typeface="Roboto"/>
                <a:cs typeface="Roboto"/>
              </a:rPr>
              <a:t>with </a:t>
            </a:r>
            <a:r>
              <a:rPr sz="2000" b="1" spc="-140" dirty="0">
                <a:solidFill>
                  <a:srgbClr val="333333"/>
                </a:solidFill>
                <a:latin typeface="Roboto"/>
                <a:cs typeface="Roboto"/>
              </a:rPr>
              <a:t>95%</a:t>
            </a:r>
            <a:r>
              <a:rPr sz="2000" b="1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114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2000" b="1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set</a:t>
            </a:r>
            <a:endParaRPr sz="2000" dirty="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2633662"/>
            <a:ext cx="228600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15975" y="2495613"/>
            <a:ext cx="645096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consistently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outperformed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multilingual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2000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2000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2-</a:t>
            </a:r>
            <a:r>
              <a:rPr sz="2000" spc="-135" dirty="0">
                <a:solidFill>
                  <a:srgbClr val="333333"/>
                </a:solidFill>
                <a:latin typeface="Roboto"/>
                <a:cs typeface="Roboto"/>
              </a:rPr>
              <a:t>4%</a:t>
            </a:r>
            <a:r>
              <a:rPr sz="20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000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343" y="3481370"/>
            <a:ext cx="214312" cy="2000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2046" y="3843337"/>
            <a:ext cx="174307" cy="20140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2046" y="4205287"/>
            <a:ext cx="174307" cy="2014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15975" y="3267138"/>
            <a:ext cx="4620260" cy="11874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21665" marR="5080" indent="-609600">
              <a:lnSpc>
                <a:spcPct val="125000"/>
              </a:lnSpc>
              <a:spcBef>
                <a:spcPts val="250"/>
              </a:spcBef>
            </a:pP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Fine-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tuning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results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models: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7-</a:t>
            </a:r>
            <a:r>
              <a:rPr sz="2000" spc="-140" dirty="0">
                <a:solidFill>
                  <a:srgbClr val="333333"/>
                </a:solidFill>
                <a:latin typeface="Roboto"/>
                <a:cs typeface="Roboto"/>
              </a:rPr>
              <a:t>10%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lower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accuracy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shot: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near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(50%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accuracy)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74" y="4759372"/>
            <a:ext cx="6727826" cy="517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015">
              <a:lnSpc>
                <a:spcPct val="112500"/>
              </a:lnSpc>
              <a:spcBef>
                <a:spcPts val="100"/>
              </a:spcBef>
            </a:pPr>
            <a:r>
              <a:rPr sz="1500" b="0" spc="-95" dirty="0">
                <a:solidFill>
                  <a:srgbClr val="234E52"/>
                </a:solidFill>
                <a:latin typeface="Roboto Medium"/>
                <a:cs typeface="Roboto Medium"/>
              </a:rPr>
              <a:t>DictaBERT</a:t>
            </a:r>
            <a:r>
              <a:rPr sz="1500" b="0" spc="-45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234E52"/>
                </a:solidFill>
                <a:latin typeface="Roboto Medium"/>
                <a:cs typeface="Roboto Medium"/>
              </a:rPr>
              <a:t>maintained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234E52"/>
                </a:solidFill>
                <a:latin typeface="Roboto Medium"/>
                <a:cs typeface="Roboto Medium"/>
              </a:rPr>
              <a:t>high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34E52"/>
                </a:solidFill>
                <a:latin typeface="Roboto Medium"/>
                <a:cs typeface="Roboto Medium"/>
              </a:rPr>
              <a:t>accuracy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234E52"/>
                </a:solidFill>
                <a:latin typeface="Roboto Medium"/>
                <a:cs typeface="Roboto Medium"/>
              </a:rPr>
              <a:t>(94%)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234E52"/>
                </a:solidFill>
                <a:latin typeface="Roboto Medium"/>
                <a:cs typeface="Roboto Medium"/>
              </a:rPr>
              <a:t>even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100" dirty="0">
                <a:solidFill>
                  <a:srgbClr val="234E52"/>
                </a:solidFill>
                <a:latin typeface="Roboto Medium"/>
                <a:cs typeface="Roboto Medium"/>
              </a:rPr>
              <a:t>when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234E52"/>
                </a:solidFill>
                <a:latin typeface="Roboto Medium"/>
                <a:cs typeface="Roboto Medium"/>
              </a:rPr>
              <a:t>encoder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100" dirty="0">
                <a:solidFill>
                  <a:srgbClr val="234E52"/>
                </a:solidFill>
                <a:latin typeface="Roboto Medium"/>
                <a:cs typeface="Roboto Medium"/>
              </a:rPr>
              <a:t>was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234E52"/>
                </a:solidFill>
                <a:latin typeface="Roboto Medium"/>
                <a:cs typeface="Roboto Medium"/>
              </a:rPr>
              <a:t>frozen,</a:t>
            </a:r>
            <a:r>
              <a:rPr sz="1500" b="0" spc="-5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65" dirty="0">
                <a:solidFill>
                  <a:srgbClr val="234E52"/>
                </a:solidFill>
                <a:latin typeface="Roboto Medium"/>
                <a:cs typeface="Roboto Medium"/>
              </a:rPr>
              <a:t>showing </a:t>
            </a:r>
            <a:r>
              <a:rPr sz="1500" b="0" spc="-85" dirty="0">
                <a:solidFill>
                  <a:srgbClr val="234E52"/>
                </a:solidFill>
                <a:latin typeface="Roboto Medium"/>
                <a:cs typeface="Roboto Medium"/>
              </a:rPr>
              <a:t>domain-</a:t>
            </a:r>
            <a:r>
              <a:rPr sz="1500" b="0" spc="-80" dirty="0">
                <a:solidFill>
                  <a:srgbClr val="234E52"/>
                </a:solidFill>
                <a:latin typeface="Roboto Medium"/>
                <a:cs typeface="Roboto Medium"/>
              </a:rPr>
              <a:t>specific</a:t>
            </a:r>
            <a:r>
              <a:rPr sz="1500" b="0" spc="25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benefits</a:t>
            </a:r>
            <a:endParaRPr sz="1500" dirty="0">
              <a:latin typeface="Roboto Medium"/>
              <a:cs typeface="Roboto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54908" y="1824910"/>
            <a:ext cx="3762375" cy="2286000"/>
            <a:chOff x="7972424" y="1895474"/>
            <a:chExt cx="3762375" cy="2286000"/>
          </a:xfrm>
        </p:grpSpPr>
        <p:sp>
          <p:nvSpPr>
            <p:cNvPr id="18" name="object 18"/>
            <p:cNvSpPr/>
            <p:nvPr/>
          </p:nvSpPr>
          <p:spPr>
            <a:xfrm>
              <a:off x="7991474" y="1895474"/>
              <a:ext cx="3743325" cy="2286000"/>
            </a:xfrm>
            <a:custGeom>
              <a:avLst/>
              <a:gdLst/>
              <a:ahLst/>
              <a:cxnLst/>
              <a:rect l="l" t="t" r="r" b="b"/>
              <a:pathLst>
                <a:path w="3743325" h="2286000">
                  <a:moveTo>
                    <a:pt x="3702014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4"/>
                  </a:lnTo>
                  <a:lnTo>
                    <a:pt x="3743323" y="41309"/>
                  </a:lnTo>
                  <a:lnTo>
                    <a:pt x="3743323" y="2244690"/>
                  </a:lnTo>
                  <a:lnTo>
                    <a:pt x="3719757" y="2279957"/>
                  </a:lnTo>
                  <a:lnTo>
                    <a:pt x="3702014" y="228599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2424" y="1895474"/>
              <a:ext cx="38100" cy="2286000"/>
            </a:xfrm>
            <a:custGeom>
              <a:avLst/>
              <a:gdLst/>
              <a:ahLst/>
              <a:cxnLst/>
              <a:rect l="l" t="t" r="r" b="b"/>
              <a:pathLst>
                <a:path w="38100" h="2286000">
                  <a:moveTo>
                    <a:pt x="3809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2859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73934" y="1952704"/>
            <a:ext cx="281114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00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1650" b="1" spc="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95" dirty="0">
                <a:solidFill>
                  <a:srgbClr val="1A365C"/>
                </a:solidFill>
                <a:latin typeface="Roboto"/>
                <a:cs typeface="Roboto"/>
              </a:rPr>
              <a:t>Performance</a:t>
            </a:r>
            <a:r>
              <a:rPr sz="1650" b="1" spc="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Comparison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8648" y="2328465"/>
            <a:ext cx="13100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5" dirty="0">
                <a:solidFill>
                  <a:srgbClr val="333333"/>
                </a:solidFill>
                <a:latin typeface="Roboto Medium"/>
                <a:cs typeface="Roboto Medium"/>
              </a:rPr>
              <a:t>AlephBERTGimmel</a:t>
            </a:r>
            <a:endParaRPr sz="1300" dirty="0">
              <a:latin typeface="Roboto Medium"/>
              <a:cs typeface="Roboto Medi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098007" y="2348785"/>
            <a:ext cx="1057275" cy="1447800"/>
            <a:chOff x="9915523" y="2419349"/>
            <a:chExt cx="1057275" cy="1447800"/>
          </a:xfrm>
        </p:grpSpPr>
        <p:sp>
          <p:nvSpPr>
            <p:cNvPr id="23" name="object 23"/>
            <p:cNvSpPr/>
            <p:nvPr/>
          </p:nvSpPr>
          <p:spPr>
            <a:xfrm>
              <a:off x="9915523" y="24193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7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2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15524" y="2419349"/>
              <a:ext cx="1000125" cy="228600"/>
            </a:xfrm>
            <a:custGeom>
              <a:avLst/>
              <a:gdLst/>
              <a:ahLst/>
              <a:cxnLst/>
              <a:rect l="l" t="t" r="r" b="b"/>
              <a:pathLst>
                <a:path w="1000125" h="228600">
                  <a:moveTo>
                    <a:pt x="1000124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2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1000124" y="0"/>
                  </a:lnTo>
                  <a:lnTo>
                    <a:pt x="1000124" y="2285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15523" y="27241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3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7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3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15524" y="2724149"/>
              <a:ext cx="962978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599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2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990599" y="0"/>
                  </a:lnTo>
                  <a:lnTo>
                    <a:pt x="990599" y="2285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15523" y="30289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7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2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15524" y="3028949"/>
              <a:ext cx="962978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599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1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990599" y="0"/>
                  </a:lnTo>
                  <a:lnTo>
                    <a:pt x="990599" y="2285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15523" y="33337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7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2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15524" y="3333749"/>
              <a:ext cx="904877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971549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2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971549" y="0"/>
                  </a:lnTo>
                  <a:lnTo>
                    <a:pt x="971549" y="2285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15523" y="36385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6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2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15525" y="3638549"/>
              <a:ext cx="828675" cy="228600"/>
            </a:xfrm>
            <a:custGeom>
              <a:avLst/>
              <a:gdLst/>
              <a:ahLst/>
              <a:cxnLst/>
              <a:rect l="l" t="t" r="r" b="b"/>
              <a:pathLst>
                <a:path w="962025" h="228600">
                  <a:moveTo>
                    <a:pt x="962024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1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962024" y="0"/>
                  </a:lnTo>
                  <a:lnTo>
                    <a:pt x="962024" y="2285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426547" y="2333515"/>
            <a:ext cx="3130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95%</a:t>
            </a:r>
            <a:endParaRPr sz="1300">
              <a:latin typeface="Gill Sans Nova"/>
              <a:cs typeface="Gill Sans Nov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35202" y="2633265"/>
            <a:ext cx="7835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5" dirty="0">
                <a:solidFill>
                  <a:srgbClr val="333333"/>
                </a:solidFill>
                <a:latin typeface="Roboto Medium"/>
                <a:cs typeface="Roboto Medium"/>
              </a:rPr>
              <a:t>AlephBERT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26547" y="2638315"/>
            <a:ext cx="3130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94%</a:t>
            </a:r>
            <a:endParaRPr sz="1300">
              <a:latin typeface="Gill Sans Nova"/>
              <a:cs typeface="Gill Sans Nov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76279" y="2938065"/>
            <a:ext cx="7423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0" dirty="0">
                <a:solidFill>
                  <a:srgbClr val="333333"/>
                </a:solidFill>
                <a:latin typeface="Roboto Medium"/>
                <a:cs typeface="Roboto Medium"/>
              </a:rPr>
              <a:t>DictaBERT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26547" y="2943115"/>
            <a:ext cx="3130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94%</a:t>
            </a:r>
            <a:endParaRPr sz="1300">
              <a:latin typeface="Gill Sans Nova"/>
              <a:cs typeface="Gill Sans Nov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08984" y="3242865"/>
            <a:ext cx="10096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0" dirty="0">
                <a:solidFill>
                  <a:srgbClr val="333333"/>
                </a:solidFill>
                <a:latin typeface="Roboto Medium"/>
                <a:cs typeface="Roboto Medium"/>
              </a:rPr>
              <a:t>XLM-RoBERTa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26547" y="3247914"/>
            <a:ext cx="3130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92%</a:t>
            </a:r>
            <a:endParaRPr sz="1300">
              <a:latin typeface="Gill Sans Nova"/>
              <a:cs typeface="Gill Sans Nov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94312" y="3547665"/>
            <a:ext cx="5245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0" dirty="0">
                <a:solidFill>
                  <a:srgbClr val="333333"/>
                </a:solidFill>
                <a:latin typeface="Roboto Medium"/>
                <a:cs typeface="Roboto Medium"/>
              </a:rPr>
              <a:t>mBERT</a:t>
            </a:r>
            <a:endParaRPr sz="1300" dirty="0">
              <a:latin typeface="Roboto Medium"/>
              <a:cs typeface="Roboto 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26547" y="3552714"/>
            <a:ext cx="31305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</a:t>
            </a:r>
            <a:r>
              <a:rPr lang="en-US"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0</a:t>
            </a: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%</a:t>
            </a:r>
            <a:endParaRPr sz="1300" dirty="0">
              <a:latin typeface="Gill Sans Nova"/>
              <a:cs typeface="Gill Sans Nov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154908" y="4491910"/>
            <a:ext cx="3762375" cy="1495425"/>
            <a:chOff x="7972424" y="4562474"/>
            <a:chExt cx="3762375" cy="1495425"/>
          </a:xfrm>
        </p:grpSpPr>
        <p:sp>
          <p:nvSpPr>
            <p:cNvPr id="43" name="object 43"/>
            <p:cNvSpPr/>
            <p:nvPr/>
          </p:nvSpPr>
          <p:spPr>
            <a:xfrm>
              <a:off x="7991474" y="4562474"/>
              <a:ext cx="3743325" cy="1495425"/>
            </a:xfrm>
            <a:custGeom>
              <a:avLst/>
              <a:gdLst/>
              <a:ahLst/>
              <a:cxnLst/>
              <a:rect l="l" t="t" r="r" b="b"/>
              <a:pathLst>
                <a:path w="3743325" h="1495425">
                  <a:moveTo>
                    <a:pt x="3702014" y="1495424"/>
                  </a:moveTo>
                  <a:lnTo>
                    <a:pt x="0" y="1495424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3"/>
                  </a:lnTo>
                  <a:lnTo>
                    <a:pt x="3743323" y="41309"/>
                  </a:lnTo>
                  <a:lnTo>
                    <a:pt x="3743323" y="1454115"/>
                  </a:lnTo>
                  <a:lnTo>
                    <a:pt x="3719757" y="1489382"/>
                  </a:lnTo>
                  <a:lnTo>
                    <a:pt x="3702014" y="14954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72424" y="4562474"/>
              <a:ext cx="38100" cy="1495425"/>
            </a:xfrm>
            <a:custGeom>
              <a:avLst/>
              <a:gdLst/>
              <a:ahLst/>
              <a:cxnLst/>
              <a:rect l="l" t="t" r="r" b="b"/>
              <a:pathLst>
                <a:path w="38100" h="1495425">
                  <a:moveTo>
                    <a:pt x="38099" y="1495424"/>
                  </a:moveTo>
                  <a:lnTo>
                    <a:pt x="0" y="14954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954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01024" y="5086669"/>
              <a:ext cx="171483" cy="1517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1024" y="5381624"/>
              <a:ext cx="171449" cy="17144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373934" y="4529481"/>
            <a:ext cx="3138170" cy="12515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95" dirty="0">
                <a:solidFill>
                  <a:srgbClr val="1A365C"/>
                </a:solidFill>
                <a:latin typeface="Roboto"/>
                <a:cs typeface="Roboto"/>
              </a:rPr>
              <a:t>Zero-</a:t>
            </a:r>
            <a:r>
              <a:rPr sz="1650" b="1" spc="-90" dirty="0">
                <a:solidFill>
                  <a:srgbClr val="1A365C"/>
                </a:solidFill>
                <a:latin typeface="Roboto"/>
                <a:cs typeface="Roboto"/>
              </a:rPr>
              <a:t>Shot</a:t>
            </a:r>
            <a:r>
              <a:rPr sz="1650" b="1" spc="1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Results</a:t>
            </a:r>
            <a:endParaRPr sz="1650">
              <a:latin typeface="Roboto"/>
              <a:cs typeface="Roboto"/>
            </a:endParaRPr>
          </a:p>
          <a:p>
            <a:pPr marL="302260">
              <a:lnSpc>
                <a:spcPct val="100000"/>
              </a:lnSpc>
              <a:spcBef>
                <a:spcPts val="645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Near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(~50%)</a:t>
            </a:r>
            <a:endParaRPr sz="1500">
              <a:latin typeface="Roboto"/>
              <a:cs typeface="Roboto"/>
            </a:endParaRPr>
          </a:p>
          <a:p>
            <a:pPr marL="12700" marR="5080" indent="289560">
              <a:lnSpc>
                <a:spcPct val="116700"/>
              </a:lnSpc>
              <a:spcBef>
                <a:spcPts val="295"/>
              </a:spcBef>
            </a:pP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XLM-</a:t>
            </a:r>
            <a:r>
              <a:rPr sz="1500" spc="-110" dirty="0">
                <a:solidFill>
                  <a:srgbClr val="333333"/>
                </a:solidFill>
                <a:latin typeface="Roboto"/>
                <a:cs typeface="Roboto"/>
              </a:rPr>
              <a:t>RoBERTa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defaulted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one-</a:t>
            </a:r>
            <a:r>
              <a:rPr sz="1500" spc="-65" dirty="0">
                <a:solidFill>
                  <a:srgbClr val="333333"/>
                </a:solidFill>
                <a:latin typeface="Roboto"/>
                <a:cs typeface="Roboto"/>
              </a:rPr>
              <a:t>class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prediction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6475413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3">
            <a:extLst>
              <a:ext uri="{FF2B5EF4-FFF2-40B4-BE49-F238E27FC236}">
                <a16:creationId xmlns:a16="http://schemas.microsoft.com/office/drawing/2014/main" id="{A0D95FE0-CA79-41E2-9808-7279E6D2BBA9}"/>
              </a:ext>
            </a:extLst>
          </p:cNvPr>
          <p:cNvSpPr txBox="1"/>
          <p:nvPr/>
        </p:nvSpPr>
        <p:spPr>
          <a:xfrm>
            <a:off x="152400" y="6585508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55" name="object 33">
            <a:extLst>
              <a:ext uri="{FF2B5EF4-FFF2-40B4-BE49-F238E27FC236}">
                <a16:creationId xmlns:a16="http://schemas.microsoft.com/office/drawing/2014/main" id="{56556522-7A42-A564-2809-3DD4C2718F6C}"/>
              </a:ext>
            </a:extLst>
          </p:cNvPr>
          <p:cNvSpPr txBox="1"/>
          <p:nvPr/>
        </p:nvSpPr>
        <p:spPr>
          <a:xfrm>
            <a:off x="10499725" y="6557554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1500"/>
          </a:xfrm>
          <a:custGeom>
            <a:avLst/>
            <a:gdLst/>
            <a:ahLst/>
            <a:cxnLst/>
            <a:rect l="l" t="t" r="r" b="b"/>
            <a:pathLst>
              <a:path w="12192000" h="571500">
                <a:moveTo>
                  <a:pt x="121919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1409699"/>
            <a:ext cx="11430000" cy="28575"/>
          </a:xfrm>
          <a:custGeom>
            <a:avLst/>
            <a:gdLst/>
            <a:ahLst/>
            <a:cxnLst/>
            <a:rect l="l" t="t" r="r" b="b"/>
            <a:pathLst>
              <a:path w="11430000" h="28575">
                <a:moveTo>
                  <a:pt x="11429999" y="28574"/>
                </a:moveTo>
                <a:lnTo>
                  <a:pt x="0" y="2857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28574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9210"/>
              </p:ext>
            </p:extLst>
          </p:nvPr>
        </p:nvGraphicFramePr>
        <p:xfrm>
          <a:off x="396554" y="1520252"/>
          <a:ext cx="11125202" cy="18632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0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4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1971">
                <a:tc gridSpan="8">
                  <a:txBody>
                    <a:bodyPr/>
                    <a:lstStyle/>
                    <a:p>
                      <a:pPr marL="1278255" algn="l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3521710" algn="l"/>
                          <a:tab pos="5494655" algn="l"/>
                          <a:tab pos="7847330" algn="l"/>
                          <a:tab pos="9986010" algn="l"/>
                        </a:tabLst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Model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Accuracy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Precision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Recall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</a:rPr>
                        <a:t>F1-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Score</a:t>
                      </a:r>
                      <a:endParaRPr sz="1100" dirty="0"/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lang="en-IL" sz="1050" dirty="0"/>
                    </a:p>
                    <a:p>
                      <a:pPr marL="5114290" algn="l">
                        <a:lnSpc>
                          <a:spcPct val="100000"/>
                        </a:lnSpc>
                        <a:tabLst>
                          <a:tab pos="6323330" algn="l"/>
                          <a:tab pos="7355205" algn="l"/>
                          <a:tab pos="8564245" algn="l"/>
                          <a:tab pos="9596120" algn="l"/>
                          <a:tab pos="10805160" algn="l"/>
                        </a:tabLst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Literal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</a:rPr>
                        <a:t>Fig.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Literal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</a:rPr>
                        <a:t>Fig.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Literal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</a:rPr>
                        <a:t>Fig.</a:t>
                      </a:r>
                      <a:endParaRPr sz="1100" dirty="0">
                        <a:latin typeface="Roboto"/>
                        <a:cs typeface="Roboto"/>
                      </a:endParaRPr>
                    </a:p>
                  </a:txBody>
                  <a:tcPr marL="0" marR="0" marT="730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AlephBERTGimmel</a:t>
                      </a:r>
                      <a:endParaRPr sz="110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0.95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0.97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0" spc="-20" dirty="0">
                          <a:solidFill>
                            <a:srgbClr val="1A365C"/>
                          </a:solidFill>
                        </a:rPr>
                        <a:t>0.9</a:t>
                      </a:r>
                      <a:r>
                        <a:rPr lang="en-US" sz="1050" b="0" spc="-20" dirty="0">
                          <a:solidFill>
                            <a:srgbClr val="1A365C"/>
                          </a:solidFill>
                        </a:rPr>
                        <a:t>3</a:t>
                      </a:r>
                      <a:endParaRPr sz="1050" b="0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1" spc="-20" dirty="0">
                          <a:solidFill>
                            <a:srgbClr val="333333"/>
                          </a:solidFill>
                        </a:rPr>
                        <a:t>7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0.95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1" spc="-20" dirty="0">
                          <a:solidFill>
                            <a:srgbClr val="333333"/>
                          </a:solidFill>
                        </a:rPr>
                        <a:t>5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5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333333"/>
                          </a:solidFill>
                        </a:rPr>
                        <a:t>AlephBERT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0.97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2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0" spc="-20" dirty="0">
                          <a:solidFill>
                            <a:srgbClr val="1A365C"/>
                          </a:solidFill>
                        </a:rPr>
                        <a:t>0.9</a:t>
                      </a:r>
                      <a:r>
                        <a:rPr lang="en-US" sz="1050" b="0" spc="-20" dirty="0">
                          <a:solidFill>
                            <a:srgbClr val="1A365C"/>
                          </a:solidFill>
                        </a:rPr>
                        <a:t>1</a:t>
                      </a:r>
                      <a:endParaRPr sz="1050" b="0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</a:t>
                      </a:r>
                      <a:r>
                        <a:rPr lang="en-US" sz="1050" b="1" spc="-20" dirty="0">
                          <a:solidFill>
                            <a:srgbClr val="1A365C"/>
                          </a:solidFill>
                        </a:rPr>
                        <a:t>7</a:t>
                      </a:r>
                      <a:endParaRPr sz="1050" b="1" spc="-20" dirty="0">
                        <a:solidFill>
                          <a:srgbClr val="1A365C"/>
                        </a:solidFill>
                        <a:latin typeface="Arial Nova"/>
                        <a:ea typeface="+mn-ea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1" spc="-20" dirty="0">
                          <a:solidFill>
                            <a:srgbClr val="333333"/>
                          </a:solidFill>
                        </a:rPr>
                        <a:t>4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333333"/>
                          </a:solidFill>
                        </a:rPr>
                        <a:t>DictaBERT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0.95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0.93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3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0.94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1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0.94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5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85" dirty="0">
                          <a:solidFill>
                            <a:srgbClr val="333333"/>
                          </a:solidFill>
                        </a:rPr>
                        <a:t>XLM-</a:t>
                      </a:r>
                      <a:r>
                        <a:rPr sz="1100" b="1" spc="-10" dirty="0">
                          <a:solidFill>
                            <a:srgbClr val="333333"/>
                          </a:solidFill>
                        </a:rPr>
                        <a:t>RoBERTa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0.92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0.89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0.95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1" spc="-20" dirty="0">
                          <a:solidFill>
                            <a:srgbClr val="333333"/>
                          </a:solidFill>
                        </a:rPr>
                        <a:t>5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0.8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9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0.92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en-IL" sz="1100" b="0" spc="-20" dirty="0">
                          <a:solidFill>
                            <a:srgbClr val="333333"/>
                          </a:solidFill>
                        </a:rPr>
                        <a:t>0.92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333333"/>
                          </a:solidFill>
                        </a:rPr>
                        <a:t>mBERT</a:t>
                      </a:r>
                      <a:endParaRPr sz="110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0.88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0.87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91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63862" y="5351875"/>
            <a:ext cx="11430000" cy="866775"/>
            <a:chOff x="380999" y="6515099"/>
            <a:chExt cx="11430000" cy="866775"/>
          </a:xfrm>
        </p:grpSpPr>
        <p:sp>
          <p:nvSpPr>
            <p:cNvPr id="6" name="object 6"/>
            <p:cNvSpPr/>
            <p:nvPr/>
          </p:nvSpPr>
          <p:spPr>
            <a:xfrm>
              <a:off x="400049" y="6515099"/>
              <a:ext cx="11410950" cy="866775"/>
            </a:xfrm>
            <a:custGeom>
              <a:avLst/>
              <a:gdLst/>
              <a:ahLst/>
              <a:cxnLst/>
              <a:rect l="l" t="t" r="r" b="b"/>
              <a:pathLst>
                <a:path w="11410950" h="866775">
                  <a:moveTo>
                    <a:pt x="11369638" y="866774"/>
                  </a:moveTo>
                  <a:lnTo>
                    <a:pt x="0" y="866774"/>
                  </a:lnTo>
                  <a:lnTo>
                    <a:pt x="0" y="0"/>
                  </a:lnTo>
                  <a:lnTo>
                    <a:pt x="11369638" y="0"/>
                  </a:lnTo>
                  <a:lnTo>
                    <a:pt x="11375714" y="1208"/>
                  </a:lnTo>
                  <a:lnTo>
                    <a:pt x="11409739" y="35234"/>
                  </a:lnTo>
                  <a:lnTo>
                    <a:pt x="11410949" y="41309"/>
                  </a:lnTo>
                  <a:lnTo>
                    <a:pt x="11410949" y="825465"/>
                  </a:lnTo>
                  <a:lnTo>
                    <a:pt x="11387383" y="860732"/>
                  </a:lnTo>
                  <a:lnTo>
                    <a:pt x="11369638" y="86677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6515099"/>
              <a:ext cx="38100" cy="866775"/>
            </a:xfrm>
            <a:custGeom>
              <a:avLst/>
              <a:gdLst/>
              <a:ahLst/>
              <a:cxnLst/>
              <a:rect l="l" t="t" r="r" b="b"/>
              <a:pathLst>
                <a:path w="38100" h="866775">
                  <a:moveTo>
                    <a:pt x="38099" y="866774"/>
                  </a:moveTo>
                  <a:lnTo>
                    <a:pt x="0" y="8667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6677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757" y="6951610"/>
              <a:ext cx="117865" cy="1714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8299" y="777398"/>
            <a:ext cx="42373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5" dirty="0">
                <a:solidFill>
                  <a:srgbClr val="1A365C"/>
                </a:solidFill>
                <a:latin typeface="Roboto"/>
                <a:cs typeface="Roboto"/>
              </a:rPr>
              <a:t>Detailed</a:t>
            </a:r>
            <a:r>
              <a:rPr sz="3000" b="1" spc="-4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0" dirty="0">
                <a:solidFill>
                  <a:srgbClr val="1A365C"/>
                </a:solidFill>
                <a:latin typeface="Roboto"/>
                <a:cs typeface="Roboto"/>
              </a:rPr>
              <a:t>Results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35" dirty="0">
                <a:solidFill>
                  <a:srgbClr val="1A365C"/>
                </a:solidFill>
                <a:latin typeface="Roboto"/>
                <a:cs typeface="Roboto"/>
              </a:rPr>
              <a:t>Analysis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3862" y="3456400"/>
            <a:ext cx="5600700" cy="1609725"/>
            <a:chOff x="380999" y="4619624"/>
            <a:chExt cx="5600700" cy="1609725"/>
          </a:xfrm>
        </p:grpSpPr>
        <p:sp>
          <p:nvSpPr>
            <p:cNvPr id="12" name="object 12"/>
            <p:cNvSpPr/>
            <p:nvPr/>
          </p:nvSpPr>
          <p:spPr>
            <a:xfrm>
              <a:off x="400049" y="4619624"/>
              <a:ext cx="5581650" cy="1609725"/>
            </a:xfrm>
            <a:custGeom>
              <a:avLst/>
              <a:gdLst/>
              <a:ahLst/>
              <a:cxnLst/>
              <a:rect l="l" t="t" r="r" b="b"/>
              <a:pathLst>
                <a:path w="5581650" h="1609725">
                  <a:moveTo>
                    <a:pt x="5540339" y="1609724"/>
                  </a:moveTo>
                  <a:lnTo>
                    <a:pt x="0" y="1609724"/>
                  </a:lnTo>
                  <a:lnTo>
                    <a:pt x="0" y="0"/>
                  </a:lnTo>
                  <a:lnTo>
                    <a:pt x="5540339" y="0"/>
                  </a:lnTo>
                  <a:lnTo>
                    <a:pt x="5546413" y="1208"/>
                  </a:lnTo>
                  <a:lnTo>
                    <a:pt x="5580440" y="35234"/>
                  </a:lnTo>
                  <a:lnTo>
                    <a:pt x="5581648" y="41309"/>
                  </a:lnTo>
                  <a:lnTo>
                    <a:pt x="5581648" y="1568415"/>
                  </a:lnTo>
                  <a:lnTo>
                    <a:pt x="5558083" y="1603681"/>
                  </a:lnTo>
                  <a:lnTo>
                    <a:pt x="5540339" y="16097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99" y="4619624"/>
              <a:ext cx="38100" cy="1609725"/>
            </a:xfrm>
            <a:custGeom>
              <a:avLst/>
              <a:gdLst/>
              <a:ahLst/>
              <a:cxnLst/>
              <a:rect l="l" t="t" r="r" b="b"/>
              <a:pathLst>
                <a:path w="38100" h="1609725">
                  <a:moveTo>
                    <a:pt x="38099" y="1609724"/>
                  </a:moveTo>
                  <a:lnTo>
                    <a:pt x="0" y="16097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097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74" y="5097065"/>
              <a:ext cx="171449" cy="15001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2138" y="3472323"/>
            <a:ext cx="3463290" cy="615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500" b="1" spc="-75" dirty="0">
                <a:solidFill>
                  <a:srgbClr val="1D40AF"/>
                </a:solidFill>
                <a:latin typeface="Roboto"/>
                <a:cs typeface="Roboto"/>
              </a:rPr>
              <a:t>Fine-</a:t>
            </a:r>
            <a:r>
              <a:rPr sz="1500" b="1" spc="-80" dirty="0">
                <a:solidFill>
                  <a:srgbClr val="1D40AF"/>
                </a:solidFill>
                <a:latin typeface="Roboto"/>
                <a:cs typeface="Roboto"/>
              </a:rPr>
              <a:t>tuning</a:t>
            </a:r>
            <a:r>
              <a:rPr sz="1500" b="1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1D40AF"/>
                </a:solidFill>
                <a:latin typeface="Roboto"/>
                <a:cs typeface="Roboto"/>
              </a:rPr>
              <a:t>vs.</a:t>
            </a:r>
            <a:r>
              <a:rPr sz="1500" b="1" spc="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100" dirty="0">
                <a:solidFill>
                  <a:srgbClr val="1D40AF"/>
                </a:solidFill>
                <a:latin typeface="Roboto"/>
                <a:cs typeface="Roboto"/>
              </a:rPr>
              <a:t>Frozen</a:t>
            </a:r>
            <a:r>
              <a:rPr sz="1500" b="1" spc="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Roboto"/>
                <a:cs typeface="Roboto"/>
              </a:rPr>
              <a:t>Performance</a:t>
            </a:r>
            <a:endParaRPr sz="150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  <a:spcBef>
                <a:spcPts val="525"/>
              </a:spcBef>
            </a:pP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XLM-</a:t>
            </a:r>
            <a:r>
              <a:rPr sz="1500" spc="-110" dirty="0">
                <a:solidFill>
                  <a:srgbClr val="333333"/>
                </a:solidFill>
                <a:latin typeface="Roboto"/>
                <a:cs typeface="Roboto"/>
              </a:rPr>
              <a:t>RoBERTa: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40" dirty="0">
                <a:solidFill>
                  <a:srgbClr val="2A6BB0"/>
                </a:solidFill>
                <a:latin typeface="Roboto"/>
                <a:cs typeface="Roboto"/>
              </a:rPr>
              <a:t>-</a:t>
            </a:r>
            <a:r>
              <a:rPr sz="1450" b="1" spc="-80" dirty="0">
                <a:solidFill>
                  <a:srgbClr val="2A6BB0"/>
                </a:solidFill>
                <a:latin typeface="Roboto"/>
                <a:cs typeface="Roboto"/>
              </a:rPr>
              <a:t>7%</a:t>
            </a:r>
            <a:r>
              <a:rPr sz="1450" b="1" spc="30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5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6458" y="4261262"/>
            <a:ext cx="186055" cy="533400"/>
            <a:chOff x="561975" y="5468540"/>
            <a:chExt cx="186055" cy="53340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75" y="5468540"/>
              <a:ext cx="171449" cy="1500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341" y="5829299"/>
              <a:ext cx="178281" cy="17211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98838" y="4205462"/>
            <a:ext cx="36353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AlephBERTGimmel:</a:t>
            </a:r>
            <a:r>
              <a:rPr sz="15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40" dirty="0">
                <a:solidFill>
                  <a:srgbClr val="2A6BB0"/>
                </a:solidFill>
                <a:latin typeface="Roboto"/>
                <a:cs typeface="Roboto"/>
              </a:rPr>
              <a:t>-</a:t>
            </a:r>
            <a:r>
              <a:rPr sz="1450" b="1" spc="-70" dirty="0">
                <a:solidFill>
                  <a:srgbClr val="2A6BB0"/>
                </a:solidFill>
                <a:latin typeface="Roboto"/>
                <a:cs typeface="Roboto"/>
              </a:rPr>
              <a:t>1</a:t>
            </a:r>
            <a:r>
              <a:rPr lang="en-US" sz="1450" b="1" spc="-70" dirty="0">
                <a:solidFill>
                  <a:srgbClr val="2A6BB0"/>
                </a:solidFill>
                <a:latin typeface="Roboto"/>
                <a:cs typeface="Roboto"/>
              </a:rPr>
              <a:t>2</a:t>
            </a:r>
            <a:r>
              <a:rPr sz="1450" b="1" spc="-70" dirty="0">
                <a:solidFill>
                  <a:srgbClr val="2A6BB0"/>
                </a:solidFill>
                <a:latin typeface="Roboto"/>
                <a:cs typeface="Roboto"/>
              </a:rPr>
              <a:t>%</a:t>
            </a:r>
            <a:r>
              <a:rPr sz="1450" b="1" spc="2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5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0269" y="4576937"/>
            <a:ext cx="42316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DictaBERT: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Maintained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2A6BB0"/>
                </a:solidFill>
                <a:latin typeface="Roboto"/>
                <a:cs typeface="Roboto"/>
              </a:rPr>
              <a:t>94%</a:t>
            </a:r>
            <a:r>
              <a:rPr sz="1450" b="1" spc="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even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93162" y="3456400"/>
            <a:ext cx="5581650" cy="1609725"/>
            <a:chOff x="6210299" y="4619624"/>
            <a:chExt cx="5600700" cy="1609725"/>
          </a:xfrm>
        </p:grpSpPr>
        <p:sp>
          <p:nvSpPr>
            <p:cNvPr id="22" name="object 22"/>
            <p:cNvSpPr/>
            <p:nvPr/>
          </p:nvSpPr>
          <p:spPr>
            <a:xfrm>
              <a:off x="6229349" y="4619624"/>
              <a:ext cx="5581650" cy="1609725"/>
            </a:xfrm>
            <a:custGeom>
              <a:avLst/>
              <a:gdLst/>
              <a:ahLst/>
              <a:cxnLst/>
              <a:rect l="l" t="t" r="r" b="b"/>
              <a:pathLst>
                <a:path w="5581650" h="1609725">
                  <a:moveTo>
                    <a:pt x="5540339" y="1609724"/>
                  </a:moveTo>
                  <a:lnTo>
                    <a:pt x="0" y="1609724"/>
                  </a:lnTo>
                  <a:lnTo>
                    <a:pt x="0" y="0"/>
                  </a:lnTo>
                  <a:lnTo>
                    <a:pt x="5540339" y="0"/>
                  </a:lnTo>
                  <a:lnTo>
                    <a:pt x="5546414" y="1208"/>
                  </a:lnTo>
                  <a:lnTo>
                    <a:pt x="5580440" y="35234"/>
                  </a:lnTo>
                  <a:lnTo>
                    <a:pt x="5581649" y="41309"/>
                  </a:lnTo>
                  <a:lnTo>
                    <a:pt x="5581649" y="1568415"/>
                  </a:lnTo>
                  <a:lnTo>
                    <a:pt x="5558083" y="1603681"/>
                  </a:lnTo>
                  <a:lnTo>
                    <a:pt x="5540339" y="16097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0299" y="4619624"/>
              <a:ext cx="38100" cy="1609725"/>
            </a:xfrm>
            <a:custGeom>
              <a:avLst/>
              <a:gdLst/>
              <a:ahLst/>
              <a:cxnLst/>
              <a:rect l="l" t="t" r="r" b="b"/>
              <a:pathLst>
                <a:path w="38100" h="1609725">
                  <a:moveTo>
                    <a:pt x="38099" y="1609724"/>
                  </a:moveTo>
                  <a:lnTo>
                    <a:pt x="0" y="16097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097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0203" y="5095993"/>
              <a:ext cx="152128" cy="15216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361437" y="3472323"/>
            <a:ext cx="4804410" cy="615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500" b="1" spc="-70" dirty="0">
                <a:solidFill>
                  <a:srgbClr val="1D40AF"/>
                </a:solidFill>
                <a:latin typeface="Roboto"/>
                <a:cs typeface="Roboto"/>
              </a:rPr>
              <a:t>Statistical</a:t>
            </a:r>
            <a:r>
              <a:rPr sz="1500" b="1" spc="1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Roboto"/>
                <a:cs typeface="Roboto"/>
              </a:rPr>
              <a:t>Significance</a:t>
            </a:r>
            <a:endParaRPr sz="1500" dirty="0">
              <a:latin typeface="Roboto"/>
              <a:cs typeface="Roboto"/>
            </a:endParaRPr>
          </a:p>
          <a:p>
            <a:pPr marL="257810">
              <a:lnSpc>
                <a:spcPct val="100000"/>
              </a:lnSpc>
              <a:spcBef>
                <a:spcPts val="525"/>
              </a:spcBef>
            </a:pPr>
            <a:r>
              <a:rPr lang="en-US" sz="1500" spc="-90" dirty="0">
                <a:solidFill>
                  <a:srgbClr val="333333"/>
                </a:solidFill>
                <a:latin typeface="Roboto"/>
                <a:cs typeface="Roboto"/>
              </a:rPr>
              <a:t>AlephBERTGimmel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vs.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500" spc="-95" dirty="0">
                <a:solidFill>
                  <a:srgbClr val="333333"/>
                </a:solidFill>
                <a:latin typeface="Roboto"/>
                <a:cs typeface="Roboto"/>
              </a:rPr>
              <a:t>mBERT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: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2A6BB0"/>
                </a:solidFill>
                <a:latin typeface="Roboto"/>
                <a:cs typeface="Roboto"/>
              </a:rPr>
              <a:t>p</a:t>
            </a:r>
            <a:r>
              <a:rPr sz="14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450" b="1" dirty="0">
                <a:solidFill>
                  <a:srgbClr val="2A6BB0"/>
                </a:solidFill>
                <a:latin typeface="Roboto"/>
                <a:cs typeface="Roboto"/>
              </a:rPr>
              <a:t>&lt;</a:t>
            </a:r>
            <a:r>
              <a:rPr sz="14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450" b="1" spc="-20" dirty="0">
                <a:solidFill>
                  <a:srgbClr val="2A6BB0"/>
                </a:solidFill>
                <a:latin typeface="Roboto"/>
                <a:cs typeface="Roboto"/>
              </a:rPr>
              <a:t>0.01</a:t>
            </a:r>
            <a:endParaRPr sz="1450" dirty="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72487" y="4261262"/>
            <a:ext cx="152400" cy="502284"/>
            <a:chOff x="6390203" y="5467468"/>
            <a:chExt cx="152400" cy="502284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0203" y="5467468"/>
              <a:ext cx="152128" cy="15216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918" y="5860375"/>
              <a:ext cx="109299" cy="1092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606706" y="4205462"/>
            <a:ext cx="44545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Well-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calibrated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predictions: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Brier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score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dirty="0">
                <a:solidFill>
                  <a:srgbClr val="2A6BB0"/>
                </a:solidFill>
                <a:latin typeface="Roboto"/>
                <a:cs typeface="Roboto"/>
              </a:rPr>
              <a:t>&lt;</a:t>
            </a:r>
            <a:r>
              <a:rPr sz="14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450" b="1" spc="-45" dirty="0">
                <a:solidFill>
                  <a:srgbClr val="2A6BB0"/>
                </a:solidFill>
                <a:latin typeface="Roboto"/>
                <a:cs typeface="Roboto"/>
              </a:rPr>
              <a:t>0.1</a:t>
            </a:r>
            <a:r>
              <a:rPr sz="14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Roboto"/>
                <a:cs typeface="Roboto"/>
              </a:rPr>
              <a:t>all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85275" y="4576937"/>
            <a:ext cx="31381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shot:</a:t>
            </a:r>
            <a:r>
              <a:rPr sz="15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near-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15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25" dirty="0">
                <a:solidFill>
                  <a:srgbClr val="2A6BB0"/>
                </a:solidFill>
                <a:latin typeface="Roboto"/>
                <a:cs typeface="Roboto"/>
              </a:rPr>
              <a:t>(~50%)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138" y="5367798"/>
            <a:ext cx="5295265" cy="615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500" b="1" spc="-105" dirty="0">
                <a:solidFill>
                  <a:srgbClr val="1D40AF"/>
                </a:solidFill>
                <a:latin typeface="Roboto"/>
                <a:cs typeface="Roboto"/>
              </a:rPr>
              <a:t>Key</a:t>
            </a:r>
            <a:r>
              <a:rPr sz="150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Roboto"/>
                <a:cs typeface="Roboto"/>
              </a:rPr>
              <a:t>Insights</a:t>
            </a:r>
            <a:endParaRPr sz="1500" dirty="0">
              <a:latin typeface="Roboto"/>
              <a:cs typeface="Roboto"/>
            </a:endParaRPr>
          </a:p>
          <a:p>
            <a:pPr marL="236220">
              <a:lnSpc>
                <a:spcPct val="100000"/>
              </a:lnSpc>
              <a:spcBef>
                <a:spcPts val="525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consistently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outperform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ones</a:t>
            </a:r>
            <a:endParaRPr sz="1500" dirty="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5780290"/>
            <a:ext cx="12192000" cy="1076123"/>
            <a:chOff x="0" y="6829626"/>
            <a:chExt cx="12192000" cy="1076123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3204" y="6829626"/>
              <a:ext cx="117865" cy="1714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0" y="752474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1A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09050" y="5729462"/>
            <a:ext cx="52527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fine-tuning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idiomaticity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tasks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40" name="object 43">
            <a:extLst>
              <a:ext uri="{FF2B5EF4-FFF2-40B4-BE49-F238E27FC236}">
                <a16:creationId xmlns:a16="http://schemas.microsoft.com/office/drawing/2014/main" id="{95A651C3-06F3-A5FF-3406-2E5336BB4C89}"/>
              </a:ext>
            </a:extLst>
          </p:cNvPr>
          <p:cNvSpPr txBox="1"/>
          <p:nvPr/>
        </p:nvSpPr>
        <p:spPr>
          <a:xfrm>
            <a:off x="156634" y="6577060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0A68D843-23B5-8A32-168A-837BD0D38D18}"/>
              </a:ext>
            </a:extLst>
          </p:cNvPr>
          <p:cNvSpPr txBox="1"/>
          <p:nvPr/>
        </p:nvSpPr>
        <p:spPr>
          <a:xfrm>
            <a:off x="10495491" y="6564236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1667</Words>
  <Application>Microsoft Macintosh PowerPoint</Application>
  <PresentationFormat>Custom</PresentationFormat>
  <Paragraphs>302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Arial Nova</vt:lpstr>
      <vt:lpstr>Calibri</vt:lpstr>
      <vt:lpstr>DejaVu Sans</vt:lpstr>
      <vt:lpstr>Gill Sans Nova</vt:lpstr>
      <vt:lpstr>Lato</vt:lpstr>
      <vt:lpstr>Liberation Sans</vt:lpstr>
      <vt:lpstr>Roboto</vt:lpstr>
      <vt:lpstr>Roboto Medium</vt:lpstr>
      <vt:lpstr>Office Theme</vt:lpstr>
      <vt:lpstr>Automatic Classification of Figurative and Literal Usage in Hebrew Idioms</vt:lpstr>
      <vt:lpstr>Hebrew Idiom Classification Research</vt:lpstr>
      <vt:lpstr>Hebrew Idiom Classification Research</vt:lpstr>
      <vt:lpstr>Hebrew Idiom Classification Research</vt:lpstr>
      <vt:lpstr>Dataset Construction</vt:lpstr>
      <vt:lpstr>Hebrew Idiom Classification Research</vt:lpstr>
      <vt:lpstr>Hebrew Idiom Classification Research</vt:lpstr>
      <vt:lpstr>Hebrew Idiom Classification Research</vt:lpstr>
      <vt:lpstr>Hebrew Idiom Classification Research</vt:lpstr>
      <vt:lpstr>Hebrew Idiom Classification Research</vt:lpstr>
      <vt:lpstr>Hebrew Idiom Classification Research</vt:lpstr>
      <vt:lpstr>Hebrew Idiom Classification Research</vt:lpstr>
      <vt:lpstr>Hebrew Idiom Classification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איגור ב</cp:lastModifiedBy>
  <cp:revision>34</cp:revision>
  <dcterms:created xsi:type="dcterms:W3CDTF">2025-08-07T09:27:22Z</dcterms:created>
  <dcterms:modified xsi:type="dcterms:W3CDTF">2025-08-10T10:30:15Z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2025-08-07T00:00:00Z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2025-08-07T00:00:00Z</vt:filetime>
  </property>
</Properties>
</file>