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Raleway"/>
      <p:regular r:id="rId49"/>
      <p:bold r:id="rId50"/>
      <p:italic r:id="rId51"/>
      <p:boldItalic r:id="rId52"/>
    </p:embeddedFont>
    <p:embeddedFont>
      <p:font typeface="Lato"/>
      <p:regular r:id="rId53"/>
      <p:bold r:id="rId54"/>
      <p:italic r:id="rId55"/>
      <p:boldItalic r:id="rId56"/>
    </p:embeddedFont>
    <p:embeddedFont>
      <p:font typeface="Montserrat"/>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0239CD-DCCB-4EE2-9C39-5ADD85794CA8}">
  <a:tblStyle styleId="{2D0239CD-DCCB-4EE2-9C39-5ADD85794CA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Montserrat-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aleway-italic.fntdata"/><Relationship Id="rId50" Type="http://schemas.openxmlformats.org/officeDocument/2006/relationships/font" Target="fonts/Raleway-bold.fntdata"/><Relationship Id="rId53" Type="http://schemas.openxmlformats.org/officeDocument/2006/relationships/font" Target="fonts/Lato-regular.fntdata"/><Relationship Id="rId52" Type="http://schemas.openxmlformats.org/officeDocument/2006/relationships/font" Target="fonts/Raleway-boldItalic.fntdata"/><Relationship Id="rId11" Type="http://schemas.openxmlformats.org/officeDocument/2006/relationships/slide" Target="slides/slide5.xml"/><Relationship Id="rId55" Type="http://schemas.openxmlformats.org/officeDocument/2006/relationships/font" Target="fonts/Lato-italic.fntdata"/><Relationship Id="rId10" Type="http://schemas.openxmlformats.org/officeDocument/2006/relationships/slide" Target="slides/slide4.xml"/><Relationship Id="rId54" Type="http://schemas.openxmlformats.org/officeDocument/2006/relationships/font" Target="fonts/Lato-bold.fntdata"/><Relationship Id="rId13" Type="http://schemas.openxmlformats.org/officeDocument/2006/relationships/slide" Target="slides/slide7.xml"/><Relationship Id="rId57" Type="http://schemas.openxmlformats.org/officeDocument/2006/relationships/font" Target="fonts/Montserrat-regular.fntdata"/><Relationship Id="rId12" Type="http://schemas.openxmlformats.org/officeDocument/2006/relationships/slide" Target="slides/slide6.xml"/><Relationship Id="rId56" Type="http://schemas.openxmlformats.org/officeDocument/2006/relationships/font" Target="fonts/Lato-boldItalic.fntdata"/><Relationship Id="rId15" Type="http://schemas.openxmlformats.org/officeDocument/2006/relationships/slide" Target="slides/slide9.xml"/><Relationship Id="rId59" Type="http://schemas.openxmlformats.org/officeDocument/2006/relationships/font" Target="fonts/Montserrat-italic.fntdata"/><Relationship Id="rId14" Type="http://schemas.openxmlformats.org/officeDocument/2006/relationships/slide" Target="slides/slide8.xml"/><Relationship Id="rId58" Type="http://schemas.openxmlformats.org/officeDocument/2006/relationships/font" Target="fonts/Montserrat-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d9c67055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d9c67055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dc987b6f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dc987b6f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51622d55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51622d55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dc987b6f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9dc987b6f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dc987b6f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9dc987b6f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dc987b6f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dc987b6f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46ee7dff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46ee7dff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51622d55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51622d55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dc987b6f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9dc987b6f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9dc987b6f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9dc987b6f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51622d5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51622d5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9dc987b6f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9dc987b6f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9dc987b6f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9dc987b6f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9dc987b6f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9dc987b6f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9dc987b6f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9dc987b6f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d9c67055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d9c67055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9dc987b6f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9dc987b6f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a0b871472c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a0b871472c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a0ad2997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a0ad2997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a0b871472c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a0b871472c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a0ad29975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a0ad29975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d9c67055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d9c67055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9dc987b6f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9dc987b6f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88f8bf5a0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88f8bf5a0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a0ad29975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a0ad29975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a0a962c24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a0a962c24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51e21383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51e21383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d9c67055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d9c67055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a0a962c245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a0a962c245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9dc987b6f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9dc987b6f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9dc987b6f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9dc987b6f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a068f2d2f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a068f2d2f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1d9165c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51d9165c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46ee7dff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46ee7dff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a068f2d2f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a068f2d2f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d9c67055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d9c67055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430e6bdd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5430e6bdd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51d9112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51d9112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dc987b6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dc987b6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dc987b6f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9dc987b6f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dc987b6f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dc987b6f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1" name="Google Shape;11;p2"/>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96" name="Google Shape;96;p1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7" name="Google Shape;97;p1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99" name="Shape 99"/>
        <p:cNvGrpSpPr/>
        <p:nvPr/>
      </p:nvGrpSpPr>
      <p:grpSpPr>
        <a:xfrm>
          <a:off x="0" y="0"/>
          <a:ext cx="0" cy="0"/>
          <a:chOff x="0" y="0"/>
          <a:chExt cx="0" cy="0"/>
        </a:xfrm>
      </p:grpSpPr>
      <p:pic>
        <p:nvPicPr>
          <p:cNvPr descr="Side view of hands writing in a notebook at a cafe" id="100" name="Google Shape;100;p12"/>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06" name="Google Shape;106;p12"/>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07" name="Google Shape;107;p1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2"/>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16" name="Google Shape;116;p1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17" name="Google Shape;117;p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8" name="Google Shape;11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1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21" name="Google Shape;12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22"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8" name="Google Shape;12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19" name="Google Shape;19;p3"/>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0" name="Google Shape;20;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a:off x="0" y="1"/>
            <a:ext cx="9144000" cy="46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26950" y="3681915"/>
              <a:ext cx="42900" cy="594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mponent Detail" id="34" name="Google Shape;34;p3"/>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obile View" id="41" name="Google Shape;41;p3"/>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48" name="Google Shape;48;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55" name="Google Shape;55;p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63" name="Google Shape;63;p6"/>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4" name="Google Shape;64;p6"/>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72" name="Google Shape;72;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3"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82" name="Google Shape;82;p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3" name="Google Shape;8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89" name="Google Shape;8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docs.google.com/document/d/165y-bVkxXb7UirpPqqgcBJ7VtFWH8MHccRnkdxUsYnA/edit?usp=sharing" TargetMode="External"/><Relationship Id="rId4" Type="http://schemas.openxmlformats.org/officeDocument/2006/relationships/hyperlink" Target="https://youtu.be/vto5VHCKKW8" TargetMode="External"/><Relationship Id="rId5" Type="http://schemas.openxmlformats.org/officeDocument/2006/relationships/hyperlink" Target="https://github.com/yuvalas/fifa.gi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ctrTitle"/>
          </p:nvPr>
        </p:nvSpPr>
        <p:spPr>
          <a:xfrm>
            <a:off x="729450" y="1322450"/>
            <a:ext cx="4274700" cy="144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FIFA Distributed Game</a:t>
            </a:r>
            <a:endParaRPr/>
          </a:p>
        </p:txBody>
      </p:sp>
      <p:sp>
        <p:nvSpPr>
          <p:cNvPr id="136" name="Google Shape;136;p17"/>
          <p:cNvSpPr txBox="1"/>
          <p:nvPr>
            <p:ph idx="1" type="subTitle"/>
          </p:nvPr>
        </p:nvSpPr>
        <p:spPr>
          <a:xfrm>
            <a:off x="843525" y="2921750"/>
            <a:ext cx="37878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FUNCTIONAL PROGRAMMING IN</a:t>
            </a:r>
            <a:endParaRPr/>
          </a:p>
          <a:p>
            <a:pPr indent="0" lvl="0" marL="0" rtl="0" algn="ctr">
              <a:spcBef>
                <a:spcPts val="0"/>
              </a:spcBef>
              <a:spcAft>
                <a:spcPts val="0"/>
              </a:spcAft>
              <a:buNone/>
            </a:pPr>
            <a:r>
              <a:rPr lang="en"/>
              <a:t>CONCURRENT AND DISTRIBUTED SYSTEMS</a:t>
            </a:r>
            <a:endParaRPr/>
          </a:p>
          <a:p>
            <a:pPr indent="0" lvl="0" marL="0" rtl="0" algn="ctr">
              <a:spcBef>
                <a:spcPts val="0"/>
              </a:spcBef>
              <a:spcAft>
                <a:spcPts val="0"/>
              </a:spcAft>
              <a:buNone/>
            </a:pPr>
            <a:r>
              <a:t/>
            </a:r>
            <a:endParaRPr/>
          </a:p>
        </p:txBody>
      </p:sp>
      <p:sp>
        <p:nvSpPr>
          <p:cNvPr id="137" name="Google Shape;137;p17"/>
          <p:cNvSpPr txBox="1"/>
          <p:nvPr/>
        </p:nvSpPr>
        <p:spPr>
          <a:xfrm>
            <a:off x="608900" y="3898250"/>
            <a:ext cx="4594800" cy="71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Instructors: Dr. Yehuda Ben-Shimol, Mr. David Leon</a:t>
            </a:r>
            <a:endParaRPr>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By: Yuval Assayag, Moshe Dahan</a:t>
            </a:r>
            <a:endParaRPr>
              <a:latin typeface="Lato"/>
              <a:ea typeface="Lato"/>
              <a:cs typeface="Lato"/>
              <a:sym typeface="Lato"/>
            </a:endParaRPr>
          </a:p>
        </p:txBody>
      </p:sp>
      <p:pic>
        <p:nvPicPr>
          <p:cNvPr id="138" name="Google Shape;138;p17"/>
          <p:cNvPicPr preferRelativeResize="0"/>
          <p:nvPr/>
        </p:nvPicPr>
        <p:blipFill>
          <a:blip r:embed="rId3">
            <a:alphaModFix/>
          </a:blip>
          <a:stretch>
            <a:fillRect/>
          </a:stretch>
        </p:blipFill>
        <p:spPr>
          <a:xfrm>
            <a:off x="5264175" y="792375"/>
            <a:ext cx="3589174" cy="2806625"/>
          </a:xfrm>
          <a:prstGeom prst="rect">
            <a:avLst/>
          </a:prstGeom>
          <a:noFill/>
          <a:ln>
            <a:noFill/>
          </a:ln>
          <a:effectLst>
            <a:outerShdw blurRad="57150" rotWithShape="0" algn="bl">
              <a:srgbClr val="000000">
                <a:alpha val="50000"/>
              </a:srgbClr>
            </a:outerShdw>
            <a:reflection blurRad="0" dir="5400000" dist="38100" endA="0" endPos="30000" fadeDir="5400012" kx="0" rotWithShape="0" algn="bl" stA="56000" stPos="0" sy="-100000" ky="0"/>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5" name="Shape 195"/>
        <p:cNvGrpSpPr/>
        <p:nvPr/>
      </p:nvGrpSpPr>
      <p:grpSpPr>
        <a:xfrm>
          <a:off x="0" y="0"/>
          <a:ext cx="0" cy="0"/>
          <a:chOff x="0" y="0"/>
          <a:chExt cx="0" cy="0"/>
        </a:xfrm>
      </p:grpSpPr>
      <p:sp>
        <p:nvSpPr>
          <p:cNvPr id="196" name="Google Shape;196;p2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Architecture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a:t>
            </a:r>
            <a:r>
              <a:rPr lang="en"/>
              <a:t>Goal</a:t>
            </a:r>
            <a:endParaRPr/>
          </a:p>
        </p:txBody>
      </p:sp>
      <p:sp>
        <p:nvSpPr>
          <p:cNvPr id="202" name="Google Shape;202;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Our goal in this project was to create a </a:t>
            </a:r>
            <a:r>
              <a:rPr b="1" lang="en"/>
              <a:t>distributed</a:t>
            </a:r>
            <a:r>
              <a:rPr lang="en"/>
              <a:t> FIFA game using </a:t>
            </a:r>
            <a:r>
              <a:rPr b="1" lang="en"/>
              <a:t>Erlang</a:t>
            </a:r>
            <a:r>
              <a:rPr lang="en"/>
              <a:t> </a:t>
            </a:r>
            <a:r>
              <a:rPr lang="en"/>
              <a:t>language</a:t>
            </a:r>
            <a:r>
              <a:rPr lang="en"/>
              <a:t> and </a:t>
            </a:r>
            <a:r>
              <a:rPr b="1" lang="en"/>
              <a:t>Functional Programming </a:t>
            </a:r>
            <a:r>
              <a:rPr lang="en"/>
              <a:t>knowledge we have gained along the course.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txBox="1"/>
          <p:nvPr>
            <p:ph type="title"/>
          </p:nvPr>
        </p:nvSpPr>
        <p:spPr>
          <a:xfrm>
            <a:off x="500850" y="1242450"/>
            <a:ext cx="2249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Design</a:t>
            </a:r>
            <a:endParaRPr/>
          </a:p>
        </p:txBody>
      </p:sp>
      <p:sp>
        <p:nvSpPr>
          <p:cNvPr id="208" name="Google Shape;208;p28"/>
          <p:cNvSpPr/>
          <p:nvPr/>
        </p:nvSpPr>
        <p:spPr>
          <a:xfrm>
            <a:off x="3058875" y="1202600"/>
            <a:ext cx="2718300" cy="1251300"/>
          </a:xfrm>
          <a:prstGeom prst="roundRect">
            <a:avLst>
              <a:gd fmla="val 16667"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 name="Google Shape;209;p28"/>
          <p:cNvSpPr/>
          <p:nvPr/>
        </p:nvSpPr>
        <p:spPr>
          <a:xfrm>
            <a:off x="6418950" y="3222025"/>
            <a:ext cx="1509600" cy="681300"/>
          </a:xfrm>
          <a:prstGeom prst="roundRect">
            <a:avLst>
              <a:gd fmla="val 16667"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Monitor C</a:t>
            </a:r>
            <a:endParaRPr/>
          </a:p>
          <a:p>
            <a:pPr indent="0" lvl="0" marL="0" rtl="0" algn="ctr">
              <a:spcBef>
                <a:spcPts val="0"/>
              </a:spcBef>
              <a:spcAft>
                <a:spcPts val="0"/>
              </a:spcAft>
              <a:buNone/>
            </a:pPr>
            <a:r>
              <a:rPr lang="en"/>
              <a:t>(</a:t>
            </a:r>
            <a:r>
              <a:rPr lang="en"/>
              <a:t>gen_server</a:t>
            </a:r>
            <a:r>
              <a:rPr lang="en"/>
              <a:t>)</a:t>
            </a:r>
            <a:endParaRPr/>
          </a:p>
        </p:txBody>
      </p:sp>
      <p:sp>
        <p:nvSpPr>
          <p:cNvPr id="210" name="Google Shape;210;p28"/>
          <p:cNvSpPr/>
          <p:nvPr/>
        </p:nvSpPr>
        <p:spPr>
          <a:xfrm>
            <a:off x="4615375" y="3222025"/>
            <a:ext cx="1509600" cy="681300"/>
          </a:xfrm>
          <a:prstGeom prst="roundRect">
            <a:avLst>
              <a:gd fmla="val 16667"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Monitor C</a:t>
            </a:r>
            <a:endParaRPr/>
          </a:p>
          <a:p>
            <a:pPr indent="0" lvl="0" marL="0" rtl="0" algn="ctr">
              <a:spcBef>
                <a:spcPts val="0"/>
              </a:spcBef>
              <a:spcAft>
                <a:spcPts val="0"/>
              </a:spcAft>
              <a:buNone/>
            </a:pPr>
            <a:r>
              <a:rPr lang="en"/>
              <a:t>(gen_server)</a:t>
            </a:r>
            <a:endParaRPr/>
          </a:p>
        </p:txBody>
      </p:sp>
      <p:sp>
        <p:nvSpPr>
          <p:cNvPr id="211" name="Google Shape;211;p28"/>
          <p:cNvSpPr/>
          <p:nvPr/>
        </p:nvSpPr>
        <p:spPr>
          <a:xfrm>
            <a:off x="2624775" y="3222025"/>
            <a:ext cx="1509600" cy="681300"/>
          </a:xfrm>
          <a:prstGeom prst="roundRect">
            <a:avLst>
              <a:gd fmla="val 16667"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Monitor B</a:t>
            </a:r>
            <a:endParaRPr/>
          </a:p>
          <a:p>
            <a:pPr indent="0" lvl="0" marL="0" rtl="0" algn="ctr">
              <a:spcBef>
                <a:spcPts val="0"/>
              </a:spcBef>
              <a:spcAft>
                <a:spcPts val="0"/>
              </a:spcAft>
              <a:buNone/>
            </a:pPr>
            <a:r>
              <a:rPr lang="en"/>
              <a:t>(gen_server)</a:t>
            </a:r>
            <a:endParaRPr/>
          </a:p>
        </p:txBody>
      </p:sp>
      <p:sp>
        <p:nvSpPr>
          <p:cNvPr id="212" name="Google Shape;212;p28"/>
          <p:cNvSpPr/>
          <p:nvPr/>
        </p:nvSpPr>
        <p:spPr>
          <a:xfrm>
            <a:off x="834575" y="3222025"/>
            <a:ext cx="1509600" cy="681300"/>
          </a:xfrm>
          <a:prstGeom prst="roundRect">
            <a:avLst>
              <a:gd fmla="val 16667"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Monitor A</a:t>
            </a:r>
            <a:endParaRPr/>
          </a:p>
          <a:p>
            <a:pPr indent="0" lvl="0" marL="0" rtl="0" algn="ctr">
              <a:spcBef>
                <a:spcPts val="0"/>
              </a:spcBef>
              <a:spcAft>
                <a:spcPts val="0"/>
              </a:spcAft>
              <a:buNone/>
            </a:pPr>
            <a:r>
              <a:rPr lang="en"/>
              <a:t>(gen_server)</a:t>
            </a:r>
            <a:endParaRPr/>
          </a:p>
        </p:txBody>
      </p:sp>
      <p:cxnSp>
        <p:nvCxnSpPr>
          <p:cNvPr id="213" name="Google Shape;213;p28"/>
          <p:cNvCxnSpPr>
            <a:stCxn id="208" idx="2"/>
            <a:endCxn id="208" idx="2"/>
          </p:cNvCxnSpPr>
          <p:nvPr/>
        </p:nvCxnSpPr>
        <p:spPr>
          <a:xfrm>
            <a:off x="4418025" y="2453900"/>
            <a:ext cx="0" cy="0"/>
          </a:xfrm>
          <a:prstGeom prst="straightConnector1">
            <a:avLst/>
          </a:prstGeom>
          <a:noFill/>
          <a:ln cap="flat" cmpd="sng" w="9525">
            <a:solidFill>
              <a:schemeClr val="dk2"/>
            </a:solidFill>
            <a:prstDash val="solid"/>
            <a:round/>
            <a:headEnd len="med" w="med" type="none"/>
            <a:tailEnd len="med" w="med" type="none"/>
          </a:ln>
        </p:spPr>
      </p:cxnSp>
      <p:cxnSp>
        <p:nvCxnSpPr>
          <p:cNvPr id="214" name="Google Shape;214;p28"/>
          <p:cNvCxnSpPr>
            <a:stCxn id="208" idx="2"/>
            <a:endCxn id="209" idx="0"/>
          </p:cNvCxnSpPr>
          <p:nvPr/>
        </p:nvCxnSpPr>
        <p:spPr>
          <a:xfrm flipH="1" rot="-5400000">
            <a:off x="5411925" y="1460000"/>
            <a:ext cx="768000" cy="2755800"/>
          </a:xfrm>
          <a:prstGeom prst="bentConnector3">
            <a:avLst>
              <a:gd fmla="val 50008" name="adj1"/>
            </a:avLst>
          </a:prstGeom>
          <a:noFill/>
          <a:ln cap="flat" cmpd="sng" w="9525">
            <a:solidFill>
              <a:schemeClr val="dk2"/>
            </a:solidFill>
            <a:prstDash val="solid"/>
            <a:round/>
            <a:headEnd len="med" w="med" type="none"/>
            <a:tailEnd len="med" w="med" type="none"/>
          </a:ln>
        </p:spPr>
      </p:cxnSp>
      <p:cxnSp>
        <p:nvCxnSpPr>
          <p:cNvPr id="215" name="Google Shape;215;p28"/>
          <p:cNvCxnSpPr>
            <a:stCxn id="208" idx="2"/>
            <a:endCxn id="210" idx="0"/>
          </p:cNvCxnSpPr>
          <p:nvPr/>
        </p:nvCxnSpPr>
        <p:spPr>
          <a:xfrm flipH="1" rot="-5400000">
            <a:off x="4510125" y="2361800"/>
            <a:ext cx="768000" cy="952200"/>
          </a:xfrm>
          <a:prstGeom prst="bentConnector3">
            <a:avLst>
              <a:gd fmla="val 50008" name="adj1"/>
            </a:avLst>
          </a:prstGeom>
          <a:noFill/>
          <a:ln cap="flat" cmpd="sng" w="9525">
            <a:solidFill>
              <a:schemeClr val="dk2"/>
            </a:solidFill>
            <a:prstDash val="solid"/>
            <a:round/>
            <a:headEnd len="med" w="med" type="none"/>
            <a:tailEnd len="med" w="med" type="none"/>
          </a:ln>
        </p:spPr>
      </p:cxnSp>
      <p:cxnSp>
        <p:nvCxnSpPr>
          <p:cNvPr id="216" name="Google Shape;216;p28"/>
          <p:cNvCxnSpPr>
            <a:stCxn id="208" idx="2"/>
            <a:endCxn id="211" idx="0"/>
          </p:cNvCxnSpPr>
          <p:nvPr/>
        </p:nvCxnSpPr>
        <p:spPr>
          <a:xfrm rot="5400000">
            <a:off x="3514875" y="2318750"/>
            <a:ext cx="768000" cy="1038300"/>
          </a:xfrm>
          <a:prstGeom prst="bentConnector3">
            <a:avLst>
              <a:gd fmla="val 50008" name="adj1"/>
            </a:avLst>
          </a:prstGeom>
          <a:noFill/>
          <a:ln cap="flat" cmpd="sng" w="9525">
            <a:solidFill>
              <a:schemeClr val="dk2"/>
            </a:solidFill>
            <a:prstDash val="solid"/>
            <a:round/>
            <a:headEnd len="med" w="med" type="none"/>
            <a:tailEnd len="med" w="med" type="none"/>
          </a:ln>
        </p:spPr>
      </p:cxnSp>
      <p:cxnSp>
        <p:nvCxnSpPr>
          <p:cNvPr id="217" name="Google Shape;217;p28"/>
          <p:cNvCxnSpPr>
            <a:stCxn id="208" idx="2"/>
            <a:endCxn id="212" idx="0"/>
          </p:cNvCxnSpPr>
          <p:nvPr/>
        </p:nvCxnSpPr>
        <p:spPr>
          <a:xfrm rot="5400000">
            <a:off x="2619675" y="1423550"/>
            <a:ext cx="768000" cy="2828700"/>
          </a:xfrm>
          <a:prstGeom prst="bentConnector3">
            <a:avLst>
              <a:gd fmla="val 50008" name="adj1"/>
            </a:avLst>
          </a:prstGeom>
          <a:noFill/>
          <a:ln cap="flat" cmpd="sng" w="9525">
            <a:solidFill>
              <a:schemeClr val="dk2"/>
            </a:solidFill>
            <a:prstDash val="solid"/>
            <a:round/>
            <a:headEnd len="med" w="med" type="none"/>
            <a:tailEnd len="med" w="med" type="none"/>
          </a:ln>
        </p:spPr>
      </p:cxnSp>
      <p:sp>
        <p:nvSpPr>
          <p:cNvPr id="218" name="Google Shape;218;p28"/>
          <p:cNvSpPr/>
          <p:nvPr/>
        </p:nvSpPr>
        <p:spPr>
          <a:xfrm>
            <a:off x="5265375" y="1023850"/>
            <a:ext cx="1202700" cy="535200"/>
          </a:xfrm>
          <a:prstGeom prst="bevel">
            <a:avLst>
              <a:gd fmla="val 12500"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Global ETS</a:t>
            </a:r>
            <a:endParaRPr/>
          </a:p>
        </p:txBody>
      </p:sp>
      <p:sp>
        <p:nvSpPr>
          <p:cNvPr id="219" name="Google Shape;219;p28"/>
          <p:cNvSpPr/>
          <p:nvPr/>
        </p:nvSpPr>
        <p:spPr>
          <a:xfrm>
            <a:off x="6908875" y="3964525"/>
            <a:ext cx="641400" cy="535200"/>
          </a:xfrm>
          <a:prstGeom prst="bevel">
            <a:avLst>
              <a:gd fmla="val 12500"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ETS</a:t>
            </a:r>
            <a:endParaRPr sz="1200"/>
          </a:p>
        </p:txBody>
      </p:sp>
      <p:sp>
        <p:nvSpPr>
          <p:cNvPr id="220" name="Google Shape;220;p28"/>
          <p:cNvSpPr/>
          <p:nvPr/>
        </p:nvSpPr>
        <p:spPr>
          <a:xfrm>
            <a:off x="5049475" y="3964525"/>
            <a:ext cx="641400" cy="535200"/>
          </a:xfrm>
          <a:prstGeom prst="bevel">
            <a:avLst>
              <a:gd fmla="val 12500"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ETS</a:t>
            </a:r>
            <a:endParaRPr sz="1200"/>
          </a:p>
        </p:txBody>
      </p:sp>
      <p:sp>
        <p:nvSpPr>
          <p:cNvPr id="221" name="Google Shape;221;p28"/>
          <p:cNvSpPr/>
          <p:nvPr/>
        </p:nvSpPr>
        <p:spPr>
          <a:xfrm>
            <a:off x="3058875" y="3964525"/>
            <a:ext cx="641400" cy="535200"/>
          </a:xfrm>
          <a:prstGeom prst="bevel">
            <a:avLst>
              <a:gd fmla="val 12500"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ETS</a:t>
            </a:r>
            <a:endParaRPr sz="1200"/>
          </a:p>
        </p:txBody>
      </p:sp>
      <p:sp>
        <p:nvSpPr>
          <p:cNvPr id="222" name="Google Shape;222;p28"/>
          <p:cNvSpPr/>
          <p:nvPr/>
        </p:nvSpPr>
        <p:spPr>
          <a:xfrm>
            <a:off x="1268675" y="3964525"/>
            <a:ext cx="641400" cy="535200"/>
          </a:xfrm>
          <a:prstGeom prst="bevel">
            <a:avLst>
              <a:gd fmla="val 12500"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ETS</a:t>
            </a:r>
            <a:endParaRPr sz="1200"/>
          </a:p>
        </p:txBody>
      </p:sp>
      <p:sp>
        <p:nvSpPr>
          <p:cNvPr id="223" name="Google Shape;223;p28"/>
          <p:cNvSpPr txBox="1"/>
          <p:nvPr/>
        </p:nvSpPr>
        <p:spPr>
          <a:xfrm>
            <a:off x="3356700" y="1377175"/>
            <a:ext cx="2013600" cy="69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t>W</a:t>
            </a:r>
            <a:r>
              <a:rPr lang="en" sz="2300"/>
              <a:t>x Server</a:t>
            </a:r>
            <a:endParaRPr sz="2300"/>
          </a:p>
          <a:p>
            <a:pPr indent="0" lvl="0" marL="0" rtl="0" algn="ctr">
              <a:spcBef>
                <a:spcPts val="0"/>
              </a:spcBef>
              <a:spcAft>
                <a:spcPts val="0"/>
              </a:spcAft>
              <a:buNone/>
            </a:pPr>
            <a:r>
              <a:rPr lang="en" sz="2300"/>
              <a:t>(gen_server)</a:t>
            </a:r>
            <a:endParaRPr sz="2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Design </a:t>
            </a:r>
            <a:r>
              <a:rPr lang="en"/>
              <a:t>Explanation</a:t>
            </a:r>
            <a:r>
              <a:rPr lang="en"/>
              <a:t> </a:t>
            </a:r>
            <a:endParaRPr/>
          </a:p>
        </p:txBody>
      </p:sp>
      <p:sp>
        <p:nvSpPr>
          <p:cNvPr id="229" name="Google Shape;22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this project there are 5 servers (using gen_server). The </a:t>
            </a:r>
            <a:r>
              <a:rPr lang="en"/>
              <a:t>communication</a:t>
            </a:r>
            <a:r>
              <a:rPr lang="en"/>
              <a:t> between the servers is </a:t>
            </a:r>
            <a:r>
              <a:rPr lang="en"/>
              <a:t>asynchronous</a:t>
            </a:r>
            <a:r>
              <a:rPr lang="en"/>
              <a:t> and the manager </a:t>
            </a:r>
            <a:r>
              <a:rPr lang="en"/>
              <a:t>server</a:t>
            </a:r>
            <a:r>
              <a:rPr lang="en"/>
              <a:t> is the WX sever. The rest of the servers are implemented in the same way and have the same </a:t>
            </a:r>
            <a:r>
              <a:rPr lang="en"/>
              <a:t>functionalities</a:t>
            </a:r>
            <a:r>
              <a:rPr lang="en"/>
              <a:t>. We wanted to </a:t>
            </a:r>
            <a:r>
              <a:rPr lang="en"/>
              <a:t>achieve</a:t>
            </a:r>
            <a:r>
              <a:rPr lang="en"/>
              <a:t> a game that would be sustainable to crashes of each of the servers described above (excluding the WX server).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WX Server</a:t>
            </a:r>
            <a:endParaRPr/>
          </a:p>
        </p:txBody>
      </p:sp>
      <p:sp>
        <p:nvSpPr>
          <p:cNvPr id="235" name="Google Shape;235;p30"/>
          <p:cNvSpPr txBox="1"/>
          <p:nvPr>
            <p:ph idx="1" type="body"/>
          </p:nvPr>
        </p:nvSpPr>
        <p:spPr>
          <a:xfrm>
            <a:off x="729450" y="2078875"/>
            <a:ext cx="7688700" cy="36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server which manage all the game these are it main </a:t>
            </a:r>
            <a:r>
              <a:rPr lang="en"/>
              <a:t>responsibilities</a:t>
            </a:r>
            <a:r>
              <a:rPr lang="en"/>
              <a:t>:</a:t>
            </a:r>
            <a:br>
              <a:rPr lang="en"/>
            </a:b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br>
              <a:rPr lang="en"/>
            </a:br>
            <a:endParaRPr/>
          </a:p>
        </p:txBody>
      </p:sp>
      <p:sp>
        <p:nvSpPr>
          <p:cNvPr id="236" name="Google Shape;236;p30"/>
          <p:cNvSpPr txBox="1"/>
          <p:nvPr/>
        </p:nvSpPr>
        <p:spPr>
          <a:xfrm>
            <a:off x="788175" y="2575825"/>
            <a:ext cx="7688700" cy="1909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accent1"/>
              </a:buClr>
              <a:buSzPts val="1300"/>
              <a:buFont typeface="Lato"/>
              <a:buAutoNum type="arabicPeriod"/>
            </a:pPr>
            <a:r>
              <a:rPr lang="en" sz="1300">
                <a:solidFill>
                  <a:schemeClr val="accent1"/>
                </a:solidFill>
                <a:latin typeface="Lato"/>
                <a:ea typeface="Lato"/>
                <a:cs typeface="Lato"/>
                <a:sym typeface="Lato"/>
              </a:rPr>
              <a:t>Initiation and monitor of the 4 regular servers</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AutoNum type="arabicPeriod"/>
            </a:pPr>
            <a:r>
              <a:rPr lang="en" sz="1300">
                <a:solidFill>
                  <a:schemeClr val="accent1"/>
                </a:solidFill>
                <a:latin typeface="Lato"/>
                <a:ea typeface="Lato"/>
                <a:cs typeface="Lato"/>
                <a:sym typeface="Lato"/>
              </a:rPr>
              <a:t>Rearrange</a:t>
            </a:r>
            <a:r>
              <a:rPr lang="en" sz="1300">
                <a:solidFill>
                  <a:schemeClr val="accent1"/>
                </a:solidFill>
                <a:latin typeface="Lato"/>
                <a:ea typeface="Lato"/>
                <a:cs typeface="Lato"/>
                <a:sym typeface="Lato"/>
              </a:rPr>
              <a:t> all servers’ responsibilities in case of a crash.</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AutoNum type="arabicPeriod"/>
            </a:pPr>
            <a:r>
              <a:rPr lang="en" sz="1300">
                <a:solidFill>
                  <a:schemeClr val="accent1"/>
                </a:solidFill>
                <a:latin typeface="Lato"/>
                <a:ea typeface="Lato"/>
                <a:cs typeface="Lato"/>
                <a:sym typeface="Lato"/>
              </a:rPr>
              <a:t>Manages the game’s graphics.</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AutoNum type="arabicPeriod"/>
            </a:pPr>
            <a:r>
              <a:rPr lang="en" sz="1300">
                <a:solidFill>
                  <a:schemeClr val="accent1"/>
                </a:solidFill>
                <a:latin typeface="Lato"/>
                <a:ea typeface="Lato"/>
                <a:cs typeface="Lato"/>
                <a:sym typeface="Lato"/>
              </a:rPr>
              <a:t>Posses the statistic of the entire game (ball possessions, points, etc).</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AutoNum type="arabicPeriod"/>
            </a:pPr>
            <a:r>
              <a:rPr lang="en" sz="1300">
                <a:solidFill>
                  <a:schemeClr val="accent1"/>
                </a:solidFill>
                <a:latin typeface="Lato"/>
                <a:ea typeface="Lato"/>
                <a:cs typeface="Lato"/>
                <a:sym typeface="Lato"/>
              </a:rPr>
              <a:t>Refreshing the locations of all the players.</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AutoNum type="arabicPeriod"/>
            </a:pPr>
            <a:r>
              <a:rPr lang="en" sz="1300">
                <a:solidFill>
                  <a:schemeClr val="accent1"/>
                </a:solidFill>
                <a:latin typeface="Lato"/>
                <a:ea typeface="Lato"/>
                <a:cs typeface="Lato"/>
                <a:sym typeface="Lato"/>
              </a:rPr>
              <a:t>Acting upon the mouse movement using WX functions (wx_object).</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AutoNum type="arabicPeriod"/>
            </a:pPr>
            <a:r>
              <a:rPr lang="en" sz="1300">
                <a:solidFill>
                  <a:schemeClr val="accent1"/>
                </a:solidFill>
                <a:latin typeface="Lato"/>
                <a:ea typeface="Lato"/>
                <a:cs typeface="Lato"/>
                <a:sym typeface="Lato"/>
              </a:rPr>
              <a:t>Announce when the game is over.</a:t>
            </a:r>
            <a:endParaRPr sz="1300">
              <a:solidFill>
                <a:schemeClr val="accen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Regular Server</a:t>
            </a:r>
            <a:endParaRPr/>
          </a:p>
        </p:txBody>
      </p:sp>
      <p:sp>
        <p:nvSpPr>
          <p:cNvPr id="242" name="Google Shape;242;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Each server responsible for a </a:t>
            </a:r>
            <a:r>
              <a:rPr lang="en"/>
              <a:t>certain</a:t>
            </a:r>
            <a:r>
              <a:rPr lang="en"/>
              <a:t> slice of the screen - depending on how many servers are running at the moment. </a:t>
            </a:r>
            <a:br>
              <a:rPr lang="en"/>
            </a:br>
            <a:r>
              <a:rPr lang="en"/>
              <a:t>In </a:t>
            </a:r>
            <a:r>
              <a:rPr lang="en"/>
              <a:t>initialization</a:t>
            </a:r>
            <a:r>
              <a:rPr lang="en"/>
              <a:t> time there are 4 regular servers running each of them </a:t>
            </a:r>
            <a:r>
              <a:rPr lang="en"/>
              <a:t>responsible</a:t>
            </a:r>
            <a:r>
              <a:rPr lang="en"/>
              <a:t> on a vertical rectangle which represents a quarter of the soccer field.</a:t>
            </a:r>
            <a:br>
              <a:rPr lang="en"/>
            </a:br>
            <a:r>
              <a:rPr lang="en"/>
              <a:t>Each screen monitors the objects within its </a:t>
            </a:r>
            <a:r>
              <a:rPr lang="en"/>
              <a:t>boundaries</a:t>
            </a: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i</a:t>
            </a:r>
            <a:r>
              <a:rPr lang="en"/>
              <a:t>s Entitled Of A Process?</a:t>
            </a:r>
            <a:endParaRPr sz="3000"/>
          </a:p>
        </p:txBody>
      </p:sp>
      <p:sp>
        <p:nvSpPr>
          <p:cNvPr id="248" name="Google Shape;248;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Each player.</a:t>
            </a:r>
            <a:endParaRPr/>
          </a:p>
          <a:p>
            <a:pPr indent="-311150" lvl="0" marL="457200" rtl="0" algn="l">
              <a:spcBef>
                <a:spcPts val="1000"/>
              </a:spcBef>
              <a:spcAft>
                <a:spcPts val="0"/>
              </a:spcAft>
              <a:buSzPts val="1300"/>
              <a:buChar char="➔"/>
            </a:pPr>
            <a:r>
              <a:rPr lang="en"/>
              <a:t>The ball.</a:t>
            </a:r>
            <a:endParaRPr/>
          </a:p>
          <a:p>
            <a:pPr indent="-311150" lvl="0" marL="457200" rtl="0" algn="l">
              <a:spcBef>
                <a:spcPts val="1000"/>
              </a:spcBef>
              <a:spcAft>
                <a:spcPts val="0"/>
              </a:spcAft>
              <a:buSzPts val="1300"/>
              <a:buChar char="➔"/>
            </a:pPr>
            <a:r>
              <a:rPr lang="en"/>
              <a:t>Each goalie.</a:t>
            </a:r>
            <a:endParaRPr/>
          </a:p>
          <a:p>
            <a:pPr indent="-311150" lvl="0" marL="457200" rtl="0" algn="l">
              <a:spcBef>
                <a:spcPts val="1000"/>
              </a:spcBef>
              <a:spcAft>
                <a:spcPts val="0"/>
              </a:spcAft>
              <a:buSzPts val="1300"/>
              <a:buChar char="➔"/>
            </a:pPr>
            <a:r>
              <a:rPr lang="en"/>
              <a:t>The controlled player</a:t>
            </a:r>
            <a:endParaRPr/>
          </a:p>
          <a:p>
            <a:pPr indent="0" lvl="0" marL="0" rtl="0" algn="l">
              <a:spcBef>
                <a:spcPts val="1000"/>
              </a:spcBef>
              <a:spcAft>
                <a:spcPts val="1000"/>
              </a:spcAft>
              <a:buNone/>
            </a:pPr>
            <a:r>
              <a:rPr lang="en"/>
              <a:t>All these processes run simultaneously and </a:t>
            </a:r>
            <a:r>
              <a:rPr lang="en"/>
              <a:t>managed</a:t>
            </a:r>
            <a:r>
              <a:rPr lang="en"/>
              <a:t> by the wx Widget server.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ph idx="1" type="body"/>
          </p:nvPr>
        </p:nvSpPr>
        <p:spPr>
          <a:xfrm>
            <a:off x="662650" y="197892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Simulation is based on Erlang using OTP framework and </a:t>
            </a:r>
            <a:r>
              <a:rPr lang="en"/>
              <a:t>graphics</a:t>
            </a:r>
            <a:r>
              <a:rPr lang="en"/>
              <a:t> with WxWidgets.</a:t>
            </a:r>
            <a:endParaRPr/>
          </a:p>
          <a:p>
            <a:pPr indent="-311150" lvl="0" marL="457200" rtl="0" algn="l">
              <a:spcBef>
                <a:spcPts val="0"/>
              </a:spcBef>
              <a:spcAft>
                <a:spcPts val="0"/>
              </a:spcAft>
              <a:buSzPts val="1300"/>
              <a:buChar char="●"/>
            </a:pPr>
            <a:r>
              <a:rPr lang="en"/>
              <a:t>We used master-slave architecture for handling game operations and process creation and restoring.</a:t>
            </a:r>
            <a:endParaRPr/>
          </a:p>
          <a:p>
            <a:pPr indent="-311150" lvl="0" marL="457200" rtl="0" algn="l">
              <a:spcBef>
                <a:spcPts val="0"/>
              </a:spcBef>
              <a:spcAft>
                <a:spcPts val="0"/>
              </a:spcAft>
              <a:buSzPts val="1300"/>
              <a:buChar char="●"/>
            </a:pPr>
            <a:r>
              <a:rPr lang="en"/>
              <a:t>Global data will be stored in ETS tables (Database).</a:t>
            </a:r>
            <a:endParaRPr/>
          </a:p>
          <a:p>
            <a:pPr indent="-311150" lvl="0" marL="457200" rtl="0" algn="l">
              <a:spcBef>
                <a:spcPts val="0"/>
              </a:spcBef>
              <a:spcAft>
                <a:spcPts val="0"/>
              </a:spcAft>
              <a:buSzPts val="1300"/>
              <a:buChar char="●"/>
            </a:pPr>
            <a:r>
              <a:rPr lang="en"/>
              <a:t>All process runs independently and interactions between processes will be done with messaging (server_gen).</a:t>
            </a:r>
            <a:endParaRPr/>
          </a:p>
          <a:p>
            <a:pPr indent="-311150" lvl="0" marL="457200" rtl="0" algn="l">
              <a:spcBef>
                <a:spcPts val="0"/>
              </a:spcBef>
              <a:spcAft>
                <a:spcPts val="0"/>
              </a:spcAft>
              <a:buSzPts val="1300"/>
              <a:buChar char="●"/>
            </a:pPr>
            <a:r>
              <a:rPr lang="en"/>
              <a:t>Resilience</a:t>
            </a:r>
            <a:r>
              <a:rPr lang="en"/>
              <a:t> - each process writes it’s data to their ETS we still have access to the data.</a:t>
            </a:r>
            <a:endParaRPr/>
          </a:p>
        </p:txBody>
      </p:sp>
      <p:sp>
        <p:nvSpPr>
          <p:cNvPr id="254" name="Google Shape;254;p33"/>
          <p:cNvSpPr txBox="1"/>
          <p:nvPr>
            <p:ph type="title"/>
          </p:nvPr>
        </p:nvSpPr>
        <p:spPr>
          <a:xfrm>
            <a:off x="662650" y="1219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overview</a:t>
            </a:r>
            <a:endParaRPr sz="3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 Crash </a:t>
            </a:r>
            <a:r>
              <a:rPr lang="en"/>
              <a:t>Scenario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WX Server Controls 4 Monitors</a:t>
            </a:r>
            <a:endParaRPr/>
          </a:p>
        </p:txBody>
      </p:sp>
      <p:pic>
        <p:nvPicPr>
          <p:cNvPr id="265" name="Google Shape;265;p35"/>
          <p:cNvPicPr preferRelativeResize="0"/>
          <p:nvPr/>
        </p:nvPicPr>
        <p:blipFill>
          <a:blip r:embed="rId3">
            <a:alphaModFix/>
          </a:blip>
          <a:stretch>
            <a:fillRect/>
          </a:stretch>
        </p:blipFill>
        <p:spPr>
          <a:xfrm>
            <a:off x="1972525" y="1900625"/>
            <a:ext cx="4973047" cy="298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42" name="Shape 142"/>
        <p:cNvGrpSpPr/>
        <p:nvPr/>
      </p:nvGrpSpPr>
      <p:grpSpPr>
        <a:xfrm>
          <a:off x="0" y="0"/>
          <a:ext cx="0" cy="0"/>
          <a:chOff x="0" y="0"/>
          <a:chExt cx="0" cy="0"/>
        </a:xfrm>
      </p:grpSpPr>
      <p:sp>
        <p:nvSpPr>
          <p:cNvPr id="143" name="Google Shape;143;p18"/>
          <p:cNvSpPr txBox="1"/>
          <p:nvPr>
            <p:ph type="title"/>
          </p:nvPr>
        </p:nvSpPr>
        <p:spPr>
          <a:xfrm>
            <a:off x="729450" y="1322450"/>
            <a:ext cx="28599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144" name="Google Shape;144;p18"/>
          <p:cNvSpPr txBox="1"/>
          <p:nvPr>
            <p:ph idx="4294967295" type="subTitle"/>
          </p:nvPr>
        </p:nvSpPr>
        <p:spPr>
          <a:xfrm>
            <a:off x="4572000" y="1376350"/>
            <a:ext cx="4050900" cy="29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rPr>
              <a:t>Project Description</a:t>
            </a:r>
            <a:endParaRPr sz="1600">
              <a:solidFill>
                <a:srgbClr val="FFFFFF"/>
              </a:solidFill>
            </a:endParaRPr>
          </a:p>
          <a:p>
            <a:pPr indent="0" lvl="0" marL="0" rtl="0" algn="l">
              <a:lnSpc>
                <a:spcPct val="115000"/>
              </a:lnSpc>
              <a:spcBef>
                <a:spcPts val="1600"/>
              </a:spcBef>
              <a:spcAft>
                <a:spcPts val="0"/>
              </a:spcAft>
              <a:buNone/>
            </a:pPr>
            <a:r>
              <a:rPr lang="en" sz="1600">
                <a:solidFill>
                  <a:srgbClr val="FFFFFF"/>
                </a:solidFill>
              </a:rPr>
              <a:t>Project Architecture</a:t>
            </a:r>
            <a:endParaRPr sz="1600">
              <a:solidFill>
                <a:srgbClr val="FFFFFF"/>
              </a:solidFill>
            </a:endParaRPr>
          </a:p>
          <a:p>
            <a:pPr indent="0" lvl="0" marL="0" rtl="0" algn="l">
              <a:lnSpc>
                <a:spcPct val="115000"/>
              </a:lnSpc>
              <a:spcBef>
                <a:spcPts val="1600"/>
              </a:spcBef>
              <a:spcAft>
                <a:spcPts val="0"/>
              </a:spcAft>
              <a:buNone/>
            </a:pPr>
            <a:r>
              <a:rPr lang="en" sz="1600">
                <a:solidFill>
                  <a:srgbClr val="FFFFFF"/>
                </a:solidFill>
              </a:rPr>
              <a:t>Server Crash Handling</a:t>
            </a:r>
            <a:endParaRPr sz="1600">
              <a:solidFill>
                <a:srgbClr val="FFFFFF"/>
              </a:solidFill>
            </a:endParaRPr>
          </a:p>
          <a:p>
            <a:pPr indent="0" lvl="0" marL="0" rtl="0" algn="l">
              <a:spcBef>
                <a:spcPts val="1600"/>
              </a:spcBef>
              <a:spcAft>
                <a:spcPts val="0"/>
              </a:spcAft>
              <a:buNone/>
            </a:pPr>
            <a:r>
              <a:rPr lang="en" sz="1600">
                <a:solidFill>
                  <a:schemeClr val="lt1"/>
                </a:solidFill>
              </a:rPr>
              <a:t>Main Components</a:t>
            </a:r>
            <a:endParaRPr sz="1600">
              <a:solidFill>
                <a:srgbClr val="FFFFFF"/>
              </a:solidFill>
            </a:endParaRPr>
          </a:p>
          <a:p>
            <a:pPr indent="0" lvl="0" marL="0" rtl="0" algn="l">
              <a:lnSpc>
                <a:spcPct val="115000"/>
              </a:lnSpc>
              <a:spcBef>
                <a:spcPts val="1600"/>
              </a:spcBef>
              <a:spcAft>
                <a:spcPts val="0"/>
              </a:spcAft>
              <a:buNone/>
            </a:pPr>
            <a:r>
              <a:rPr lang="en" sz="1600">
                <a:solidFill>
                  <a:srgbClr val="FFFFFF"/>
                </a:solidFill>
              </a:rPr>
              <a:t>Project Overview</a:t>
            </a:r>
            <a:endParaRPr sz="1600">
              <a:solidFill>
                <a:srgbClr val="FFFFFF"/>
              </a:solidFill>
            </a:endParaRPr>
          </a:p>
          <a:p>
            <a:pPr indent="0" lvl="0" marL="0" rtl="0" algn="l">
              <a:lnSpc>
                <a:spcPct val="115000"/>
              </a:lnSpc>
              <a:spcBef>
                <a:spcPts val="1600"/>
              </a:spcBef>
              <a:spcAft>
                <a:spcPts val="0"/>
              </a:spcAft>
              <a:buNone/>
            </a:pPr>
            <a:r>
              <a:rPr lang="en" sz="1600">
                <a:solidFill>
                  <a:srgbClr val="FFFFFF"/>
                </a:solidFill>
              </a:rPr>
              <a:t>Links to Youtube Video And User Manual</a:t>
            </a:r>
            <a:endParaRPr sz="1600">
              <a:solidFill>
                <a:srgbClr val="FFFFFF"/>
              </a:solidFill>
            </a:endParaRPr>
          </a:p>
          <a:p>
            <a:pPr indent="0" lvl="0" marL="0" rtl="0" algn="l">
              <a:spcBef>
                <a:spcPts val="1600"/>
              </a:spcBef>
              <a:spcAft>
                <a:spcPts val="1600"/>
              </a:spcAft>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Starting</a:t>
            </a:r>
            <a:r>
              <a:rPr lang="en"/>
              <a:t> Mode</a:t>
            </a:r>
            <a:endParaRPr/>
          </a:p>
        </p:txBody>
      </p:sp>
      <p:pic>
        <p:nvPicPr>
          <p:cNvPr id="271" name="Google Shape;271;p36"/>
          <p:cNvPicPr preferRelativeResize="0"/>
          <p:nvPr/>
        </p:nvPicPr>
        <p:blipFill>
          <a:blip r:embed="rId3">
            <a:alphaModFix/>
          </a:blip>
          <a:stretch>
            <a:fillRect/>
          </a:stretch>
        </p:blipFill>
        <p:spPr>
          <a:xfrm>
            <a:off x="2191925" y="1973750"/>
            <a:ext cx="4115913" cy="2984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Monitor C - Crashed</a:t>
            </a:r>
            <a:endParaRPr/>
          </a:p>
        </p:txBody>
      </p:sp>
      <p:pic>
        <p:nvPicPr>
          <p:cNvPr id="277" name="Google Shape;277;p37"/>
          <p:cNvPicPr preferRelativeResize="0"/>
          <p:nvPr/>
        </p:nvPicPr>
        <p:blipFill>
          <a:blip r:embed="rId3">
            <a:alphaModFix/>
          </a:blip>
          <a:stretch>
            <a:fillRect/>
          </a:stretch>
        </p:blipFill>
        <p:spPr>
          <a:xfrm>
            <a:off x="2419450" y="1912325"/>
            <a:ext cx="3609750" cy="3097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Monitor A - Crashed</a:t>
            </a:r>
            <a:endParaRPr/>
          </a:p>
          <a:p>
            <a:pPr indent="0" lvl="0" marL="0" rtl="0" algn="l">
              <a:spcBef>
                <a:spcPts val="0"/>
              </a:spcBef>
              <a:spcAft>
                <a:spcPts val="0"/>
              </a:spcAft>
              <a:buNone/>
            </a:pPr>
            <a:r>
              <a:t/>
            </a:r>
            <a:endParaRPr/>
          </a:p>
        </p:txBody>
      </p:sp>
      <p:pic>
        <p:nvPicPr>
          <p:cNvPr id="283" name="Google Shape;283;p38"/>
          <p:cNvPicPr preferRelativeResize="0"/>
          <p:nvPr/>
        </p:nvPicPr>
        <p:blipFill>
          <a:blip r:embed="rId3">
            <a:alphaModFix/>
          </a:blip>
          <a:stretch>
            <a:fillRect/>
          </a:stretch>
        </p:blipFill>
        <p:spPr>
          <a:xfrm>
            <a:off x="2427575" y="1981875"/>
            <a:ext cx="3922945" cy="29848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Monitor D - Crashed</a:t>
            </a:r>
            <a:endParaRPr/>
          </a:p>
          <a:p>
            <a:pPr indent="0" lvl="0" marL="0" rtl="0" algn="l">
              <a:spcBef>
                <a:spcPts val="0"/>
              </a:spcBef>
              <a:spcAft>
                <a:spcPts val="0"/>
              </a:spcAft>
              <a:buNone/>
            </a:pPr>
            <a:r>
              <a:t/>
            </a:r>
            <a:endParaRPr/>
          </a:p>
        </p:txBody>
      </p:sp>
      <p:pic>
        <p:nvPicPr>
          <p:cNvPr id="289" name="Google Shape;289;p39"/>
          <p:cNvPicPr preferRelativeResize="0"/>
          <p:nvPr/>
        </p:nvPicPr>
        <p:blipFill>
          <a:blip r:embed="rId3">
            <a:alphaModFix/>
          </a:blip>
          <a:stretch>
            <a:fillRect/>
          </a:stretch>
        </p:blipFill>
        <p:spPr>
          <a:xfrm>
            <a:off x="2135050" y="1965625"/>
            <a:ext cx="4116606" cy="2984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Components - FSM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Player </a:t>
            </a:r>
            <a:endParaRPr/>
          </a:p>
        </p:txBody>
      </p:sp>
      <p:sp>
        <p:nvSpPr>
          <p:cNvPr id="300" name="Google Shape;300;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Moves according to </a:t>
            </a:r>
            <a:r>
              <a:rPr lang="en"/>
              <a:t>its</a:t>
            </a:r>
            <a:r>
              <a:rPr lang="en"/>
              <a:t> team </a:t>
            </a:r>
            <a:r>
              <a:rPr lang="en"/>
              <a:t>strategy</a:t>
            </a:r>
            <a:r>
              <a:rPr lang="en"/>
              <a:t>. </a:t>
            </a:r>
            <a:endParaRPr/>
          </a:p>
          <a:p>
            <a:pPr indent="0" lvl="0" marL="0" rtl="0" algn="l">
              <a:spcBef>
                <a:spcPts val="1600"/>
              </a:spcBef>
              <a:spcAft>
                <a:spcPts val="0"/>
              </a:spcAft>
              <a:buNone/>
            </a:pPr>
            <a:r>
              <a:rPr lang="en"/>
              <a:t>When owning the ball the player would try to move forward to the rival team’s net and to kick the ball to the direction of the net.</a:t>
            </a:r>
            <a:endParaRPr/>
          </a:p>
          <a:p>
            <a:pPr indent="0" lvl="0" marL="0" rtl="0" algn="l">
              <a:spcBef>
                <a:spcPts val="1600"/>
              </a:spcBef>
              <a:spcAft>
                <a:spcPts val="1600"/>
              </a:spcAft>
              <a:buNone/>
            </a:pPr>
            <a:r>
              <a:rPr lang="en"/>
              <a:t>The player’s kick destination is randomized.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2"/>
          <p:cNvSpPr/>
          <p:nvPr/>
        </p:nvSpPr>
        <p:spPr>
          <a:xfrm>
            <a:off x="0" y="4747100"/>
            <a:ext cx="9144000" cy="39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06" name="Google Shape;306;p42"/>
          <p:cNvSpPr txBox="1"/>
          <p:nvPr>
            <p:ph idx="4294967295" type="title"/>
          </p:nvPr>
        </p:nvSpPr>
        <p:spPr>
          <a:xfrm>
            <a:off x="346425" y="4747100"/>
            <a:ext cx="2280600" cy="3942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 sz="1400">
                <a:solidFill>
                  <a:srgbClr val="FFFFFF"/>
                </a:solidFill>
              </a:rPr>
              <a:t>Player’s architecture</a:t>
            </a:r>
            <a:endParaRPr sz="1400">
              <a:solidFill>
                <a:srgbClr val="FFFFFF"/>
              </a:solidFill>
            </a:endParaRPr>
          </a:p>
        </p:txBody>
      </p:sp>
      <p:grpSp>
        <p:nvGrpSpPr>
          <p:cNvPr id="307" name="Google Shape;307;p42"/>
          <p:cNvGrpSpPr/>
          <p:nvPr/>
        </p:nvGrpSpPr>
        <p:grpSpPr>
          <a:xfrm>
            <a:off x="4117368" y="4819350"/>
            <a:ext cx="5102882" cy="274500"/>
            <a:chOff x="3722577" y="4819350"/>
            <a:chExt cx="5102882" cy="274500"/>
          </a:xfrm>
        </p:grpSpPr>
        <p:sp>
          <p:nvSpPr>
            <p:cNvPr id="308" name="Google Shape;308;p42"/>
            <p:cNvSpPr/>
            <p:nvPr/>
          </p:nvSpPr>
          <p:spPr>
            <a:xfrm>
              <a:off x="3722577" y="4844551"/>
              <a:ext cx="205500" cy="205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descr="ic_lightbulb_green.png" id="309" name="Google Shape;309;p42"/>
            <p:cNvPicPr preferRelativeResize="0"/>
            <p:nvPr/>
          </p:nvPicPr>
          <p:blipFill rotWithShape="1">
            <a:blip r:embed="rId3">
              <a:alphaModFix/>
            </a:blip>
            <a:srcRect b="0" l="0" r="0" t="0"/>
            <a:stretch/>
          </p:blipFill>
          <p:spPr>
            <a:xfrm>
              <a:off x="3761069" y="4882185"/>
              <a:ext cx="128438" cy="128438"/>
            </a:xfrm>
            <a:prstGeom prst="rect">
              <a:avLst/>
            </a:prstGeom>
            <a:noFill/>
            <a:ln>
              <a:noFill/>
            </a:ln>
          </p:spPr>
        </p:pic>
        <p:sp>
          <p:nvSpPr>
            <p:cNvPr id="310" name="Google Shape;310;p42"/>
            <p:cNvSpPr txBox="1"/>
            <p:nvPr/>
          </p:nvSpPr>
          <p:spPr>
            <a:xfrm>
              <a:off x="3927958" y="4819350"/>
              <a:ext cx="4897500" cy="27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rgbClr val="FFFFFF"/>
                  </a:solidFill>
                  <a:latin typeface="Lato"/>
                  <a:ea typeface="Lato"/>
                  <a:cs typeface="Lato"/>
                  <a:sym typeface="Lato"/>
                </a:rPr>
                <a:t>FiFA  |   </a:t>
              </a:r>
              <a:r>
                <a:rPr lang="en" sz="800">
                  <a:solidFill>
                    <a:srgbClr val="FFFFFF"/>
                  </a:solidFill>
                  <a:latin typeface="Lato"/>
                  <a:ea typeface="Lato"/>
                  <a:cs typeface="Lato"/>
                  <a:sym typeface="Lato"/>
                </a:rPr>
                <a:t>Erlang Final Project</a:t>
              </a:r>
              <a:endParaRPr>
                <a:solidFill>
                  <a:srgbClr val="FFFFFF"/>
                </a:solidFill>
                <a:latin typeface="Lato"/>
                <a:ea typeface="Lato"/>
                <a:cs typeface="Lato"/>
                <a:sym typeface="Lato"/>
              </a:endParaRPr>
            </a:p>
          </p:txBody>
        </p:sp>
      </p:grpSp>
      <p:sp>
        <p:nvSpPr>
          <p:cNvPr id="311" name="Google Shape;311;p42"/>
          <p:cNvSpPr txBox="1"/>
          <p:nvPr>
            <p:ph idx="4294967295" type="title"/>
          </p:nvPr>
        </p:nvSpPr>
        <p:spPr>
          <a:xfrm>
            <a:off x="727650" y="268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 </a:t>
            </a:r>
            <a:r>
              <a:rPr lang="en"/>
              <a:t>Player’s FSM </a:t>
            </a:r>
            <a:endParaRPr/>
          </a:p>
        </p:txBody>
      </p:sp>
      <p:sp>
        <p:nvSpPr>
          <p:cNvPr id="312" name="Google Shape;312;p42"/>
          <p:cNvSpPr/>
          <p:nvPr/>
        </p:nvSpPr>
        <p:spPr>
          <a:xfrm>
            <a:off x="1434100" y="1781125"/>
            <a:ext cx="878100" cy="8136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2"/>
          <p:cNvSpPr/>
          <p:nvPr/>
        </p:nvSpPr>
        <p:spPr>
          <a:xfrm>
            <a:off x="3840175" y="2343613"/>
            <a:ext cx="878100" cy="8136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2"/>
          <p:cNvSpPr/>
          <p:nvPr/>
        </p:nvSpPr>
        <p:spPr>
          <a:xfrm>
            <a:off x="6354225" y="2157963"/>
            <a:ext cx="878100" cy="8136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2"/>
          <p:cNvSpPr txBox="1"/>
          <p:nvPr/>
        </p:nvSpPr>
        <p:spPr>
          <a:xfrm>
            <a:off x="1608775" y="1953525"/>
            <a:ext cx="5424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16" name="Google Shape;316;p42"/>
          <p:cNvSpPr txBox="1"/>
          <p:nvPr/>
        </p:nvSpPr>
        <p:spPr>
          <a:xfrm>
            <a:off x="1329550" y="1490100"/>
            <a:ext cx="6438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ato"/>
                <a:ea typeface="Lato"/>
                <a:cs typeface="Lato"/>
                <a:sym typeface="Lato"/>
              </a:rPr>
              <a:t>idle</a:t>
            </a:r>
            <a:endParaRPr>
              <a:solidFill>
                <a:schemeClr val="dk1"/>
              </a:solidFill>
              <a:latin typeface="Lato"/>
              <a:ea typeface="Lato"/>
              <a:cs typeface="Lato"/>
              <a:sym typeface="Lato"/>
            </a:endParaRPr>
          </a:p>
        </p:txBody>
      </p:sp>
      <p:cxnSp>
        <p:nvCxnSpPr>
          <p:cNvPr id="317" name="Google Shape;317;p42"/>
          <p:cNvCxnSpPr>
            <a:stCxn id="312" idx="2"/>
            <a:endCxn id="312" idx="6"/>
          </p:cNvCxnSpPr>
          <p:nvPr/>
        </p:nvCxnSpPr>
        <p:spPr>
          <a:xfrm>
            <a:off x="1434100" y="2187925"/>
            <a:ext cx="878100" cy="0"/>
          </a:xfrm>
          <a:prstGeom prst="straightConnector1">
            <a:avLst/>
          </a:prstGeom>
          <a:noFill/>
          <a:ln cap="flat" cmpd="sng" w="9525">
            <a:solidFill>
              <a:schemeClr val="dk2"/>
            </a:solidFill>
            <a:prstDash val="solid"/>
            <a:round/>
            <a:headEnd len="med" w="med" type="none"/>
            <a:tailEnd len="med" w="med" type="none"/>
          </a:ln>
        </p:spPr>
      </p:cxnSp>
      <p:sp>
        <p:nvSpPr>
          <p:cNvPr id="318" name="Google Shape;318;p42"/>
          <p:cNvSpPr txBox="1"/>
          <p:nvPr/>
        </p:nvSpPr>
        <p:spPr>
          <a:xfrm>
            <a:off x="2775975" y="2165500"/>
            <a:ext cx="12411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ato"/>
                <a:ea typeface="Lato"/>
                <a:cs typeface="Lato"/>
                <a:sym typeface="Lato"/>
              </a:rPr>
              <a:t>moving</a:t>
            </a:r>
            <a:endParaRPr>
              <a:solidFill>
                <a:schemeClr val="dk1"/>
              </a:solidFill>
              <a:latin typeface="Lato"/>
              <a:ea typeface="Lato"/>
              <a:cs typeface="Lato"/>
              <a:sym typeface="Lato"/>
            </a:endParaRPr>
          </a:p>
        </p:txBody>
      </p:sp>
      <p:cxnSp>
        <p:nvCxnSpPr>
          <p:cNvPr id="319" name="Google Shape;319;p42"/>
          <p:cNvCxnSpPr/>
          <p:nvPr/>
        </p:nvCxnSpPr>
        <p:spPr>
          <a:xfrm>
            <a:off x="6354225" y="2564775"/>
            <a:ext cx="878100" cy="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p42"/>
          <p:cNvCxnSpPr/>
          <p:nvPr/>
        </p:nvCxnSpPr>
        <p:spPr>
          <a:xfrm>
            <a:off x="3840175" y="2750413"/>
            <a:ext cx="878100" cy="0"/>
          </a:xfrm>
          <a:prstGeom prst="straightConnector1">
            <a:avLst/>
          </a:prstGeom>
          <a:noFill/>
          <a:ln cap="flat" cmpd="sng" w="9525">
            <a:solidFill>
              <a:schemeClr val="dk2"/>
            </a:solidFill>
            <a:prstDash val="solid"/>
            <a:round/>
            <a:headEnd len="med" w="med" type="none"/>
            <a:tailEnd len="med" w="med" type="none"/>
          </a:ln>
        </p:spPr>
      </p:cxnSp>
      <p:sp>
        <p:nvSpPr>
          <p:cNvPr id="321" name="Google Shape;321;p42"/>
          <p:cNvSpPr txBox="1"/>
          <p:nvPr/>
        </p:nvSpPr>
        <p:spPr>
          <a:xfrm>
            <a:off x="1468075" y="1781175"/>
            <a:ext cx="8442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Lato"/>
                <a:ea typeface="Lato"/>
                <a:cs typeface="Lato"/>
                <a:sym typeface="Lato"/>
              </a:rPr>
              <a:t>Random  new </a:t>
            </a:r>
            <a:r>
              <a:rPr lang="en" sz="800">
                <a:latin typeface="Lato"/>
                <a:ea typeface="Lato"/>
                <a:cs typeface="Lato"/>
                <a:sym typeface="Lato"/>
              </a:rPr>
              <a:t>destination</a:t>
            </a:r>
            <a:endParaRPr sz="600">
              <a:latin typeface="Lato"/>
              <a:ea typeface="Lato"/>
              <a:cs typeface="Lato"/>
              <a:sym typeface="Lato"/>
            </a:endParaRPr>
          </a:p>
        </p:txBody>
      </p:sp>
      <p:sp>
        <p:nvSpPr>
          <p:cNvPr id="322" name="Google Shape;322;p42"/>
          <p:cNvSpPr txBox="1"/>
          <p:nvPr/>
        </p:nvSpPr>
        <p:spPr>
          <a:xfrm>
            <a:off x="6371175" y="2177113"/>
            <a:ext cx="8442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Assign ball to player</a:t>
            </a:r>
            <a:endParaRPr sz="700">
              <a:latin typeface="Lato"/>
              <a:ea typeface="Lato"/>
              <a:cs typeface="Lato"/>
              <a:sym typeface="Lato"/>
            </a:endParaRPr>
          </a:p>
        </p:txBody>
      </p:sp>
      <p:cxnSp>
        <p:nvCxnSpPr>
          <p:cNvPr id="323" name="Google Shape;323;p42"/>
          <p:cNvCxnSpPr>
            <a:stCxn id="312" idx="4"/>
            <a:endCxn id="324" idx="1"/>
          </p:cNvCxnSpPr>
          <p:nvPr/>
        </p:nvCxnSpPr>
        <p:spPr>
          <a:xfrm rot="-5400000">
            <a:off x="2863600" y="1596775"/>
            <a:ext cx="7500" cy="1988400"/>
          </a:xfrm>
          <a:prstGeom prst="curvedConnector4">
            <a:avLst>
              <a:gd fmla="val -3175000" name="adj1"/>
              <a:gd fmla="val 61042" name="adj2"/>
            </a:avLst>
          </a:prstGeom>
          <a:noFill/>
          <a:ln cap="flat" cmpd="sng" w="9525">
            <a:solidFill>
              <a:schemeClr val="dk2"/>
            </a:solidFill>
            <a:prstDash val="solid"/>
            <a:round/>
            <a:headEnd len="med" w="med" type="none"/>
            <a:tailEnd len="med" w="med" type="stealth"/>
          </a:ln>
        </p:spPr>
      </p:cxnSp>
      <p:cxnSp>
        <p:nvCxnSpPr>
          <p:cNvPr id="325" name="Google Shape;325;p42"/>
          <p:cNvCxnSpPr>
            <a:stCxn id="326" idx="2"/>
            <a:endCxn id="322" idx="3"/>
          </p:cNvCxnSpPr>
          <p:nvPr/>
        </p:nvCxnSpPr>
        <p:spPr>
          <a:xfrm rot="-5400000">
            <a:off x="5356075" y="1309363"/>
            <a:ext cx="782400" cy="2936100"/>
          </a:xfrm>
          <a:prstGeom prst="curvedConnector4">
            <a:avLst>
              <a:gd fmla="val -100983" name="adj1"/>
              <a:gd fmla="val 108112" name="adj2"/>
            </a:avLst>
          </a:prstGeom>
          <a:noFill/>
          <a:ln cap="flat" cmpd="sng" w="9525">
            <a:solidFill>
              <a:schemeClr val="dk2"/>
            </a:solidFill>
            <a:prstDash val="solid"/>
            <a:round/>
            <a:headEnd len="med" w="med" type="none"/>
            <a:tailEnd len="med" w="med" type="stealth"/>
          </a:ln>
        </p:spPr>
      </p:cxnSp>
      <p:sp>
        <p:nvSpPr>
          <p:cNvPr id="327" name="Google Shape;327;p42"/>
          <p:cNvSpPr txBox="1"/>
          <p:nvPr/>
        </p:nvSpPr>
        <p:spPr>
          <a:xfrm>
            <a:off x="5498463" y="3417513"/>
            <a:ext cx="7920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Near </a:t>
            </a:r>
            <a:r>
              <a:rPr lang="en">
                <a:latin typeface="Lato"/>
                <a:ea typeface="Lato"/>
                <a:cs typeface="Lato"/>
                <a:sym typeface="Lato"/>
              </a:rPr>
              <a:t>ball</a:t>
            </a:r>
            <a:endParaRPr>
              <a:latin typeface="Lato"/>
              <a:ea typeface="Lato"/>
              <a:cs typeface="Lato"/>
              <a:sym typeface="Lato"/>
            </a:endParaRPr>
          </a:p>
        </p:txBody>
      </p:sp>
      <p:sp>
        <p:nvSpPr>
          <p:cNvPr id="328" name="Google Shape;328;p42"/>
          <p:cNvSpPr txBox="1"/>
          <p:nvPr/>
        </p:nvSpPr>
        <p:spPr>
          <a:xfrm>
            <a:off x="5258788" y="1843000"/>
            <a:ext cx="7920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kick ball </a:t>
            </a:r>
            <a:endParaRPr>
              <a:latin typeface="Lato"/>
              <a:ea typeface="Lato"/>
              <a:cs typeface="Lato"/>
              <a:sym typeface="Lato"/>
            </a:endParaRPr>
          </a:p>
        </p:txBody>
      </p:sp>
      <p:cxnSp>
        <p:nvCxnSpPr>
          <p:cNvPr id="329" name="Google Shape;329;p42"/>
          <p:cNvCxnSpPr>
            <a:stCxn id="326" idx="2"/>
            <a:endCxn id="321" idx="1"/>
          </p:cNvCxnSpPr>
          <p:nvPr/>
        </p:nvCxnSpPr>
        <p:spPr>
          <a:xfrm flipH="1" rot="5400000">
            <a:off x="2284525" y="1173913"/>
            <a:ext cx="1178400" cy="2811000"/>
          </a:xfrm>
          <a:prstGeom prst="curvedConnector4">
            <a:avLst>
              <a:gd fmla="val -20207" name="adj1"/>
              <a:gd fmla="val 108465" name="adj2"/>
            </a:avLst>
          </a:prstGeom>
          <a:noFill/>
          <a:ln cap="flat" cmpd="sng" w="9525">
            <a:solidFill>
              <a:schemeClr val="dk2"/>
            </a:solidFill>
            <a:prstDash val="solid"/>
            <a:round/>
            <a:headEnd len="med" w="med" type="none"/>
            <a:tailEnd len="med" w="med" type="stealth"/>
          </a:ln>
        </p:spPr>
      </p:cxnSp>
      <p:sp>
        <p:nvSpPr>
          <p:cNvPr id="330" name="Google Shape;330;p42"/>
          <p:cNvSpPr txBox="1"/>
          <p:nvPr/>
        </p:nvSpPr>
        <p:spPr>
          <a:xfrm>
            <a:off x="1010275" y="3110125"/>
            <a:ext cx="11409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Arrived Destination</a:t>
            </a:r>
            <a:endParaRPr>
              <a:latin typeface="Lato"/>
              <a:ea typeface="Lato"/>
              <a:cs typeface="Lato"/>
              <a:sym typeface="Lato"/>
            </a:endParaRPr>
          </a:p>
        </p:txBody>
      </p:sp>
      <p:sp>
        <p:nvSpPr>
          <p:cNvPr id="326" name="Google Shape;326;p42"/>
          <p:cNvSpPr txBox="1"/>
          <p:nvPr/>
        </p:nvSpPr>
        <p:spPr>
          <a:xfrm>
            <a:off x="3840175" y="2750413"/>
            <a:ext cx="8781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Lato"/>
                <a:ea typeface="Lato"/>
                <a:cs typeface="Lato"/>
                <a:sym typeface="Lato"/>
              </a:rPr>
              <a:t>Update coordinates</a:t>
            </a:r>
            <a:endParaRPr sz="800">
              <a:latin typeface="Lato"/>
              <a:ea typeface="Lato"/>
              <a:cs typeface="Lato"/>
              <a:sym typeface="Lato"/>
            </a:endParaRPr>
          </a:p>
        </p:txBody>
      </p:sp>
      <p:sp>
        <p:nvSpPr>
          <p:cNvPr id="331" name="Google Shape;331;p42"/>
          <p:cNvSpPr txBox="1"/>
          <p:nvPr/>
        </p:nvSpPr>
        <p:spPr>
          <a:xfrm>
            <a:off x="6591325" y="1781175"/>
            <a:ext cx="10434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ato"/>
                <a:ea typeface="Lato"/>
                <a:cs typeface="Lato"/>
                <a:sym typeface="Lato"/>
              </a:rPr>
              <a:t>With ball </a:t>
            </a:r>
            <a:endParaRPr>
              <a:solidFill>
                <a:schemeClr val="dk1"/>
              </a:solidFill>
              <a:latin typeface="Lato"/>
              <a:ea typeface="Lato"/>
              <a:cs typeface="Lato"/>
              <a:sym typeface="Lato"/>
            </a:endParaRPr>
          </a:p>
        </p:txBody>
      </p:sp>
      <p:sp>
        <p:nvSpPr>
          <p:cNvPr id="324" name="Google Shape;324;p42"/>
          <p:cNvSpPr txBox="1"/>
          <p:nvPr/>
        </p:nvSpPr>
        <p:spPr>
          <a:xfrm>
            <a:off x="3861600" y="2378188"/>
            <a:ext cx="8781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Lato"/>
                <a:ea typeface="Lato"/>
                <a:cs typeface="Lato"/>
                <a:sym typeface="Lato"/>
              </a:rPr>
              <a:t>Move toward destin</a:t>
            </a:r>
            <a:endParaRPr sz="600">
              <a:latin typeface="Lato"/>
              <a:ea typeface="Lato"/>
              <a:cs typeface="Lato"/>
              <a:sym typeface="Lato"/>
            </a:endParaRPr>
          </a:p>
        </p:txBody>
      </p:sp>
      <p:sp>
        <p:nvSpPr>
          <p:cNvPr id="332" name="Google Shape;332;p42"/>
          <p:cNvSpPr txBox="1"/>
          <p:nvPr/>
        </p:nvSpPr>
        <p:spPr>
          <a:xfrm>
            <a:off x="6371175" y="2564775"/>
            <a:ext cx="8781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Lato"/>
                <a:ea typeface="Lato"/>
                <a:cs typeface="Lato"/>
                <a:sym typeface="Lato"/>
              </a:rPr>
              <a:t>Update ball coordinates</a:t>
            </a:r>
            <a:endParaRPr sz="800">
              <a:latin typeface="Lato"/>
              <a:ea typeface="Lato"/>
              <a:cs typeface="Lato"/>
              <a:sym typeface="Lato"/>
            </a:endParaRPr>
          </a:p>
        </p:txBody>
      </p:sp>
      <p:cxnSp>
        <p:nvCxnSpPr>
          <p:cNvPr id="333" name="Google Shape;333;p42"/>
          <p:cNvCxnSpPr>
            <a:endCxn id="324" idx="0"/>
          </p:cNvCxnSpPr>
          <p:nvPr/>
        </p:nvCxnSpPr>
        <p:spPr>
          <a:xfrm rot="10800000">
            <a:off x="4300650" y="2378188"/>
            <a:ext cx="2328600" cy="546300"/>
          </a:xfrm>
          <a:prstGeom prst="curvedConnector4">
            <a:avLst>
              <a:gd fmla="val 40573" name="adj1"/>
              <a:gd fmla="val 143589" name="adj2"/>
            </a:avLst>
          </a:prstGeom>
          <a:noFill/>
          <a:ln cap="flat" cmpd="sng" w="9525">
            <a:solidFill>
              <a:schemeClr val="dk2"/>
            </a:solidFill>
            <a:prstDash val="solid"/>
            <a:round/>
            <a:headEnd len="med" w="med" type="none"/>
            <a:tailEnd len="med" w="med" type="stealth"/>
          </a:ln>
        </p:spPr>
      </p:cxnSp>
      <p:sp>
        <p:nvSpPr>
          <p:cNvPr id="334" name="Google Shape;334;p42"/>
          <p:cNvSpPr txBox="1"/>
          <p:nvPr/>
        </p:nvSpPr>
        <p:spPr>
          <a:xfrm>
            <a:off x="1434100" y="2177125"/>
            <a:ext cx="8781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Lato"/>
                <a:ea typeface="Lato"/>
                <a:cs typeface="Lato"/>
                <a:sym typeface="Lato"/>
              </a:rPr>
              <a:t>moving</a:t>
            </a:r>
            <a:endParaRPr sz="800">
              <a:latin typeface="Lato"/>
              <a:ea typeface="Lato"/>
              <a:cs typeface="Lato"/>
              <a:sym typeface="Lato"/>
            </a:endParaRPr>
          </a:p>
        </p:txBody>
      </p:sp>
      <p:cxnSp>
        <p:nvCxnSpPr>
          <p:cNvPr id="335" name="Google Shape;335;p42"/>
          <p:cNvCxnSpPr>
            <a:stCxn id="326" idx="2"/>
            <a:endCxn id="324" idx="3"/>
          </p:cNvCxnSpPr>
          <p:nvPr/>
        </p:nvCxnSpPr>
        <p:spPr>
          <a:xfrm rot="-5400000">
            <a:off x="4218775" y="2647663"/>
            <a:ext cx="581400" cy="460500"/>
          </a:xfrm>
          <a:prstGeom prst="curvedConnector4">
            <a:avLst>
              <a:gd fmla="val -40957" name="adj1"/>
              <a:gd fmla="val 151705" name="adj2"/>
            </a:avLst>
          </a:prstGeom>
          <a:noFill/>
          <a:ln cap="flat" cmpd="sng" w="9525">
            <a:solidFill>
              <a:schemeClr val="dk2"/>
            </a:solidFill>
            <a:prstDash val="solid"/>
            <a:round/>
            <a:headEnd len="med" w="med" type="none"/>
            <a:tailEnd len="med" w="med" type="stealth"/>
          </a:ln>
        </p:spPr>
      </p:cxnSp>
      <p:sp>
        <p:nvSpPr>
          <p:cNvPr id="336" name="Google Shape;336;p42"/>
          <p:cNvSpPr/>
          <p:nvPr/>
        </p:nvSpPr>
        <p:spPr>
          <a:xfrm>
            <a:off x="3983100" y="1185175"/>
            <a:ext cx="878100" cy="8136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2"/>
          <p:cNvSpPr txBox="1"/>
          <p:nvPr/>
        </p:nvSpPr>
        <p:spPr>
          <a:xfrm>
            <a:off x="4157775" y="1357575"/>
            <a:ext cx="5424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38" name="Google Shape;338;p42"/>
          <p:cNvSpPr txBox="1"/>
          <p:nvPr/>
        </p:nvSpPr>
        <p:spPr>
          <a:xfrm>
            <a:off x="3634500" y="871525"/>
            <a:ext cx="15753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ato"/>
                <a:ea typeface="Lato"/>
                <a:cs typeface="Lato"/>
                <a:sym typeface="Lato"/>
              </a:rPr>
              <a:t>Switch monitor</a:t>
            </a:r>
            <a:endParaRPr>
              <a:solidFill>
                <a:schemeClr val="dk1"/>
              </a:solidFill>
              <a:latin typeface="Lato"/>
              <a:ea typeface="Lato"/>
              <a:cs typeface="Lato"/>
              <a:sym typeface="Lato"/>
            </a:endParaRPr>
          </a:p>
        </p:txBody>
      </p:sp>
      <p:cxnSp>
        <p:nvCxnSpPr>
          <p:cNvPr id="339" name="Google Shape;339;p42"/>
          <p:cNvCxnSpPr>
            <a:stCxn id="336" idx="2"/>
            <a:endCxn id="336" idx="6"/>
          </p:cNvCxnSpPr>
          <p:nvPr/>
        </p:nvCxnSpPr>
        <p:spPr>
          <a:xfrm>
            <a:off x="3983100" y="1591975"/>
            <a:ext cx="878100" cy="0"/>
          </a:xfrm>
          <a:prstGeom prst="straightConnector1">
            <a:avLst/>
          </a:prstGeom>
          <a:noFill/>
          <a:ln cap="flat" cmpd="sng" w="9525">
            <a:solidFill>
              <a:schemeClr val="dk2"/>
            </a:solidFill>
            <a:prstDash val="solid"/>
            <a:round/>
            <a:headEnd len="med" w="med" type="none"/>
            <a:tailEnd len="med" w="med" type="none"/>
          </a:ln>
        </p:spPr>
      </p:cxnSp>
      <p:sp>
        <p:nvSpPr>
          <p:cNvPr id="340" name="Google Shape;340;p42"/>
          <p:cNvSpPr txBox="1"/>
          <p:nvPr/>
        </p:nvSpPr>
        <p:spPr>
          <a:xfrm>
            <a:off x="4017075" y="1185225"/>
            <a:ext cx="8442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Lato"/>
                <a:ea typeface="Lato"/>
                <a:cs typeface="Lato"/>
                <a:sym typeface="Lato"/>
              </a:rPr>
              <a:t>Switch monitor</a:t>
            </a:r>
            <a:endParaRPr sz="600">
              <a:latin typeface="Lato"/>
              <a:ea typeface="Lato"/>
              <a:cs typeface="Lato"/>
              <a:sym typeface="Lato"/>
            </a:endParaRPr>
          </a:p>
        </p:txBody>
      </p:sp>
      <p:sp>
        <p:nvSpPr>
          <p:cNvPr id="341" name="Google Shape;341;p42"/>
          <p:cNvSpPr txBox="1"/>
          <p:nvPr/>
        </p:nvSpPr>
        <p:spPr>
          <a:xfrm>
            <a:off x="3983100" y="1581175"/>
            <a:ext cx="8781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Lato"/>
                <a:ea typeface="Lato"/>
                <a:cs typeface="Lato"/>
                <a:sym typeface="Lato"/>
              </a:rPr>
              <a:t>M</a:t>
            </a:r>
            <a:r>
              <a:rPr lang="en" sz="800">
                <a:latin typeface="Lato"/>
                <a:ea typeface="Lato"/>
                <a:cs typeface="Lato"/>
                <a:sym typeface="Lato"/>
              </a:rPr>
              <a:t>oving (in next monitor)</a:t>
            </a:r>
            <a:endParaRPr sz="800">
              <a:latin typeface="Lato"/>
              <a:ea typeface="Lato"/>
              <a:cs typeface="Lato"/>
              <a:sym typeface="Lato"/>
            </a:endParaRPr>
          </a:p>
        </p:txBody>
      </p:sp>
      <p:cxnSp>
        <p:nvCxnSpPr>
          <p:cNvPr id="342" name="Google Shape;342;p42"/>
          <p:cNvCxnSpPr>
            <a:stCxn id="324" idx="0"/>
            <a:endCxn id="340" idx="1"/>
          </p:cNvCxnSpPr>
          <p:nvPr/>
        </p:nvCxnSpPr>
        <p:spPr>
          <a:xfrm flipH="1" rot="5400000">
            <a:off x="3666900" y="1744438"/>
            <a:ext cx="984000" cy="283500"/>
          </a:xfrm>
          <a:prstGeom prst="curvedConnector4">
            <a:avLst>
              <a:gd fmla="val 39368" name="adj1"/>
              <a:gd fmla="val 273183" name="adj2"/>
            </a:avLst>
          </a:prstGeom>
          <a:noFill/>
          <a:ln cap="flat" cmpd="sng" w="9525">
            <a:solidFill>
              <a:schemeClr val="dk2"/>
            </a:solidFill>
            <a:prstDash val="solid"/>
            <a:round/>
            <a:headEnd len="med" w="med" type="none"/>
            <a:tailEnd len="med" w="med" type="stealth"/>
          </a:ln>
        </p:spPr>
      </p:cxnSp>
      <p:cxnSp>
        <p:nvCxnSpPr>
          <p:cNvPr id="343" name="Google Shape;343;p42"/>
          <p:cNvCxnSpPr>
            <a:stCxn id="341" idx="3"/>
            <a:endCxn id="324" idx="0"/>
          </p:cNvCxnSpPr>
          <p:nvPr/>
        </p:nvCxnSpPr>
        <p:spPr>
          <a:xfrm flipH="1">
            <a:off x="4300500" y="1790275"/>
            <a:ext cx="560700" cy="588000"/>
          </a:xfrm>
          <a:prstGeom prst="curvedConnector4">
            <a:avLst>
              <a:gd fmla="val -42469" name="adj1"/>
              <a:gd fmla="val 50548" name="adj2"/>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3"/>
          <p:cNvSpPr txBox="1"/>
          <p:nvPr>
            <p:ph type="title"/>
          </p:nvPr>
        </p:nvSpPr>
        <p:spPr>
          <a:xfrm>
            <a:off x="727650" y="556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Events table - Computer Player</a:t>
            </a:r>
            <a:endParaRPr/>
          </a:p>
        </p:txBody>
      </p:sp>
      <p:graphicFrame>
        <p:nvGraphicFramePr>
          <p:cNvPr id="349" name="Google Shape;349;p43"/>
          <p:cNvGraphicFramePr/>
          <p:nvPr/>
        </p:nvGraphicFramePr>
        <p:xfrm>
          <a:off x="669588" y="1382100"/>
          <a:ext cx="3000000" cy="3000000"/>
        </p:xfrm>
        <a:graphic>
          <a:graphicData uri="http://schemas.openxmlformats.org/drawingml/2006/table">
            <a:tbl>
              <a:tblPr>
                <a:noFill/>
                <a:tableStyleId>{2D0239CD-DCCB-4EE2-9C39-5ADD85794CA8}</a:tableStyleId>
              </a:tblPr>
              <a:tblGrid>
                <a:gridCol w="1407175"/>
                <a:gridCol w="1407175"/>
                <a:gridCol w="1407175"/>
                <a:gridCol w="1845875"/>
                <a:gridCol w="1215275"/>
              </a:tblGrid>
              <a:tr h="381150">
                <a:tc>
                  <a:txBody>
                    <a:bodyPr/>
                    <a:lstStyle/>
                    <a:p>
                      <a:pPr indent="0" lvl="0" marL="0" rtl="0" algn="ctr">
                        <a:spcBef>
                          <a:spcPts val="0"/>
                        </a:spcBef>
                        <a:spcAft>
                          <a:spcPts val="0"/>
                        </a:spcAft>
                        <a:buNone/>
                      </a:pPr>
                      <a:r>
                        <a:rPr lang="en">
                          <a:solidFill>
                            <a:srgbClr val="FFFFFF"/>
                          </a:solidFill>
                        </a:rPr>
                        <a:t>State</a:t>
                      </a:r>
                      <a:endParaRPr>
                        <a:solidFill>
                          <a:srgbClr val="FFFFFF"/>
                        </a:solidFill>
                      </a:endParaRPr>
                    </a:p>
                  </a:txBody>
                  <a:tcPr marT="91425" marB="91425" marR="91425" marL="91425">
                    <a:solidFill>
                      <a:schemeClr val="accent2"/>
                    </a:solidFill>
                  </a:tcPr>
                </a:tc>
                <a:tc>
                  <a:txBody>
                    <a:bodyPr/>
                    <a:lstStyle/>
                    <a:p>
                      <a:pPr indent="0" lvl="0" marL="0" rtl="0" algn="ctr">
                        <a:spcBef>
                          <a:spcPts val="0"/>
                        </a:spcBef>
                        <a:spcAft>
                          <a:spcPts val="0"/>
                        </a:spcAft>
                        <a:buNone/>
                      </a:pPr>
                      <a:r>
                        <a:rPr lang="en">
                          <a:solidFill>
                            <a:srgbClr val="FFFFFF"/>
                          </a:solidFill>
                        </a:rPr>
                        <a:t>Event </a:t>
                      </a:r>
                      <a:endParaRPr>
                        <a:solidFill>
                          <a:srgbClr val="FFFFFF"/>
                        </a:solidFill>
                      </a:endParaRPr>
                    </a:p>
                  </a:txBody>
                  <a:tcPr marT="91425" marB="91425" marR="91425" marL="91425">
                    <a:solidFill>
                      <a:schemeClr val="accent2"/>
                    </a:solidFill>
                  </a:tcPr>
                </a:tc>
                <a:tc>
                  <a:txBody>
                    <a:bodyPr/>
                    <a:lstStyle/>
                    <a:p>
                      <a:pPr indent="0" lvl="0" marL="0" rtl="0" algn="ctr">
                        <a:spcBef>
                          <a:spcPts val="0"/>
                        </a:spcBef>
                        <a:spcAft>
                          <a:spcPts val="0"/>
                        </a:spcAft>
                        <a:buNone/>
                      </a:pPr>
                      <a:r>
                        <a:rPr lang="en">
                          <a:solidFill>
                            <a:srgbClr val="FFFFFF"/>
                          </a:solidFill>
                        </a:rPr>
                        <a:t>Condition </a:t>
                      </a:r>
                      <a:endParaRPr>
                        <a:solidFill>
                          <a:srgbClr val="FFFFFF"/>
                        </a:solidFill>
                      </a:endParaRPr>
                    </a:p>
                  </a:txBody>
                  <a:tcPr marT="91425" marB="91425" marR="91425" marL="91425">
                    <a:solidFill>
                      <a:schemeClr val="accent2"/>
                    </a:solidFill>
                  </a:tcPr>
                </a:tc>
                <a:tc>
                  <a:txBody>
                    <a:bodyPr/>
                    <a:lstStyle/>
                    <a:p>
                      <a:pPr indent="0" lvl="0" marL="0" rtl="0" algn="ctr">
                        <a:spcBef>
                          <a:spcPts val="0"/>
                        </a:spcBef>
                        <a:spcAft>
                          <a:spcPts val="0"/>
                        </a:spcAft>
                        <a:buNone/>
                      </a:pPr>
                      <a:r>
                        <a:rPr lang="en">
                          <a:solidFill>
                            <a:srgbClr val="FFFFFF"/>
                          </a:solidFill>
                        </a:rPr>
                        <a:t>Action </a:t>
                      </a:r>
                      <a:endParaRPr>
                        <a:solidFill>
                          <a:srgbClr val="FFFFFF"/>
                        </a:solidFill>
                      </a:endParaRPr>
                    </a:p>
                  </a:txBody>
                  <a:tcPr marT="91425" marB="91425" marR="91425" marL="91425">
                    <a:solidFill>
                      <a:schemeClr val="accent2"/>
                    </a:solidFill>
                  </a:tcPr>
                </a:tc>
                <a:tc>
                  <a:txBody>
                    <a:bodyPr/>
                    <a:lstStyle/>
                    <a:p>
                      <a:pPr indent="0" lvl="0" marL="0" rtl="0" algn="ctr">
                        <a:spcBef>
                          <a:spcPts val="0"/>
                        </a:spcBef>
                        <a:spcAft>
                          <a:spcPts val="0"/>
                        </a:spcAft>
                        <a:buNone/>
                      </a:pPr>
                      <a:r>
                        <a:rPr lang="en">
                          <a:solidFill>
                            <a:srgbClr val="FFFFFF"/>
                          </a:solidFill>
                        </a:rPr>
                        <a:t>Next State</a:t>
                      </a:r>
                      <a:endParaRPr>
                        <a:solidFill>
                          <a:srgbClr val="FFFFFF"/>
                        </a:solidFill>
                      </a:endParaRPr>
                    </a:p>
                  </a:txBody>
                  <a:tcPr marT="91425" marB="91425" marR="91425" marL="91425">
                    <a:solidFill>
                      <a:schemeClr val="accent2"/>
                    </a:solidFill>
                  </a:tcPr>
                </a:tc>
              </a:tr>
              <a:tr h="385500">
                <a:tc>
                  <a:txBody>
                    <a:bodyPr/>
                    <a:lstStyle/>
                    <a:p>
                      <a:pPr indent="0" lvl="0" marL="0" rtl="0" algn="ctr">
                        <a:spcBef>
                          <a:spcPts val="0"/>
                        </a:spcBef>
                        <a:spcAft>
                          <a:spcPts val="0"/>
                        </a:spcAft>
                        <a:buNone/>
                      </a:pPr>
                      <a:r>
                        <a:rPr lang="en" sz="1100"/>
                        <a:t>waitForStartGame</a:t>
                      </a:r>
                      <a:endParaRPr sz="1000">
                        <a:solidFill>
                          <a:srgbClr val="A9B7C6"/>
                        </a:solidFill>
                        <a:highlight>
                          <a:srgbClr val="2B2B2B"/>
                        </a:highlight>
                      </a:endParaRPr>
                    </a:p>
                  </a:txBody>
                  <a:tcPr marT="91425" marB="91425" marR="91425" marL="91425"/>
                </a:tc>
                <a:tc>
                  <a:txBody>
                    <a:bodyPr/>
                    <a:lstStyle/>
                    <a:p>
                      <a:pPr indent="0" lvl="0" marL="0" rtl="0" algn="ctr">
                        <a:spcBef>
                          <a:spcPts val="0"/>
                        </a:spcBef>
                        <a:spcAft>
                          <a:spcPts val="0"/>
                        </a:spcAft>
                        <a:buNone/>
                      </a:pPr>
                      <a:r>
                        <a:rPr lang="en" sz="1100"/>
                        <a:t>Mouse click</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c>
                  <a:txBody>
                    <a:bodyPr/>
                    <a:lstStyle/>
                    <a:p>
                      <a:pPr indent="0" lvl="0" marL="0" rtl="0" algn="ctr">
                        <a:spcBef>
                          <a:spcPts val="0"/>
                        </a:spcBef>
                        <a:spcAft>
                          <a:spcPts val="0"/>
                        </a:spcAft>
                        <a:buNone/>
                      </a:pPr>
                      <a:r>
                        <a:rPr lang="en" sz="1100"/>
                        <a:t>Component init</a:t>
                      </a:r>
                      <a:endParaRPr sz="1100"/>
                    </a:p>
                  </a:txBody>
                  <a:tcPr marT="91425" marB="91425" marR="91425" marL="91425"/>
                </a:tc>
                <a:tc>
                  <a:txBody>
                    <a:bodyPr/>
                    <a:lstStyle/>
                    <a:p>
                      <a:pPr indent="0" lvl="0" marL="0" rtl="0" algn="ctr">
                        <a:spcBef>
                          <a:spcPts val="0"/>
                        </a:spcBef>
                        <a:spcAft>
                          <a:spcPts val="0"/>
                        </a:spcAft>
                        <a:buNone/>
                      </a:pPr>
                      <a:r>
                        <a:rPr lang="en" sz="1100"/>
                        <a:t>idle</a:t>
                      </a:r>
                      <a:endParaRPr sz="1100"/>
                    </a:p>
                  </a:txBody>
                  <a:tcPr marT="91425" marB="91425" marR="91425" marL="91425"/>
                </a:tc>
              </a:tr>
              <a:tr h="385500">
                <a:tc>
                  <a:txBody>
                    <a:bodyPr/>
                    <a:lstStyle/>
                    <a:p>
                      <a:pPr indent="0" lvl="0" marL="0" rtl="0" algn="ctr">
                        <a:spcBef>
                          <a:spcPts val="0"/>
                        </a:spcBef>
                        <a:spcAft>
                          <a:spcPts val="0"/>
                        </a:spcAft>
                        <a:buNone/>
                      </a:pPr>
                      <a:r>
                        <a:rPr lang="en" sz="1100"/>
                        <a:t>idle</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Enter state</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Random  new destination</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moving</a:t>
                      </a:r>
                      <a:endParaRPr sz="1100"/>
                    </a:p>
                  </a:txBody>
                  <a:tcPr marT="91425" marB="91425" marR="91425" marL="91425">
                    <a:lnB cap="flat" cmpd="sng" w="9525">
                      <a:solidFill>
                        <a:srgbClr val="9E9E9E"/>
                      </a:solidFill>
                      <a:prstDash val="solid"/>
                      <a:round/>
                      <a:headEnd len="sm" w="sm" type="none"/>
                      <a:tailEnd len="sm" w="sm" type="none"/>
                    </a:lnB>
                  </a:tcPr>
                </a:tc>
              </a:tr>
              <a:tr h="510675">
                <a:tc>
                  <a:txBody>
                    <a:bodyPr/>
                    <a:lstStyle/>
                    <a:p>
                      <a:pPr indent="0" lvl="0" marL="0" rtl="0" algn="ctr">
                        <a:spcBef>
                          <a:spcPts val="0"/>
                        </a:spcBef>
                        <a:spcAft>
                          <a:spcPts val="0"/>
                        </a:spcAft>
                        <a:buNone/>
                      </a:pPr>
                      <a:r>
                        <a:rPr lang="en" sz="1100"/>
                        <a:t>moving</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M</a:t>
                      </a:r>
                      <a:r>
                        <a:rPr lang="en" sz="1100"/>
                        <a:t>ove to next location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Location /= detination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Update next location in monitor</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moving</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10675">
                <a:tc>
                  <a:txBody>
                    <a:bodyPr/>
                    <a:lstStyle/>
                    <a:p>
                      <a:pPr indent="0" lvl="0" marL="0" rtl="0" algn="ctr">
                        <a:spcBef>
                          <a:spcPts val="0"/>
                        </a:spcBef>
                        <a:spcAft>
                          <a:spcPts val="0"/>
                        </a:spcAft>
                        <a:buNone/>
                      </a:pPr>
                      <a:r>
                        <a:rPr lang="en" sz="1100"/>
                        <a:t>moving</a:t>
                      </a:r>
                      <a:endParaRPr sz="11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1100"/>
                        <a:t>Move to next location</a:t>
                      </a:r>
                      <a:endParaRPr sz="11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1100"/>
                        <a:t>Ball is Near</a:t>
                      </a:r>
                      <a:endParaRPr sz="11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1100"/>
                        <a:t>Update ball to move with player</a:t>
                      </a:r>
                      <a:endParaRPr sz="11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1100"/>
                        <a:t>moving</a:t>
                      </a:r>
                      <a:endParaRPr sz="1100"/>
                    </a:p>
                  </a:txBody>
                  <a:tcPr marT="91425" marB="91425" marR="91425" marL="91425">
                    <a:lnT cap="flat" cmpd="sng" w="9525">
                      <a:solidFill>
                        <a:srgbClr val="9E9E9E"/>
                      </a:solidFill>
                      <a:prstDash val="solid"/>
                      <a:round/>
                      <a:headEnd len="sm" w="sm" type="none"/>
                      <a:tailEnd len="sm" w="sm" type="none"/>
                    </a:lnT>
                  </a:tcPr>
                </a:tc>
              </a:tr>
              <a:tr h="344150">
                <a:tc>
                  <a:txBody>
                    <a:bodyPr/>
                    <a:lstStyle/>
                    <a:p>
                      <a:pPr indent="0" lvl="0" marL="0" rtl="0" algn="ctr">
                        <a:spcBef>
                          <a:spcPts val="0"/>
                        </a:spcBef>
                        <a:spcAft>
                          <a:spcPts val="0"/>
                        </a:spcAft>
                        <a:buNone/>
                      </a:pPr>
                      <a:r>
                        <a:rPr lang="en" sz="1100"/>
                        <a:t>moving</a:t>
                      </a:r>
                      <a:endParaRPr sz="1100"/>
                    </a:p>
                  </a:txBody>
                  <a:tcPr marT="91425" marB="91425" marR="91425" marL="91425"/>
                </a:tc>
                <a:tc>
                  <a:txBody>
                    <a:bodyPr/>
                    <a:lstStyle/>
                    <a:p>
                      <a:pPr indent="0" lvl="0" marL="0" rtl="0" algn="ctr">
                        <a:spcBef>
                          <a:spcPts val="0"/>
                        </a:spcBef>
                        <a:spcAft>
                          <a:spcPts val="0"/>
                        </a:spcAft>
                        <a:buNone/>
                      </a:pPr>
                      <a:r>
                        <a:rPr lang="en" sz="1100"/>
                        <a:t>kick</a:t>
                      </a:r>
                      <a:endParaRPr sz="1100"/>
                    </a:p>
                  </a:txBody>
                  <a:tcPr marT="91425" marB="91425" marR="91425" marL="91425"/>
                </a:tc>
                <a:tc>
                  <a:txBody>
                    <a:bodyPr/>
                    <a:lstStyle/>
                    <a:p>
                      <a:pPr indent="0" lvl="0" marL="0" rtl="0" algn="ctr">
                        <a:spcBef>
                          <a:spcPts val="0"/>
                        </a:spcBef>
                        <a:spcAft>
                          <a:spcPts val="0"/>
                        </a:spcAft>
                        <a:buNone/>
                      </a:pPr>
                      <a:r>
                        <a:rPr lang="en" sz="1100"/>
                        <a:t>Player with ball</a:t>
                      </a:r>
                      <a:endParaRPr sz="1100"/>
                    </a:p>
                  </a:txBody>
                  <a:tcPr marT="91425" marB="91425" marR="91425" marL="91425"/>
                </a:tc>
                <a:tc>
                  <a:txBody>
                    <a:bodyPr/>
                    <a:lstStyle/>
                    <a:p>
                      <a:pPr indent="0" lvl="0" marL="0" rtl="0" algn="ctr">
                        <a:spcBef>
                          <a:spcPts val="0"/>
                        </a:spcBef>
                        <a:spcAft>
                          <a:spcPts val="0"/>
                        </a:spcAft>
                        <a:buNone/>
                      </a:pPr>
                      <a:r>
                        <a:rPr lang="en" sz="1100"/>
                        <a:t>Set destination for ball</a:t>
                      </a:r>
                      <a:endParaRPr sz="1100"/>
                    </a:p>
                  </a:txBody>
                  <a:tcPr marT="91425" marB="91425" marR="91425" marL="91425"/>
                </a:tc>
                <a:tc>
                  <a:txBody>
                    <a:bodyPr/>
                    <a:lstStyle/>
                    <a:p>
                      <a:pPr indent="0" lvl="0" marL="0" rtl="0" algn="ctr">
                        <a:spcBef>
                          <a:spcPts val="0"/>
                        </a:spcBef>
                        <a:spcAft>
                          <a:spcPts val="0"/>
                        </a:spcAft>
                        <a:buNone/>
                      </a:pPr>
                      <a:r>
                        <a:rPr lang="en" sz="1100"/>
                        <a:t>moving</a:t>
                      </a:r>
                      <a:endParaRPr sz="1100"/>
                    </a:p>
                  </a:txBody>
                  <a:tcPr marT="91425" marB="91425" marR="91425" marL="91425"/>
                </a:tc>
              </a:tr>
              <a:tr h="510675">
                <a:tc>
                  <a:txBody>
                    <a:bodyPr/>
                    <a:lstStyle/>
                    <a:p>
                      <a:pPr indent="0" lvl="0" marL="0" rtl="0" algn="ctr">
                        <a:spcBef>
                          <a:spcPts val="0"/>
                        </a:spcBef>
                        <a:spcAft>
                          <a:spcPts val="0"/>
                        </a:spcAft>
                        <a:buNone/>
                      </a:pPr>
                      <a:r>
                        <a:rPr lang="en" sz="1100"/>
                        <a:t>moving</a:t>
                      </a:r>
                      <a:endParaRPr sz="1100"/>
                    </a:p>
                  </a:txBody>
                  <a:tcPr marT="91425" marB="91425" marR="91425" marL="91425"/>
                </a:tc>
                <a:tc>
                  <a:txBody>
                    <a:bodyPr/>
                    <a:lstStyle/>
                    <a:p>
                      <a:pPr indent="0" lvl="0" marL="0" rtl="0" algn="ctr">
                        <a:spcBef>
                          <a:spcPts val="0"/>
                        </a:spcBef>
                        <a:spcAft>
                          <a:spcPts val="0"/>
                        </a:spcAft>
                        <a:buNone/>
                      </a:pPr>
                      <a:r>
                        <a:rPr lang="en" sz="1100"/>
                        <a:t>Move to next location</a:t>
                      </a:r>
                      <a:endParaRPr sz="1100"/>
                    </a:p>
                  </a:txBody>
                  <a:tcPr marT="91425" marB="91425" marR="91425" marL="91425"/>
                </a:tc>
                <a:tc>
                  <a:txBody>
                    <a:bodyPr/>
                    <a:lstStyle/>
                    <a:p>
                      <a:pPr indent="0" lvl="0" marL="0" rtl="0" algn="ctr">
                        <a:spcBef>
                          <a:spcPts val="0"/>
                        </a:spcBef>
                        <a:spcAft>
                          <a:spcPts val="0"/>
                        </a:spcAft>
                        <a:buNone/>
                      </a:pPr>
                      <a:r>
                        <a:rPr lang="en" sz="1100"/>
                        <a:t>Arrive </a:t>
                      </a:r>
                      <a:r>
                        <a:rPr lang="en" sz="1100"/>
                        <a:t>Destination</a:t>
                      </a:r>
                      <a:endParaRPr sz="1100"/>
                    </a:p>
                  </a:txBody>
                  <a:tcPr marT="91425" marB="91425" marR="91425" marL="91425"/>
                </a:tc>
                <a:tc>
                  <a:txBody>
                    <a:bodyPr/>
                    <a:lstStyle/>
                    <a:p>
                      <a:pPr indent="0" lvl="0" marL="0" rtl="0" algn="ctr">
                        <a:spcBef>
                          <a:spcPts val="0"/>
                        </a:spcBef>
                        <a:spcAft>
                          <a:spcPts val="0"/>
                        </a:spcAft>
                        <a:buNone/>
                      </a:pPr>
                      <a:r>
                        <a:rPr lang="en" sz="1100"/>
                        <a:t>Exit state</a:t>
                      </a:r>
                      <a:endParaRPr sz="1100"/>
                    </a:p>
                  </a:txBody>
                  <a:tcPr marT="91425" marB="91425" marR="91425" marL="91425"/>
                </a:tc>
                <a:tc>
                  <a:txBody>
                    <a:bodyPr/>
                    <a:lstStyle/>
                    <a:p>
                      <a:pPr indent="0" lvl="0" marL="0" rtl="0" algn="ctr">
                        <a:spcBef>
                          <a:spcPts val="0"/>
                        </a:spcBef>
                        <a:spcAft>
                          <a:spcPts val="0"/>
                        </a:spcAft>
                        <a:buNone/>
                      </a:pPr>
                      <a:r>
                        <a:rPr lang="en" sz="1100"/>
                        <a:t>idle</a:t>
                      </a:r>
                      <a:endParaRPr sz="1100"/>
                    </a:p>
                  </a:txBody>
                  <a:tcPr marT="91425" marB="91425" marR="91425" marL="91425"/>
                </a:tc>
              </a:tr>
              <a:tr h="510675">
                <a:tc>
                  <a:txBody>
                    <a:bodyPr/>
                    <a:lstStyle/>
                    <a:p>
                      <a:pPr indent="0" lvl="0" marL="0" rtl="0" algn="ctr">
                        <a:spcBef>
                          <a:spcPts val="0"/>
                        </a:spcBef>
                        <a:spcAft>
                          <a:spcPts val="0"/>
                        </a:spcAft>
                        <a:buNone/>
                      </a:pPr>
                      <a:r>
                        <a:rPr lang="en" sz="1100"/>
                        <a:t>moving</a:t>
                      </a:r>
                      <a:endParaRPr sz="1100"/>
                    </a:p>
                  </a:txBody>
                  <a:tcPr marT="91425" marB="91425" marR="91425" marL="91425"/>
                </a:tc>
                <a:tc>
                  <a:txBody>
                    <a:bodyPr/>
                    <a:lstStyle/>
                    <a:p>
                      <a:pPr indent="0" lvl="0" marL="0" rtl="0" algn="ctr">
                        <a:spcBef>
                          <a:spcPts val="0"/>
                        </a:spcBef>
                        <a:spcAft>
                          <a:spcPts val="0"/>
                        </a:spcAft>
                        <a:buNone/>
                      </a:pPr>
                      <a:r>
                        <a:rPr lang="en" sz="1100"/>
                        <a:t>Move to next location</a:t>
                      </a:r>
                      <a:endParaRPr sz="1100"/>
                    </a:p>
                  </a:txBody>
                  <a:tcPr marT="91425" marB="91425" marR="91425" marL="91425"/>
                </a:tc>
                <a:tc>
                  <a:txBody>
                    <a:bodyPr/>
                    <a:lstStyle/>
                    <a:p>
                      <a:pPr indent="0" lvl="0" marL="0" rtl="0" algn="ctr">
                        <a:spcBef>
                          <a:spcPts val="0"/>
                        </a:spcBef>
                        <a:spcAft>
                          <a:spcPts val="0"/>
                        </a:spcAft>
                        <a:buNone/>
                      </a:pPr>
                      <a:r>
                        <a:rPr lang="en" sz="1100"/>
                        <a:t>Crossed monitor borders</a:t>
                      </a:r>
                      <a:endParaRPr sz="1100"/>
                    </a:p>
                  </a:txBody>
                  <a:tcPr marT="91425" marB="91425" marR="91425" marL="91425"/>
                </a:tc>
                <a:tc>
                  <a:txBody>
                    <a:bodyPr/>
                    <a:lstStyle/>
                    <a:p>
                      <a:pPr indent="0" lvl="0" marL="0" rtl="0" algn="ctr">
                        <a:spcBef>
                          <a:spcPts val="0"/>
                        </a:spcBef>
                        <a:spcAft>
                          <a:spcPts val="0"/>
                        </a:spcAft>
                        <a:buNone/>
                      </a:pPr>
                      <a:r>
                        <a:rPr lang="en" sz="1100"/>
                        <a:t>Switch monitor</a:t>
                      </a:r>
                      <a:endParaRPr sz="1100"/>
                    </a:p>
                  </a:txBody>
                  <a:tcPr marT="91425" marB="91425" marR="91425" marL="91425"/>
                </a:tc>
                <a:tc>
                  <a:txBody>
                    <a:bodyPr/>
                    <a:lstStyle/>
                    <a:p>
                      <a:pPr indent="0" lvl="0" marL="0" rtl="0" algn="ctr">
                        <a:spcBef>
                          <a:spcPts val="0"/>
                        </a:spcBef>
                        <a:spcAft>
                          <a:spcPts val="0"/>
                        </a:spcAft>
                        <a:buNone/>
                      </a:pPr>
                      <a:r>
                        <a:rPr lang="en" sz="1100"/>
                        <a:t>Moving (in next monitor)</a:t>
                      </a:r>
                      <a:endParaRPr sz="1100"/>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4"/>
          <p:cNvSpPr/>
          <p:nvPr/>
        </p:nvSpPr>
        <p:spPr>
          <a:xfrm>
            <a:off x="0" y="4747100"/>
            <a:ext cx="9144000" cy="39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55" name="Google Shape;355;p44"/>
          <p:cNvSpPr txBox="1"/>
          <p:nvPr>
            <p:ph idx="4294967295" type="title"/>
          </p:nvPr>
        </p:nvSpPr>
        <p:spPr>
          <a:xfrm>
            <a:off x="346425" y="4747100"/>
            <a:ext cx="2280600" cy="3942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 sz="1400">
                <a:solidFill>
                  <a:srgbClr val="FFFFFF"/>
                </a:solidFill>
              </a:rPr>
              <a:t>Player’s architecture</a:t>
            </a:r>
            <a:endParaRPr sz="1400">
              <a:solidFill>
                <a:srgbClr val="FFFFFF"/>
              </a:solidFill>
            </a:endParaRPr>
          </a:p>
        </p:txBody>
      </p:sp>
      <p:grpSp>
        <p:nvGrpSpPr>
          <p:cNvPr id="356" name="Google Shape;356;p44"/>
          <p:cNvGrpSpPr/>
          <p:nvPr/>
        </p:nvGrpSpPr>
        <p:grpSpPr>
          <a:xfrm>
            <a:off x="4117368" y="4819350"/>
            <a:ext cx="5102882" cy="274500"/>
            <a:chOff x="3722577" y="4819350"/>
            <a:chExt cx="5102882" cy="274500"/>
          </a:xfrm>
        </p:grpSpPr>
        <p:sp>
          <p:nvSpPr>
            <p:cNvPr id="357" name="Google Shape;357;p44"/>
            <p:cNvSpPr/>
            <p:nvPr/>
          </p:nvSpPr>
          <p:spPr>
            <a:xfrm>
              <a:off x="3722577" y="4844551"/>
              <a:ext cx="205500" cy="205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descr="ic_lightbulb_green.png" id="358" name="Google Shape;358;p44"/>
            <p:cNvPicPr preferRelativeResize="0"/>
            <p:nvPr/>
          </p:nvPicPr>
          <p:blipFill rotWithShape="1">
            <a:blip r:embed="rId3">
              <a:alphaModFix/>
            </a:blip>
            <a:srcRect b="0" l="0" r="0" t="0"/>
            <a:stretch/>
          </p:blipFill>
          <p:spPr>
            <a:xfrm>
              <a:off x="3761069" y="4882185"/>
              <a:ext cx="128438" cy="128438"/>
            </a:xfrm>
            <a:prstGeom prst="rect">
              <a:avLst/>
            </a:prstGeom>
            <a:noFill/>
            <a:ln>
              <a:noFill/>
            </a:ln>
          </p:spPr>
        </p:pic>
        <p:sp>
          <p:nvSpPr>
            <p:cNvPr id="359" name="Google Shape;359;p44"/>
            <p:cNvSpPr txBox="1"/>
            <p:nvPr/>
          </p:nvSpPr>
          <p:spPr>
            <a:xfrm>
              <a:off x="3927958" y="4819350"/>
              <a:ext cx="4897500" cy="27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rgbClr val="FFFFFF"/>
                  </a:solidFill>
                  <a:latin typeface="Lato"/>
                  <a:ea typeface="Lato"/>
                  <a:cs typeface="Lato"/>
                  <a:sym typeface="Lato"/>
                </a:rPr>
                <a:t>FiFA  |   </a:t>
              </a:r>
              <a:r>
                <a:rPr lang="en" sz="800">
                  <a:solidFill>
                    <a:srgbClr val="FFFFFF"/>
                  </a:solidFill>
                  <a:latin typeface="Lato"/>
                  <a:ea typeface="Lato"/>
                  <a:cs typeface="Lato"/>
                  <a:sym typeface="Lato"/>
                </a:rPr>
                <a:t>Erlang Final Project</a:t>
              </a:r>
              <a:endParaRPr>
                <a:solidFill>
                  <a:srgbClr val="FFFFFF"/>
                </a:solidFill>
                <a:latin typeface="Lato"/>
                <a:ea typeface="Lato"/>
                <a:cs typeface="Lato"/>
                <a:sym typeface="Lato"/>
              </a:endParaRPr>
            </a:p>
          </p:txBody>
        </p:sp>
      </p:grpSp>
      <p:sp>
        <p:nvSpPr>
          <p:cNvPr id="360" name="Google Shape;360;p44"/>
          <p:cNvSpPr txBox="1"/>
          <p:nvPr>
            <p:ph idx="4294967295" type="title"/>
          </p:nvPr>
        </p:nvSpPr>
        <p:spPr>
          <a:xfrm>
            <a:off x="727650" y="268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Controlled </a:t>
            </a:r>
            <a:r>
              <a:rPr lang="en"/>
              <a:t>Player’s FSM </a:t>
            </a:r>
            <a:endParaRPr/>
          </a:p>
        </p:txBody>
      </p:sp>
      <p:sp>
        <p:nvSpPr>
          <p:cNvPr id="361" name="Google Shape;361;p44"/>
          <p:cNvSpPr/>
          <p:nvPr/>
        </p:nvSpPr>
        <p:spPr>
          <a:xfrm>
            <a:off x="1434100" y="1781125"/>
            <a:ext cx="878100" cy="8136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4"/>
          <p:cNvSpPr/>
          <p:nvPr/>
        </p:nvSpPr>
        <p:spPr>
          <a:xfrm>
            <a:off x="3783588" y="2312026"/>
            <a:ext cx="934800" cy="845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4"/>
          <p:cNvSpPr/>
          <p:nvPr/>
        </p:nvSpPr>
        <p:spPr>
          <a:xfrm>
            <a:off x="6354225" y="2157963"/>
            <a:ext cx="878100" cy="8136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4"/>
          <p:cNvSpPr txBox="1"/>
          <p:nvPr/>
        </p:nvSpPr>
        <p:spPr>
          <a:xfrm>
            <a:off x="1608775" y="1953525"/>
            <a:ext cx="5424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65" name="Google Shape;365;p44"/>
          <p:cNvSpPr txBox="1"/>
          <p:nvPr/>
        </p:nvSpPr>
        <p:spPr>
          <a:xfrm>
            <a:off x="1329550" y="1490100"/>
            <a:ext cx="6438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ato"/>
                <a:ea typeface="Lato"/>
                <a:cs typeface="Lato"/>
                <a:sym typeface="Lato"/>
              </a:rPr>
              <a:t>idle</a:t>
            </a:r>
            <a:endParaRPr>
              <a:solidFill>
                <a:schemeClr val="dk1"/>
              </a:solidFill>
              <a:latin typeface="Lato"/>
              <a:ea typeface="Lato"/>
              <a:cs typeface="Lato"/>
              <a:sym typeface="Lato"/>
            </a:endParaRPr>
          </a:p>
        </p:txBody>
      </p:sp>
      <p:cxnSp>
        <p:nvCxnSpPr>
          <p:cNvPr id="366" name="Google Shape;366;p44"/>
          <p:cNvCxnSpPr>
            <a:stCxn id="361" idx="2"/>
            <a:endCxn id="361" idx="6"/>
          </p:cNvCxnSpPr>
          <p:nvPr/>
        </p:nvCxnSpPr>
        <p:spPr>
          <a:xfrm>
            <a:off x="1434100" y="2187925"/>
            <a:ext cx="878100" cy="0"/>
          </a:xfrm>
          <a:prstGeom prst="straightConnector1">
            <a:avLst/>
          </a:prstGeom>
          <a:noFill/>
          <a:ln cap="flat" cmpd="sng" w="9525">
            <a:solidFill>
              <a:schemeClr val="dk2"/>
            </a:solidFill>
            <a:prstDash val="solid"/>
            <a:round/>
            <a:headEnd len="med" w="med" type="none"/>
            <a:tailEnd len="med" w="med" type="none"/>
          </a:ln>
        </p:spPr>
      </p:cxnSp>
      <p:sp>
        <p:nvSpPr>
          <p:cNvPr id="367" name="Google Shape;367;p44"/>
          <p:cNvSpPr txBox="1"/>
          <p:nvPr/>
        </p:nvSpPr>
        <p:spPr>
          <a:xfrm>
            <a:off x="2580525" y="1978825"/>
            <a:ext cx="12411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ato"/>
                <a:ea typeface="Lato"/>
                <a:cs typeface="Lato"/>
                <a:sym typeface="Lato"/>
              </a:rPr>
              <a:t>movement</a:t>
            </a:r>
            <a:endParaRPr>
              <a:solidFill>
                <a:schemeClr val="dk1"/>
              </a:solidFill>
              <a:latin typeface="Lato"/>
              <a:ea typeface="Lato"/>
              <a:cs typeface="Lato"/>
              <a:sym typeface="Lato"/>
            </a:endParaRPr>
          </a:p>
        </p:txBody>
      </p:sp>
      <p:cxnSp>
        <p:nvCxnSpPr>
          <p:cNvPr id="368" name="Google Shape;368;p44"/>
          <p:cNvCxnSpPr/>
          <p:nvPr/>
        </p:nvCxnSpPr>
        <p:spPr>
          <a:xfrm>
            <a:off x="6354225" y="2564775"/>
            <a:ext cx="878100" cy="0"/>
          </a:xfrm>
          <a:prstGeom prst="straightConnector1">
            <a:avLst/>
          </a:prstGeom>
          <a:noFill/>
          <a:ln cap="flat" cmpd="sng" w="9525">
            <a:solidFill>
              <a:schemeClr val="dk2"/>
            </a:solidFill>
            <a:prstDash val="solid"/>
            <a:round/>
            <a:headEnd len="med" w="med" type="none"/>
            <a:tailEnd len="med" w="med" type="none"/>
          </a:ln>
        </p:spPr>
      </p:cxnSp>
      <p:cxnSp>
        <p:nvCxnSpPr>
          <p:cNvPr id="369" name="Google Shape;369;p44"/>
          <p:cNvCxnSpPr/>
          <p:nvPr/>
        </p:nvCxnSpPr>
        <p:spPr>
          <a:xfrm>
            <a:off x="3840175" y="2750413"/>
            <a:ext cx="878100" cy="0"/>
          </a:xfrm>
          <a:prstGeom prst="straightConnector1">
            <a:avLst/>
          </a:prstGeom>
          <a:noFill/>
          <a:ln cap="flat" cmpd="sng" w="9525">
            <a:solidFill>
              <a:schemeClr val="dk2"/>
            </a:solidFill>
            <a:prstDash val="solid"/>
            <a:round/>
            <a:headEnd len="med" w="med" type="none"/>
            <a:tailEnd len="med" w="med" type="none"/>
          </a:ln>
        </p:spPr>
      </p:cxnSp>
      <p:sp>
        <p:nvSpPr>
          <p:cNvPr id="370" name="Google Shape;370;p44"/>
          <p:cNvSpPr txBox="1"/>
          <p:nvPr/>
        </p:nvSpPr>
        <p:spPr>
          <a:xfrm>
            <a:off x="1468075" y="1781175"/>
            <a:ext cx="8442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Lato"/>
                <a:ea typeface="Lato"/>
                <a:cs typeface="Lato"/>
                <a:sym typeface="Lato"/>
              </a:rPr>
              <a:t>Wait for wxMouse</a:t>
            </a:r>
            <a:endParaRPr sz="600">
              <a:latin typeface="Lato"/>
              <a:ea typeface="Lato"/>
              <a:cs typeface="Lato"/>
              <a:sym typeface="Lato"/>
            </a:endParaRPr>
          </a:p>
        </p:txBody>
      </p:sp>
      <p:sp>
        <p:nvSpPr>
          <p:cNvPr id="371" name="Google Shape;371;p44"/>
          <p:cNvSpPr txBox="1"/>
          <p:nvPr/>
        </p:nvSpPr>
        <p:spPr>
          <a:xfrm>
            <a:off x="6371175" y="2177113"/>
            <a:ext cx="8442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Assign ball to player</a:t>
            </a:r>
            <a:endParaRPr sz="700">
              <a:latin typeface="Lato"/>
              <a:ea typeface="Lato"/>
              <a:cs typeface="Lato"/>
              <a:sym typeface="Lato"/>
            </a:endParaRPr>
          </a:p>
        </p:txBody>
      </p:sp>
      <p:cxnSp>
        <p:nvCxnSpPr>
          <p:cNvPr id="372" name="Google Shape;372;p44"/>
          <p:cNvCxnSpPr>
            <a:stCxn id="361" idx="4"/>
            <a:endCxn id="373" idx="1"/>
          </p:cNvCxnSpPr>
          <p:nvPr/>
        </p:nvCxnSpPr>
        <p:spPr>
          <a:xfrm rot="-5400000">
            <a:off x="2789650" y="1655125"/>
            <a:ext cx="23100" cy="1856100"/>
          </a:xfrm>
          <a:prstGeom prst="curvedConnector4">
            <a:avLst>
              <a:gd fmla="val -1030844" name="adj1"/>
              <a:gd fmla="val 61829" name="adj2"/>
            </a:avLst>
          </a:prstGeom>
          <a:noFill/>
          <a:ln cap="flat" cmpd="sng" w="9525">
            <a:solidFill>
              <a:schemeClr val="dk2"/>
            </a:solidFill>
            <a:prstDash val="solid"/>
            <a:round/>
            <a:headEnd len="med" w="med" type="none"/>
            <a:tailEnd len="med" w="med" type="stealth"/>
          </a:ln>
        </p:spPr>
      </p:cxnSp>
      <p:cxnSp>
        <p:nvCxnSpPr>
          <p:cNvPr id="374" name="Google Shape;374;p44"/>
          <p:cNvCxnSpPr>
            <a:stCxn id="375" idx="2"/>
            <a:endCxn id="371" idx="3"/>
          </p:cNvCxnSpPr>
          <p:nvPr/>
        </p:nvCxnSpPr>
        <p:spPr>
          <a:xfrm rot="-5400000">
            <a:off x="5382175" y="1283275"/>
            <a:ext cx="730200" cy="2936100"/>
          </a:xfrm>
          <a:prstGeom prst="curvedConnector4">
            <a:avLst>
              <a:gd fmla="val -32611" name="adj1"/>
              <a:gd fmla="val 108112" name="adj2"/>
            </a:avLst>
          </a:prstGeom>
          <a:noFill/>
          <a:ln cap="flat" cmpd="sng" w="9525">
            <a:solidFill>
              <a:schemeClr val="dk2"/>
            </a:solidFill>
            <a:prstDash val="solid"/>
            <a:round/>
            <a:headEnd len="med" w="med" type="none"/>
            <a:tailEnd len="med" w="med" type="stealth"/>
          </a:ln>
        </p:spPr>
      </p:cxnSp>
      <p:sp>
        <p:nvSpPr>
          <p:cNvPr id="376" name="Google Shape;376;p44"/>
          <p:cNvSpPr txBox="1"/>
          <p:nvPr/>
        </p:nvSpPr>
        <p:spPr>
          <a:xfrm>
            <a:off x="5498463" y="3417513"/>
            <a:ext cx="7920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Near ball</a:t>
            </a:r>
            <a:endParaRPr>
              <a:latin typeface="Lato"/>
              <a:ea typeface="Lato"/>
              <a:cs typeface="Lato"/>
              <a:sym typeface="Lato"/>
            </a:endParaRPr>
          </a:p>
        </p:txBody>
      </p:sp>
      <p:sp>
        <p:nvSpPr>
          <p:cNvPr id="377" name="Google Shape;377;p44"/>
          <p:cNvSpPr txBox="1"/>
          <p:nvPr/>
        </p:nvSpPr>
        <p:spPr>
          <a:xfrm>
            <a:off x="5258850" y="1781125"/>
            <a:ext cx="7920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kick ball </a:t>
            </a:r>
            <a:endParaRPr>
              <a:latin typeface="Lato"/>
              <a:ea typeface="Lato"/>
              <a:cs typeface="Lato"/>
              <a:sym typeface="Lato"/>
            </a:endParaRPr>
          </a:p>
        </p:txBody>
      </p:sp>
      <p:cxnSp>
        <p:nvCxnSpPr>
          <p:cNvPr id="378" name="Google Shape;378;p44"/>
          <p:cNvCxnSpPr>
            <a:stCxn id="375" idx="2"/>
            <a:endCxn id="370" idx="1"/>
          </p:cNvCxnSpPr>
          <p:nvPr/>
        </p:nvCxnSpPr>
        <p:spPr>
          <a:xfrm flipH="1" rot="5400000">
            <a:off x="2310625" y="1147825"/>
            <a:ext cx="1126200" cy="2811000"/>
          </a:xfrm>
          <a:prstGeom prst="curvedConnector4">
            <a:avLst>
              <a:gd fmla="val -21144" name="adj1"/>
              <a:gd fmla="val 108465" name="adj2"/>
            </a:avLst>
          </a:prstGeom>
          <a:noFill/>
          <a:ln cap="flat" cmpd="sng" w="9525">
            <a:solidFill>
              <a:schemeClr val="dk2"/>
            </a:solidFill>
            <a:prstDash val="solid"/>
            <a:round/>
            <a:headEnd len="med" w="med" type="none"/>
            <a:tailEnd len="med" w="med" type="stealth"/>
          </a:ln>
        </p:spPr>
      </p:cxnSp>
      <p:sp>
        <p:nvSpPr>
          <p:cNvPr id="379" name="Google Shape;379;p44"/>
          <p:cNvSpPr txBox="1"/>
          <p:nvPr/>
        </p:nvSpPr>
        <p:spPr>
          <a:xfrm>
            <a:off x="1010275" y="3110125"/>
            <a:ext cx="11409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Mouse stopped</a:t>
            </a:r>
            <a:endParaRPr>
              <a:latin typeface="Lato"/>
              <a:ea typeface="Lato"/>
              <a:cs typeface="Lato"/>
              <a:sym typeface="Lato"/>
            </a:endParaRPr>
          </a:p>
        </p:txBody>
      </p:sp>
      <p:sp>
        <p:nvSpPr>
          <p:cNvPr id="375" name="Google Shape;375;p44"/>
          <p:cNvSpPr txBox="1"/>
          <p:nvPr/>
        </p:nvSpPr>
        <p:spPr>
          <a:xfrm>
            <a:off x="3840175" y="2698225"/>
            <a:ext cx="8781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Lato"/>
                <a:ea typeface="Lato"/>
                <a:cs typeface="Lato"/>
                <a:sym typeface="Lato"/>
              </a:rPr>
              <a:t>Update coordinates</a:t>
            </a:r>
            <a:endParaRPr sz="800">
              <a:latin typeface="Lato"/>
              <a:ea typeface="Lato"/>
              <a:cs typeface="Lato"/>
              <a:sym typeface="Lato"/>
            </a:endParaRPr>
          </a:p>
        </p:txBody>
      </p:sp>
      <p:sp>
        <p:nvSpPr>
          <p:cNvPr id="373" name="Google Shape;373;p44"/>
          <p:cNvSpPr txBox="1"/>
          <p:nvPr/>
        </p:nvSpPr>
        <p:spPr>
          <a:xfrm>
            <a:off x="3729300" y="2362650"/>
            <a:ext cx="10434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Lato"/>
                <a:ea typeface="Lato"/>
                <a:cs typeface="Lato"/>
                <a:sym typeface="Lato"/>
              </a:rPr>
              <a:t>Move with </a:t>
            </a:r>
            <a:endParaRPr sz="800">
              <a:latin typeface="Lato"/>
              <a:ea typeface="Lato"/>
              <a:cs typeface="Lato"/>
              <a:sym typeface="Lato"/>
            </a:endParaRPr>
          </a:p>
          <a:p>
            <a:pPr indent="0" lvl="0" marL="0" rtl="0" algn="ctr">
              <a:spcBef>
                <a:spcPts val="0"/>
              </a:spcBef>
              <a:spcAft>
                <a:spcPts val="0"/>
              </a:spcAft>
              <a:buNone/>
            </a:pPr>
            <a:r>
              <a:rPr lang="en" sz="800">
                <a:latin typeface="Lato"/>
                <a:ea typeface="Lato"/>
                <a:cs typeface="Lato"/>
                <a:sym typeface="Lato"/>
              </a:rPr>
              <a:t>Mouse coordinates</a:t>
            </a:r>
            <a:endParaRPr sz="600">
              <a:latin typeface="Lato"/>
              <a:ea typeface="Lato"/>
              <a:cs typeface="Lato"/>
              <a:sym typeface="Lato"/>
            </a:endParaRPr>
          </a:p>
        </p:txBody>
      </p:sp>
      <p:sp>
        <p:nvSpPr>
          <p:cNvPr id="380" name="Google Shape;380;p44"/>
          <p:cNvSpPr txBox="1"/>
          <p:nvPr/>
        </p:nvSpPr>
        <p:spPr>
          <a:xfrm>
            <a:off x="6591325" y="1781175"/>
            <a:ext cx="10434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ato"/>
                <a:ea typeface="Lato"/>
                <a:cs typeface="Lato"/>
                <a:sym typeface="Lato"/>
              </a:rPr>
              <a:t>With ball </a:t>
            </a:r>
            <a:endParaRPr>
              <a:solidFill>
                <a:schemeClr val="dk1"/>
              </a:solidFill>
              <a:latin typeface="Lato"/>
              <a:ea typeface="Lato"/>
              <a:cs typeface="Lato"/>
              <a:sym typeface="Lato"/>
            </a:endParaRPr>
          </a:p>
        </p:txBody>
      </p:sp>
      <p:sp>
        <p:nvSpPr>
          <p:cNvPr id="381" name="Google Shape;381;p44"/>
          <p:cNvSpPr txBox="1"/>
          <p:nvPr/>
        </p:nvSpPr>
        <p:spPr>
          <a:xfrm>
            <a:off x="6371175" y="2488575"/>
            <a:ext cx="8781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Lato"/>
                <a:ea typeface="Lato"/>
                <a:cs typeface="Lato"/>
                <a:sym typeface="Lato"/>
              </a:rPr>
              <a:t>wxMouse left_up click</a:t>
            </a:r>
            <a:endParaRPr sz="800">
              <a:latin typeface="Lato"/>
              <a:ea typeface="Lato"/>
              <a:cs typeface="Lato"/>
              <a:sym typeface="Lato"/>
            </a:endParaRPr>
          </a:p>
        </p:txBody>
      </p:sp>
      <p:cxnSp>
        <p:nvCxnSpPr>
          <p:cNvPr id="382" name="Google Shape;382;p44"/>
          <p:cNvCxnSpPr>
            <a:endCxn id="373" idx="0"/>
          </p:cNvCxnSpPr>
          <p:nvPr/>
        </p:nvCxnSpPr>
        <p:spPr>
          <a:xfrm rot="10800000">
            <a:off x="4251000" y="2362650"/>
            <a:ext cx="2328600" cy="546300"/>
          </a:xfrm>
          <a:prstGeom prst="curvedConnector4">
            <a:avLst>
              <a:gd fmla="val 38798" name="adj1"/>
              <a:gd fmla="val 143589" name="adj2"/>
            </a:avLst>
          </a:prstGeom>
          <a:noFill/>
          <a:ln cap="flat" cmpd="sng" w="9525">
            <a:solidFill>
              <a:schemeClr val="dk2"/>
            </a:solidFill>
            <a:prstDash val="solid"/>
            <a:round/>
            <a:headEnd len="med" w="med" type="none"/>
            <a:tailEnd len="med" w="med" type="stealth"/>
          </a:ln>
        </p:spPr>
      </p:cxnSp>
      <p:cxnSp>
        <p:nvCxnSpPr>
          <p:cNvPr id="383" name="Google Shape;383;p44"/>
          <p:cNvCxnSpPr>
            <a:stCxn id="375" idx="2"/>
            <a:endCxn id="373" idx="3"/>
          </p:cNvCxnSpPr>
          <p:nvPr/>
        </p:nvCxnSpPr>
        <p:spPr>
          <a:xfrm rot="-5400000">
            <a:off x="4253575" y="2597275"/>
            <a:ext cx="544800" cy="493500"/>
          </a:xfrm>
          <a:prstGeom prst="curvedConnector4">
            <a:avLst>
              <a:gd fmla="val -43709" name="adj1"/>
              <a:gd fmla="val 148247" name="adj2"/>
            </a:avLst>
          </a:prstGeom>
          <a:noFill/>
          <a:ln cap="flat" cmpd="sng" w="9525">
            <a:solidFill>
              <a:schemeClr val="dk2"/>
            </a:solidFill>
            <a:prstDash val="solid"/>
            <a:round/>
            <a:headEnd len="med" w="med" type="none"/>
            <a:tailEnd len="med" w="med" type="stealth"/>
          </a:ln>
        </p:spPr>
      </p:cxnSp>
      <p:sp>
        <p:nvSpPr>
          <p:cNvPr id="384" name="Google Shape;384;p44"/>
          <p:cNvSpPr/>
          <p:nvPr/>
        </p:nvSpPr>
        <p:spPr>
          <a:xfrm>
            <a:off x="4516500" y="1032775"/>
            <a:ext cx="878100" cy="8136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4"/>
          <p:cNvSpPr txBox="1"/>
          <p:nvPr/>
        </p:nvSpPr>
        <p:spPr>
          <a:xfrm>
            <a:off x="4691175" y="1205175"/>
            <a:ext cx="5424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86" name="Google Shape;386;p44"/>
          <p:cNvSpPr txBox="1"/>
          <p:nvPr/>
        </p:nvSpPr>
        <p:spPr>
          <a:xfrm>
            <a:off x="4910750" y="679825"/>
            <a:ext cx="15753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ato"/>
                <a:ea typeface="Lato"/>
                <a:cs typeface="Lato"/>
                <a:sym typeface="Lato"/>
              </a:rPr>
              <a:t>Switch monitor</a:t>
            </a:r>
            <a:endParaRPr>
              <a:solidFill>
                <a:schemeClr val="dk1"/>
              </a:solidFill>
              <a:latin typeface="Lato"/>
              <a:ea typeface="Lato"/>
              <a:cs typeface="Lato"/>
              <a:sym typeface="Lato"/>
            </a:endParaRPr>
          </a:p>
        </p:txBody>
      </p:sp>
      <p:cxnSp>
        <p:nvCxnSpPr>
          <p:cNvPr id="387" name="Google Shape;387;p44"/>
          <p:cNvCxnSpPr>
            <a:stCxn id="384" idx="2"/>
            <a:endCxn id="384" idx="6"/>
          </p:cNvCxnSpPr>
          <p:nvPr/>
        </p:nvCxnSpPr>
        <p:spPr>
          <a:xfrm>
            <a:off x="4516500" y="1439575"/>
            <a:ext cx="878100" cy="0"/>
          </a:xfrm>
          <a:prstGeom prst="straightConnector1">
            <a:avLst/>
          </a:prstGeom>
          <a:noFill/>
          <a:ln cap="flat" cmpd="sng" w="9525">
            <a:solidFill>
              <a:schemeClr val="dk2"/>
            </a:solidFill>
            <a:prstDash val="solid"/>
            <a:round/>
            <a:headEnd len="med" w="med" type="none"/>
            <a:tailEnd len="med" w="med" type="none"/>
          </a:ln>
        </p:spPr>
      </p:cxnSp>
      <p:sp>
        <p:nvSpPr>
          <p:cNvPr id="388" name="Google Shape;388;p44"/>
          <p:cNvSpPr txBox="1"/>
          <p:nvPr/>
        </p:nvSpPr>
        <p:spPr>
          <a:xfrm>
            <a:off x="4550475" y="1032825"/>
            <a:ext cx="8442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Lato"/>
                <a:ea typeface="Lato"/>
                <a:cs typeface="Lato"/>
                <a:sym typeface="Lato"/>
              </a:rPr>
              <a:t>Switch monitor</a:t>
            </a:r>
            <a:endParaRPr sz="600">
              <a:latin typeface="Lato"/>
              <a:ea typeface="Lato"/>
              <a:cs typeface="Lato"/>
              <a:sym typeface="Lato"/>
            </a:endParaRPr>
          </a:p>
        </p:txBody>
      </p:sp>
      <p:sp>
        <p:nvSpPr>
          <p:cNvPr id="389" name="Google Shape;389;p44"/>
          <p:cNvSpPr txBox="1"/>
          <p:nvPr/>
        </p:nvSpPr>
        <p:spPr>
          <a:xfrm>
            <a:off x="4516500" y="1428775"/>
            <a:ext cx="8781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Lato"/>
                <a:ea typeface="Lato"/>
                <a:cs typeface="Lato"/>
                <a:sym typeface="Lato"/>
              </a:rPr>
              <a:t>Moving (in next monitor)</a:t>
            </a:r>
            <a:endParaRPr sz="800">
              <a:latin typeface="Lato"/>
              <a:ea typeface="Lato"/>
              <a:cs typeface="Lato"/>
              <a:sym typeface="Lato"/>
            </a:endParaRPr>
          </a:p>
        </p:txBody>
      </p:sp>
      <p:cxnSp>
        <p:nvCxnSpPr>
          <p:cNvPr id="390" name="Google Shape;390;p44"/>
          <p:cNvCxnSpPr>
            <a:stCxn id="373" idx="0"/>
            <a:endCxn id="388" idx="0"/>
          </p:cNvCxnSpPr>
          <p:nvPr/>
        </p:nvCxnSpPr>
        <p:spPr>
          <a:xfrm rot="-5400000">
            <a:off x="3946800" y="1336950"/>
            <a:ext cx="1329900" cy="721500"/>
          </a:xfrm>
          <a:prstGeom prst="curvedConnector3">
            <a:avLst>
              <a:gd fmla="val 102002" name="adj1"/>
            </a:avLst>
          </a:prstGeom>
          <a:noFill/>
          <a:ln cap="flat" cmpd="sng" w="9525">
            <a:solidFill>
              <a:schemeClr val="dk2"/>
            </a:solidFill>
            <a:prstDash val="solid"/>
            <a:round/>
            <a:headEnd len="med" w="med" type="none"/>
            <a:tailEnd len="med" w="med" type="triangle"/>
          </a:ln>
        </p:spPr>
      </p:cxnSp>
      <p:cxnSp>
        <p:nvCxnSpPr>
          <p:cNvPr id="391" name="Google Shape;391;p44"/>
          <p:cNvCxnSpPr>
            <a:stCxn id="389" idx="2"/>
            <a:endCxn id="373" idx="0"/>
          </p:cNvCxnSpPr>
          <p:nvPr/>
        </p:nvCxnSpPr>
        <p:spPr>
          <a:xfrm rot="5400000">
            <a:off x="4345500" y="1752625"/>
            <a:ext cx="515700" cy="704400"/>
          </a:xfrm>
          <a:prstGeom prst="curvedConnector3">
            <a:avLst>
              <a:gd fmla="val 49998"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5"/>
          <p:cNvSpPr txBox="1"/>
          <p:nvPr>
            <p:ph type="title"/>
          </p:nvPr>
        </p:nvSpPr>
        <p:spPr>
          <a:xfrm>
            <a:off x="661825" y="5570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Events table</a:t>
            </a:r>
            <a:endParaRPr/>
          </a:p>
        </p:txBody>
      </p:sp>
      <p:graphicFrame>
        <p:nvGraphicFramePr>
          <p:cNvPr id="397" name="Google Shape;397;p45"/>
          <p:cNvGraphicFramePr/>
          <p:nvPr/>
        </p:nvGraphicFramePr>
        <p:xfrm>
          <a:off x="811450" y="1411225"/>
          <a:ext cx="3000000" cy="3000000"/>
        </p:xfrm>
        <a:graphic>
          <a:graphicData uri="http://schemas.openxmlformats.org/drawingml/2006/table">
            <a:tbl>
              <a:tblPr>
                <a:noFill/>
                <a:tableStyleId>{2D0239CD-DCCB-4EE2-9C39-5ADD85794CA8}</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solidFill>
                            <a:srgbClr val="FFFFFF"/>
                          </a:solidFill>
                        </a:rPr>
                        <a:t>State</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a:solidFill>
                            <a:srgbClr val="FFFFFF"/>
                          </a:solidFill>
                        </a:rPr>
                        <a:t>Event </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a:solidFill>
                            <a:srgbClr val="FFFFFF"/>
                          </a:solidFill>
                        </a:rPr>
                        <a:t>Condition </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a:solidFill>
                            <a:srgbClr val="FFFFFF"/>
                          </a:solidFill>
                        </a:rPr>
                        <a:t>Action </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a:solidFill>
                            <a:srgbClr val="FFFFFF"/>
                          </a:solidFill>
                        </a:rPr>
                        <a:t>Next State</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solidFill>
                      <a:schemeClr val="accent2"/>
                    </a:solidFill>
                  </a:tcPr>
                </a:tc>
              </a:tr>
              <a:tr h="381000">
                <a:tc>
                  <a:txBody>
                    <a:bodyPr/>
                    <a:lstStyle/>
                    <a:p>
                      <a:pPr indent="0" lvl="0" marL="0" rtl="0" algn="ctr">
                        <a:spcBef>
                          <a:spcPts val="0"/>
                        </a:spcBef>
                        <a:spcAft>
                          <a:spcPts val="0"/>
                        </a:spcAft>
                        <a:buNone/>
                      </a:pPr>
                      <a:r>
                        <a:rPr lang="en" sz="1100"/>
                        <a:t>waitForStartGame</a:t>
                      </a:r>
                      <a:endParaRPr sz="1000">
                        <a:solidFill>
                          <a:srgbClr val="A9B7C6"/>
                        </a:solidFill>
                        <a:highlight>
                          <a:srgbClr val="2B2B2B"/>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wxMouse </a:t>
                      </a:r>
                      <a:r>
                        <a:rPr lang="en" sz="1100"/>
                        <a:t>click</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Component init</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idle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t>idle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Enter state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Wait for wxMouse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moving</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t>moving</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wxMouse moved</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Update next location in monitor</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idle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t>moving</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wxMouse moved</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Ball is Near</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Update ball to move with player</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idle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t>moving</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wxMouse left_up click</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Player with ball</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Set destination for ball</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idle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t>moving</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wxMouse moved</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Crossed monitor borders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Switch monitor</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Moving (in next monitor)</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8" name="Shape 148"/>
        <p:cNvGrpSpPr/>
        <p:nvPr/>
      </p:nvGrpSpPr>
      <p:grpSpPr>
        <a:xfrm>
          <a:off x="0" y="0"/>
          <a:ext cx="0" cy="0"/>
          <a:chOff x="0" y="0"/>
          <a:chExt cx="0" cy="0"/>
        </a:xfrm>
      </p:grpSpPr>
      <p:sp>
        <p:nvSpPr>
          <p:cNvPr id="149" name="Google Shape;149;p1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Ball</a:t>
            </a:r>
            <a:endParaRPr/>
          </a:p>
        </p:txBody>
      </p:sp>
      <p:sp>
        <p:nvSpPr>
          <p:cNvPr id="403" name="Google Shape;403;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1600"/>
              </a:spcAft>
              <a:buNone/>
            </a:pPr>
            <a:r>
              <a:rPr lang="en"/>
              <a:t>The ball is implemented by FSM - using gen_statem.</a:t>
            </a:r>
            <a:br>
              <a:rPr lang="en"/>
            </a:br>
            <a:r>
              <a:rPr lang="en"/>
              <a:t>If the ball coordinates are inside the net then the relevant group gains a point. </a:t>
            </a:r>
            <a:br>
              <a:rPr lang="en"/>
            </a:br>
            <a:r>
              <a:rPr lang="en"/>
              <a:t>The ball location is set according to the location of the player that posses it.</a:t>
            </a:r>
            <a:br>
              <a:rPr lang="en"/>
            </a:b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7"/>
          <p:cNvSpPr/>
          <p:nvPr/>
        </p:nvSpPr>
        <p:spPr>
          <a:xfrm>
            <a:off x="0" y="4747100"/>
            <a:ext cx="9144000" cy="39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409" name="Google Shape;409;p47"/>
          <p:cNvSpPr txBox="1"/>
          <p:nvPr>
            <p:ph idx="4294967295" type="title"/>
          </p:nvPr>
        </p:nvSpPr>
        <p:spPr>
          <a:xfrm>
            <a:off x="346425" y="4747100"/>
            <a:ext cx="2280600" cy="3942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 sz="1400">
                <a:solidFill>
                  <a:srgbClr val="FFFFFF"/>
                </a:solidFill>
              </a:rPr>
              <a:t>Ball’s</a:t>
            </a:r>
            <a:r>
              <a:rPr lang="en" sz="1400">
                <a:solidFill>
                  <a:srgbClr val="FFFFFF"/>
                </a:solidFill>
              </a:rPr>
              <a:t> architecture</a:t>
            </a:r>
            <a:endParaRPr sz="1400">
              <a:solidFill>
                <a:srgbClr val="FFFFFF"/>
              </a:solidFill>
            </a:endParaRPr>
          </a:p>
        </p:txBody>
      </p:sp>
      <p:grpSp>
        <p:nvGrpSpPr>
          <p:cNvPr id="410" name="Google Shape;410;p47"/>
          <p:cNvGrpSpPr/>
          <p:nvPr/>
        </p:nvGrpSpPr>
        <p:grpSpPr>
          <a:xfrm>
            <a:off x="4117368" y="4819350"/>
            <a:ext cx="5102882" cy="274500"/>
            <a:chOff x="3722577" y="4819350"/>
            <a:chExt cx="5102882" cy="274500"/>
          </a:xfrm>
        </p:grpSpPr>
        <p:sp>
          <p:nvSpPr>
            <p:cNvPr id="411" name="Google Shape;411;p47"/>
            <p:cNvSpPr/>
            <p:nvPr/>
          </p:nvSpPr>
          <p:spPr>
            <a:xfrm>
              <a:off x="3722577" y="4844551"/>
              <a:ext cx="205500" cy="205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descr="ic_lightbulb_green.png" id="412" name="Google Shape;412;p47"/>
            <p:cNvPicPr preferRelativeResize="0"/>
            <p:nvPr/>
          </p:nvPicPr>
          <p:blipFill rotWithShape="1">
            <a:blip r:embed="rId3">
              <a:alphaModFix/>
            </a:blip>
            <a:srcRect b="0" l="0" r="0" t="0"/>
            <a:stretch/>
          </p:blipFill>
          <p:spPr>
            <a:xfrm>
              <a:off x="3761069" y="4882185"/>
              <a:ext cx="128438" cy="128438"/>
            </a:xfrm>
            <a:prstGeom prst="rect">
              <a:avLst/>
            </a:prstGeom>
            <a:noFill/>
            <a:ln>
              <a:noFill/>
            </a:ln>
          </p:spPr>
        </p:pic>
        <p:sp>
          <p:nvSpPr>
            <p:cNvPr id="413" name="Google Shape;413;p47"/>
            <p:cNvSpPr txBox="1"/>
            <p:nvPr/>
          </p:nvSpPr>
          <p:spPr>
            <a:xfrm>
              <a:off x="3927958" y="4819350"/>
              <a:ext cx="4897500" cy="27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chemeClr val="lt1"/>
                  </a:solidFill>
                  <a:latin typeface="Lato"/>
                  <a:ea typeface="Lato"/>
                  <a:cs typeface="Lato"/>
                  <a:sym typeface="Lato"/>
                </a:rPr>
                <a:t>FiFA  |   </a:t>
              </a:r>
              <a:r>
                <a:rPr lang="en" sz="800">
                  <a:solidFill>
                    <a:schemeClr val="lt1"/>
                  </a:solidFill>
                  <a:latin typeface="Lato"/>
                  <a:ea typeface="Lato"/>
                  <a:cs typeface="Lato"/>
                  <a:sym typeface="Lato"/>
                </a:rPr>
                <a:t>Erlang Final Project</a:t>
              </a:r>
              <a:endParaRPr b="1" sz="800">
                <a:solidFill>
                  <a:srgbClr val="FFFFFF"/>
                </a:solidFill>
                <a:latin typeface="Lato"/>
                <a:ea typeface="Lato"/>
                <a:cs typeface="Lato"/>
                <a:sym typeface="Lato"/>
              </a:endParaRPr>
            </a:p>
          </p:txBody>
        </p:sp>
      </p:grpSp>
      <p:sp>
        <p:nvSpPr>
          <p:cNvPr id="414" name="Google Shape;414;p47"/>
          <p:cNvSpPr txBox="1"/>
          <p:nvPr>
            <p:ph idx="4294967295" type="title"/>
          </p:nvPr>
        </p:nvSpPr>
        <p:spPr>
          <a:xfrm>
            <a:off x="727650" y="3166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Ball</a:t>
            </a:r>
            <a:r>
              <a:rPr lang="en"/>
              <a:t> FSM </a:t>
            </a:r>
            <a:endParaRPr/>
          </a:p>
        </p:txBody>
      </p:sp>
      <p:sp>
        <p:nvSpPr>
          <p:cNvPr id="415" name="Google Shape;415;p47"/>
          <p:cNvSpPr/>
          <p:nvPr/>
        </p:nvSpPr>
        <p:spPr>
          <a:xfrm>
            <a:off x="1901700" y="2394650"/>
            <a:ext cx="878100" cy="8136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t>  wait</a:t>
            </a:r>
            <a:endParaRPr/>
          </a:p>
        </p:txBody>
      </p:sp>
      <p:sp>
        <p:nvSpPr>
          <p:cNvPr id="416" name="Google Shape;416;p47"/>
          <p:cNvSpPr/>
          <p:nvPr/>
        </p:nvSpPr>
        <p:spPr>
          <a:xfrm>
            <a:off x="4440025" y="2363950"/>
            <a:ext cx="878100" cy="8136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p>
        </p:txBody>
      </p:sp>
      <p:cxnSp>
        <p:nvCxnSpPr>
          <p:cNvPr id="417" name="Google Shape;417;p47"/>
          <p:cNvCxnSpPr>
            <a:stCxn id="415" idx="7"/>
            <a:endCxn id="416" idx="1"/>
          </p:cNvCxnSpPr>
          <p:nvPr/>
        </p:nvCxnSpPr>
        <p:spPr>
          <a:xfrm rot="-5400000">
            <a:off x="3594555" y="1539849"/>
            <a:ext cx="30600" cy="1917300"/>
          </a:xfrm>
          <a:prstGeom prst="curvedConnector3">
            <a:avLst>
              <a:gd fmla="val 1267889" name="adj1"/>
            </a:avLst>
          </a:prstGeom>
          <a:noFill/>
          <a:ln cap="flat" cmpd="sng" w="9525">
            <a:solidFill>
              <a:schemeClr val="dk2"/>
            </a:solidFill>
            <a:prstDash val="solid"/>
            <a:round/>
            <a:headEnd len="med" w="med" type="none"/>
            <a:tailEnd len="med" w="med" type="stealth"/>
          </a:ln>
        </p:spPr>
      </p:cxnSp>
      <p:cxnSp>
        <p:nvCxnSpPr>
          <p:cNvPr id="418" name="Google Shape;418;p47"/>
          <p:cNvCxnSpPr>
            <a:stCxn id="416" idx="4"/>
            <a:endCxn id="419" idx="6"/>
          </p:cNvCxnSpPr>
          <p:nvPr/>
        </p:nvCxnSpPr>
        <p:spPr>
          <a:xfrm rot="5400000">
            <a:off x="4071325" y="3261100"/>
            <a:ext cx="891300" cy="724200"/>
          </a:xfrm>
          <a:prstGeom prst="curvedConnector2">
            <a:avLst/>
          </a:prstGeom>
          <a:noFill/>
          <a:ln cap="flat" cmpd="sng" w="9525">
            <a:solidFill>
              <a:schemeClr val="dk2"/>
            </a:solidFill>
            <a:prstDash val="solid"/>
            <a:round/>
            <a:headEnd len="med" w="med" type="none"/>
            <a:tailEnd len="med" w="med" type="stealth"/>
          </a:ln>
        </p:spPr>
      </p:cxnSp>
      <p:sp>
        <p:nvSpPr>
          <p:cNvPr id="420" name="Google Shape;420;p47"/>
          <p:cNvSpPr txBox="1"/>
          <p:nvPr/>
        </p:nvSpPr>
        <p:spPr>
          <a:xfrm>
            <a:off x="2018850" y="2063875"/>
            <a:ext cx="6438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ato"/>
                <a:ea typeface="Lato"/>
                <a:cs typeface="Lato"/>
                <a:sym typeface="Lato"/>
              </a:rPr>
              <a:t>idle</a:t>
            </a:r>
            <a:endParaRPr>
              <a:solidFill>
                <a:schemeClr val="dk1"/>
              </a:solidFill>
              <a:latin typeface="Lato"/>
              <a:ea typeface="Lato"/>
              <a:cs typeface="Lato"/>
              <a:sym typeface="Lato"/>
            </a:endParaRPr>
          </a:p>
        </p:txBody>
      </p:sp>
      <p:cxnSp>
        <p:nvCxnSpPr>
          <p:cNvPr id="421" name="Google Shape;421;p47"/>
          <p:cNvCxnSpPr>
            <a:stCxn id="415" idx="2"/>
            <a:endCxn id="415" idx="6"/>
          </p:cNvCxnSpPr>
          <p:nvPr/>
        </p:nvCxnSpPr>
        <p:spPr>
          <a:xfrm>
            <a:off x="1901700" y="2801450"/>
            <a:ext cx="878100" cy="0"/>
          </a:xfrm>
          <a:prstGeom prst="straightConnector1">
            <a:avLst/>
          </a:prstGeom>
          <a:noFill/>
          <a:ln cap="flat" cmpd="sng" w="9525">
            <a:solidFill>
              <a:schemeClr val="dk2"/>
            </a:solidFill>
            <a:prstDash val="solid"/>
            <a:round/>
            <a:headEnd len="med" w="med" type="none"/>
            <a:tailEnd len="med" w="med" type="none"/>
          </a:ln>
        </p:spPr>
      </p:cxnSp>
      <p:cxnSp>
        <p:nvCxnSpPr>
          <p:cNvPr id="422" name="Google Shape;422;p47"/>
          <p:cNvCxnSpPr/>
          <p:nvPr/>
        </p:nvCxnSpPr>
        <p:spPr>
          <a:xfrm>
            <a:off x="4440025" y="2770750"/>
            <a:ext cx="878100" cy="0"/>
          </a:xfrm>
          <a:prstGeom prst="straightConnector1">
            <a:avLst/>
          </a:prstGeom>
          <a:noFill/>
          <a:ln cap="flat" cmpd="sng" w="9525">
            <a:solidFill>
              <a:schemeClr val="dk2"/>
            </a:solidFill>
            <a:prstDash val="solid"/>
            <a:round/>
            <a:headEnd len="med" w="med" type="none"/>
            <a:tailEnd len="med" w="med" type="none"/>
          </a:ln>
        </p:spPr>
      </p:cxnSp>
      <p:sp>
        <p:nvSpPr>
          <p:cNvPr id="423" name="Google Shape;423;p47"/>
          <p:cNvSpPr txBox="1"/>
          <p:nvPr/>
        </p:nvSpPr>
        <p:spPr>
          <a:xfrm>
            <a:off x="4376250" y="1971963"/>
            <a:ext cx="6438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ato"/>
                <a:ea typeface="Lato"/>
                <a:cs typeface="Lato"/>
                <a:sym typeface="Lato"/>
              </a:rPr>
              <a:t>move</a:t>
            </a:r>
            <a:endParaRPr>
              <a:solidFill>
                <a:schemeClr val="dk1"/>
              </a:solidFill>
              <a:latin typeface="Lato"/>
              <a:ea typeface="Lato"/>
              <a:cs typeface="Lato"/>
              <a:sym typeface="Lato"/>
            </a:endParaRPr>
          </a:p>
        </p:txBody>
      </p:sp>
      <p:sp>
        <p:nvSpPr>
          <p:cNvPr id="424" name="Google Shape;424;p47"/>
          <p:cNvSpPr txBox="1"/>
          <p:nvPr/>
        </p:nvSpPr>
        <p:spPr>
          <a:xfrm>
            <a:off x="3087550" y="1634113"/>
            <a:ext cx="15018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Attached to Player</a:t>
            </a:r>
            <a:endParaRPr>
              <a:latin typeface="Lato"/>
              <a:ea typeface="Lato"/>
              <a:cs typeface="Lato"/>
              <a:sym typeface="Lato"/>
            </a:endParaRPr>
          </a:p>
        </p:txBody>
      </p:sp>
      <p:sp>
        <p:nvSpPr>
          <p:cNvPr id="425" name="Google Shape;425;p47"/>
          <p:cNvSpPr txBox="1"/>
          <p:nvPr/>
        </p:nvSpPr>
        <p:spPr>
          <a:xfrm>
            <a:off x="4451475" y="2344200"/>
            <a:ext cx="8781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Lato"/>
                <a:ea typeface="Lato"/>
                <a:cs typeface="Lato"/>
                <a:sym typeface="Lato"/>
              </a:rPr>
              <a:t>Update Ball </a:t>
            </a:r>
            <a:endParaRPr sz="800">
              <a:latin typeface="Lato"/>
              <a:ea typeface="Lato"/>
              <a:cs typeface="Lato"/>
              <a:sym typeface="Lato"/>
            </a:endParaRPr>
          </a:p>
          <a:p>
            <a:pPr indent="0" lvl="0" marL="0" rtl="0" algn="ctr">
              <a:spcBef>
                <a:spcPts val="0"/>
              </a:spcBef>
              <a:spcAft>
                <a:spcPts val="0"/>
              </a:spcAft>
              <a:buNone/>
            </a:pPr>
            <a:r>
              <a:rPr lang="en" sz="800">
                <a:latin typeface="Lato"/>
                <a:ea typeface="Lato"/>
                <a:cs typeface="Lato"/>
                <a:sym typeface="Lato"/>
              </a:rPr>
              <a:t>coordinates</a:t>
            </a:r>
            <a:endParaRPr sz="800">
              <a:latin typeface="Lato"/>
              <a:ea typeface="Lato"/>
              <a:cs typeface="Lato"/>
              <a:sym typeface="Lato"/>
            </a:endParaRPr>
          </a:p>
        </p:txBody>
      </p:sp>
      <p:sp>
        <p:nvSpPr>
          <p:cNvPr id="419" name="Google Shape;419;p47"/>
          <p:cNvSpPr/>
          <p:nvPr/>
        </p:nvSpPr>
        <p:spPr>
          <a:xfrm>
            <a:off x="3276750" y="3662138"/>
            <a:ext cx="878100" cy="8136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t> </a:t>
            </a:r>
            <a:endParaRPr/>
          </a:p>
        </p:txBody>
      </p:sp>
      <p:cxnSp>
        <p:nvCxnSpPr>
          <p:cNvPr id="426" name="Google Shape;426;p47"/>
          <p:cNvCxnSpPr/>
          <p:nvPr/>
        </p:nvCxnSpPr>
        <p:spPr>
          <a:xfrm>
            <a:off x="3276750" y="4068938"/>
            <a:ext cx="878100" cy="0"/>
          </a:xfrm>
          <a:prstGeom prst="straightConnector1">
            <a:avLst/>
          </a:prstGeom>
          <a:noFill/>
          <a:ln cap="flat" cmpd="sng" w="9525">
            <a:solidFill>
              <a:schemeClr val="dk2"/>
            </a:solidFill>
            <a:prstDash val="solid"/>
            <a:round/>
            <a:headEnd len="med" w="med" type="none"/>
            <a:tailEnd len="med" w="med" type="none"/>
          </a:ln>
        </p:spPr>
      </p:cxnSp>
      <p:sp>
        <p:nvSpPr>
          <p:cNvPr id="427" name="Google Shape;427;p47"/>
          <p:cNvSpPr txBox="1"/>
          <p:nvPr/>
        </p:nvSpPr>
        <p:spPr>
          <a:xfrm>
            <a:off x="3276750" y="3694325"/>
            <a:ext cx="8781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Lato"/>
                <a:ea typeface="Lato"/>
                <a:cs typeface="Lato"/>
                <a:sym typeface="Lato"/>
              </a:rPr>
              <a:t>Update team’s score</a:t>
            </a:r>
            <a:endParaRPr sz="800">
              <a:latin typeface="Lato"/>
              <a:ea typeface="Lato"/>
              <a:cs typeface="Lato"/>
              <a:sym typeface="Lato"/>
            </a:endParaRPr>
          </a:p>
        </p:txBody>
      </p:sp>
      <p:sp>
        <p:nvSpPr>
          <p:cNvPr id="428" name="Google Shape;428;p47"/>
          <p:cNvSpPr txBox="1"/>
          <p:nvPr/>
        </p:nvSpPr>
        <p:spPr>
          <a:xfrm>
            <a:off x="3276750" y="4057550"/>
            <a:ext cx="8781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800">
              <a:latin typeface="Lato"/>
              <a:ea typeface="Lato"/>
              <a:cs typeface="Lato"/>
              <a:sym typeface="Lato"/>
            </a:endParaRPr>
          </a:p>
        </p:txBody>
      </p:sp>
      <p:sp>
        <p:nvSpPr>
          <p:cNvPr id="429" name="Google Shape;429;p47"/>
          <p:cNvSpPr txBox="1"/>
          <p:nvPr/>
        </p:nvSpPr>
        <p:spPr>
          <a:xfrm>
            <a:off x="3376500" y="3343425"/>
            <a:ext cx="6438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ato"/>
                <a:ea typeface="Lato"/>
                <a:cs typeface="Lato"/>
                <a:sym typeface="Lato"/>
              </a:rPr>
              <a:t>goal</a:t>
            </a:r>
            <a:endParaRPr>
              <a:solidFill>
                <a:schemeClr val="dk1"/>
              </a:solidFill>
              <a:latin typeface="Lato"/>
              <a:ea typeface="Lato"/>
              <a:cs typeface="Lato"/>
              <a:sym typeface="Lato"/>
            </a:endParaRPr>
          </a:p>
        </p:txBody>
      </p:sp>
      <p:cxnSp>
        <p:nvCxnSpPr>
          <p:cNvPr id="430" name="Google Shape;430;p47"/>
          <p:cNvCxnSpPr>
            <a:stCxn id="415" idx="4"/>
            <a:endCxn id="428" idx="1"/>
          </p:cNvCxnSpPr>
          <p:nvPr/>
        </p:nvCxnSpPr>
        <p:spPr>
          <a:xfrm flipH="1" rot="-5400000">
            <a:off x="2279550" y="3269450"/>
            <a:ext cx="1058400" cy="936000"/>
          </a:xfrm>
          <a:prstGeom prst="curvedConnector2">
            <a:avLst/>
          </a:prstGeom>
          <a:noFill/>
          <a:ln cap="flat" cmpd="sng" w="9525">
            <a:solidFill>
              <a:schemeClr val="dk2"/>
            </a:solidFill>
            <a:prstDash val="solid"/>
            <a:round/>
            <a:headEnd len="med" w="med" type="stealth"/>
            <a:tailEnd len="med" w="med" type="none"/>
          </a:ln>
        </p:spPr>
      </p:cxnSp>
      <p:sp>
        <p:nvSpPr>
          <p:cNvPr id="431" name="Google Shape;431;p47"/>
          <p:cNvSpPr txBox="1"/>
          <p:nvPr/>
        </p:nvSpPr>
        <p:spPr>
          <a:xfrm>
            <a:off x="4727775" y="3484650"/>
            <a:ext cx="17481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Received Kick</a:t>
            </a:r>
            <a:endParaRPr>
              <a:latin typeface="Lato"/>
              <a:ea typeface="Lato"/>
              <a:cs typeface="Lato"/>
              <a:sym typeface="Lato"/>
            </a:endParaRPr>
          </a:p>
        </p:txBody>
      </p:sp>
      <p:cxnSp>
        <p:nvCxnSpPr>
          <p:cNvPr id="432" name="Google Shape;432;p47"/>
          <p:cNvCxnSpPr>
            <a:stCxn id="425" idx="2"/>
            <a:endCxn id="425" idx="3"/>
          </p:cNvCxnSpPr>
          <p:nvPr/>
        </p:nvCxnSpPr>
        <p:spPr>
          <a:xfrm rot="-5400000">
            <a:off x="5005575" y="2438250"/>
            <a:ext cx="209100" cy="439200"/>
          </a:xfrm>
          <a:prstGeom prst="curvedConnector4">
            <a:avLst>
              <a:gd fmla="val -113881" name="adj1"/>
              <a:gd fmla="val 154184" name="adj2"/>
            </a:avLst>
          </a:prstGeom>
          <a:noFill/>
          <a:ln cap="flat" cmpd="sng" w="9525">
            <a:solidFill>
              <a:schemeClr val="dk2"/>
            </a:solidFill>
            <a:prstDash val="solid"/>
            <a:round/>
            <a:headEnd len="med" w="med" type="none"/>
            <a:tailEnd len="med" w="med" type="stealth"/>
          </a:ln>
        </p:spPr>
      </p:cxnSp>
      <p:sp>
        <p:nvSpPr>
          <p:cNvPr id="433" name="Google Shape;433;p47"/>
          <p:cNvSpPr txBox="1"/>
          <p:nvPr/>
        </p:nvSpPr>
        <p:spPr>
          <a:xfrm>
            <a:off x="1314425" y="3759900"/>
            <a:ext cx="11550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Finish round (reset)</a:t>
            </a:r>
            <a:endParaRPr>
              <a:latin typeface="Lato"/>
              <a:ea typeface="Lato"/>
              <a:cs typeface="Lato"/>
              <a:sym typeface="Lato"/>
            </a:endParaRPr>
          </a:p>
        </p:txBody>
      </p:sp>
      <p:cxnSp>
        <p:nvCxnSpPr>
          <p:cNvPr id="434" name="Google Shape;434;p47"/>
          <p:cNvCxnSpPr>
            <a:endCxn id="415" idx="6"/>
          </p:cNvCxnSpPr>
          <p:nvPr/>
        </p:nvCxnSpPr>
        <p:spPr>
          <a:xfrm rot="10800000">
            <a:off x="2779800" y="2801450"/>
            <a:ext cx="1748700" cy="258300"/>
          </a:xfrm>
          <a:prstGeom prst="curvedConnector3">
            <a:avLst>
              <a:gd fmla="val 50000" name="adj1"/>
            </a:avLst>
          </a:prstGeom>
          <a:noFill/>
          <a:ln cap="flat" cmpd="sng" w="9525">
            <a:solidFill>
              <a:schemeClr val="dk2"/>
            </a:solidFill>
            <a:prstDash val="solid"/>
            <a:round/>
            <a:headEnd len="med" w="med" type="none"/>
            <a:tailEnd len="med" w="med" type="stealth"/>
          </a:ln>
        </p:spPr>
      </p:cxnSp>
      <p:sp>
        <p:nvSpPr>
          <p:cNvPr id="435" name="Google Shape;435;p47"/>
          <p:cNvSpPr txBox="1"/>
          <p:nvPr/>
        </p:nvSpPr>
        <p:spPr>
          <a:xfrm>
            <a:off x="2964400" y="2513963"/>
            <a:ext cx="17481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Kick (not goal)</a:t>
            </a:r>
            <a:endParaRPr>
              <a:latin typeface="Lato"/>
              <a:ea typeface="Lato"/>
              <a:cs typeface="Lato"/>
              <a:sym typeface="Lato"/>
            </a:endParaRPr>
          </a:p>
        </p:txBody>
      </p:sp>
      <p:sp>
        <p:nvSpPr>
          <p:cNvPr id="436" name="Google Shape;436;p47"/>
          <p:cNvSpPr/>
          <p:nvPr/>
        </p:nvSpPr>
        <p:spPr>
          <a:xfrm>
            <a:off x="6426625" y="1436825"/>
            <a:ext cx="878100" cy="8136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7"/>
          <p:cNvSpPr txBox="1"/>
          <p:nvPr/>
        </p:nvSpPr>
        <p:spPr>
          <a:xfrm>
            <a:off x="6601300" y="1609225"/>
            <a:ext cx="5424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438" name="Google Shape;438;p47"/>
          <p:cNvSpPr txBox="1"/>
          <p:nvPr/>
        </p:nvSpPr>
        <p:spPr>
          <a:xfrm>
            <a:off x="6078025" y="1123175"/>
            <a:ext cx="15753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ato"/>
                <a:ea typeface="Lato"/>
                <a:cs typeface="Lato"/>
                <a:sym typeface="Lato"/>
              </a:rPr>
              <a:t>Switch monitor</a:t>
            </a:r>
            <a:endParaRPr>
              <a:solidFill>
                <a:schemeClr val="dk1"/>
              </a:solidFill>
              <a:latin typeface="Lato"/>
              <a:ea typeface="Lato"/>
              <a:cs typeface="Lato"/>
              <a:sym typeface="Lato"/>
            </a:endParaRPr>
          </a:p>
        </p:txBody>
      </p:sp>
      <p:cxnSp>
        <p:nvCxnSpPr>
          <p:cNvPr id="439" name="Google Shape;439;p47"/>
          <p:cNvCxnSpPr>
            <a:stCxn id="436" idx="2"/>
            <a:endCxn id="436" idx="6"/>
          </p:cNvCxnSpPr>
          <p:nvPr/>
        </p:nvCxnSpPr>
        <p:spPr>
          <a:xfrm>
            <a:off x="6426625" y="1843625"/>
            <a:ext cx="878100" cy="0"/>
          </a:xfrm>
          <a:prstGeom prst="straightConnector1">
            <a:avLst/>
          </a:prstGeom>
          <a:noFill/>
          <a:ln cap="flat" cmpd="sng" w="9525">
            <a:solidFill>
              <a:schemeClr val="dk2"/>
            </a:solidFill>
            <a:prstDash val="solid"/>
            <a:round/>
            <a:headEnd len="med" w="med" type="none"/>
            <a:tailEnd len="med" w="med" type="none"/>
          </a:ln>
        </p:spPr>
      </p:cxnSp>
      <p:sp>
        <p:nvSpPr>
          <p:cNvPr id="440" name="Google Shape;440;p47"/>
          <p:cNvSpPr txBox="1"/>
          <p:nvPr/>
        </p:nvSpPr>
        <p:spPr>
          <a:xfrm>
            <a:off x="6460600" y="1436875"/>
            <a:ext cx="8442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Lato"/>
                <a:ea typeface="Lato"/>
                <a:cs typeface="Lato"/>
                <a:sym typeface="Lato"/>
              </a:rPr>
              <a:t>Switch monitor</a:t>
            </a:r>
            <a:endParaRPr sz="600">
              <a:latin typeface="Lato"/>
              <a:ea typeface="Lato"/>
              <a:cs typeface="Lato"/>
              <a:sym typeface="Lato"/>
            </a:endParaRPr>
          </a:p>
        </p:txBody>
      </p:sp>
      <p:sp>
        <p:nvSpPr>
          <p:cNvPr id="441" name="Google Shape;441;p47"/>
          <p:cNvSpPr txBox="1"/>
          <p:nvPr/>
        </p:nvSpPr>
        <p:spPr>
          <a:xfrm>
            <a:off x="6426625" y="1832825"/>
            <a:ext cx="8781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Lato"/>
                <a:ea typeface="Lato"/>
                <a:cs typeface="Lato"/>
                <a:sym typeface="Lato"/>
              </a:rPr>
              <a:t>Moving (in next monitor)</a:t>
            </a:r>
            <a:endParaRPr sz="800">
              <a:latin typeface="Lato"/>
              <a:ea typeface="Lato"/>
              <a:cs typeface="Lato"/>
              <a:sym typeface="Lato"/>
            </a:endParaRPr>
          </a:p>
        </p:txBody>
      </p:sp>
      <p:cxnSp>
        <p:nvCxnSpPr>
          <p:cNvPr id="442" name="Google Shape;442;p47"/>
          <p:cNvCxnSpPr>
            <a:stCxn id="425" idx="0"/>
            <a:endCxn id="440" idx="1"/>
          </p:cNvCxnSpPr>
          <p:nvPr/>
        </p:nvCxnSpPr>
        <p:spPr>
          <a:xfrm rot="-5400000">
            <a:off x="5326575" y="1210050"/>
            <a:ext cx="698100" cy="1570200"/>
          </a:xfrm>
          <a:prstGeom prst="curvedConnector2">
            <a:avLst/>
          </a:prstGeom>
          <a:noFill/>
          <a:ln cap="flat" cmpd="sng" w="9525">
            <a:solidFill>
              <a:schemeClr val="dk2"/>
            </a:solidFill>
            <a:prstDash val="solid"/>
            <a:round/>
            <a:headEnd len="med" w="med" type="none"/>
            <a:tailEnd len="med" w="med" type="triangle"/>
          </a:ln>
        </p:spPr>
      </p:cxnSp>
      <p:cxnSp>
        <p:nvCxnSpPr>
          <p:cNvPr id="443" name="Google Shape;443;p47"/>
          <p:cNvCxnSpPr>
            <a:stCxn id="441" idx="1"/>
          </p:cNvCxnSpPr>
          <p:nvPr/>
        </p:nvCxnSpPr>
        <p:spPr>
          <a:xfrm flipH="1">
            <a:off x="5092825" y="2041925"/>
            <a:ext cx="1333800" cy="350100"/>
          </a:xfrm>
          <a:prstGeom prst="curvedConnector3">
            <a:avLst>
              <a:gd fmla="val 50000"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8"/>
          <p:cNvSpPr txBox="1"/>
          <p:nvPr>
            <p:ph type="title"/>
          </p:nvPr>
        </p:nvSpPr>
        <p:spPr>
          <a:xfrm>
            <a:off x="661825" y="585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Events table</a:t>
            </a:r>
            <a:endParaRPr/>
          </a:p>
        </p:txBody>
      </p:sp>
      <p:graphicFrame>
        <p:nvGraphicFramePr>
          <p:cNvPr id="449" name="Google Shape;449;p48"/>
          <p:cNvGraphicFramePr/>
          <p:nvPr/>
        </p:nvGraphicFramePr>
        <p:xfrm>
          <a:off x="552875" y="1467650"/>
          <a:ext cx="3000000" cy="3000000"/>
        </p:xfrm>
        <a:graphic>
          <a:graphicData uri="http://schemas.openxmlformats.org/drawingml/2006/table">
            <a:tbl>
              <a:tblPr>
                <a:noFill/>
                <a:tableStyleId>{2D0239CD-DCCB-4EE2-9C39-5ADD85794CA8}</a:tableStyleId>
              </a:tblPr>
              <a:tblGrid>
                <a:gridCol w="1364475"/>
                <a:gridCol w="1657625"/>
                <a:gridCol w="1797350"/>
                <a:gridCol w="1412875"/>
                <a:gridCol w="1809775"/>
              </a:tblGrid>
              <a:tr h="381000">
                <a:tc>
                  <a:txBody>
                    <a:bodyPr/>
                    <a:lstStyle/>
                    <a:p>
                      <a:pPr indent="0" lvl="0" marL="0" rtl="0" algn="ctr">
                        <a:spcBef>
                          <a:spcPts val="0"/>
                        </a:spcBef>
                        <a:spcAft>
                          <a:spcPts val="0"/>
                        </a:spcAft>
                        <a:buNone/>
                      </a:pPr>
                      <a:r>
                        <a:rPr lang="en">
                          <a:solidFill>
                            <a:srgbClr val="FFFFFF"/>
                          </a:solidFill>
                        </a:rPr>
                        <a:t>State</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rgbClr val="FFFFFF"/>
                          </a:solidFill>
                        </a:rPr>
                        <a:t>Event </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rgbClr val="FFFFFF"/>
                          </a:solidFill>
                        </a:rPr>
                        <a:t>Condition </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rgbClr val="FFFFFF"/>
                          </a:solidFill>
                        </a:rPr>
                        <a:t>Action </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rgbClr val="FFFFFF"/>
                          </a:solidFill>
                        </a:rPr>
                        <a:t>Next State</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solidFill>
                      <a:schemeClr val="accent2"/>
                    </a:solidFill>
                  </a:tcPr>
                </a:tc>
              </a:tr>
              <a:tr h="381000">
                <a:tc>
                  <a:txBody>
                    <a:bodyPr/>
                    <a:lstStyle/>
                    <a:p>
                      <a:pPr indent="0" lvl="0" marL="0" rtl="0" algn="ctr">
                        <a:spcBef>
                          <a:spcPts val="0"/>
                        </a:spcBef>
                        <a:spcAft>
                          <a:spcPts val="0"/>
                        </a:spcAft>
                        <a:buNone/>
                      </a:pPr>
                      <a:r>
                        <a:rPr lang="en" sz="1100"/>
                        <a:t>waitForStartGame</a:t>
                      </a:r>
                      <a:endParaRPr sz="1000">
                        <a:solidFill>
                          <a:srgbClr val="A9B7C6"/>
                        </a:solidFill>
                        <a:highlight>
                          <a:srgbClr val="2B2B2B"/>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wxMouse click</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Component init</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idle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t>idle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Enter state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Attached to player</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Update new Coordinations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idle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None/>
                      </a:pPr>
                      <a:r>
                        <a:rPr lang="en" sz="1100"/>
                        <a:t>moving</a:t>
                      </a:r>
                      <a:endParaRPr sz="11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None/>
                      </a:pPr>
                      <a:r>
                        <a:rPr lang="en" sz="1100"/>
                        <a:t>kicked</a:t>
                      </a:r>
                      <a:endParaRPr sz="11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None/>
                      </a:pPr>
                      <a:r>
                        <a:t/>
                      </a:r>
                      <a:endParaRPr sz="11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None/>
                      </a:pPr>
                      <a:r>
                        <a:rPr lang="en" sz="1100"/>
                        <a:t>Set new destination</a:t>
                      </a:r>
                      <a:endParaRPr sz="11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1100"/>
                        <a:t>moving</a:t>
                      </a:r>
                      <a:endParaRPr sz="1100"/>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ctr">
                        <a:spcBef>
                          <a:spcPts val="0"/>
                        </a:spcBef>
                        <a:spcAft>
                          <a:spcPts val="0"/>
                        </a:spcAft>
                        <a:buNone/>
                      </a:pPr>
                      <a:r>
                        <a:rPr lang="en" sz="1100"/>
                        <a:t>moving</a:t>
                      </a:r>
                      <a:endParaRPr sz="1100"/>
                    </a:p>
                  </a:txBody>
                  <a:tcPr marT="91425" marB="91425" marR="91425" marL="91425"/>
                </a:tc>
                <a:tc>
                  <a:txBody>
                    <a:bodyPr/>
                    <a:lstStyle/>
                    <a:p>
                      <a:pPr indent="0" lvl="0" marL="0" rtl="0" algn="ctr">
                        <a:spcBef>
                          <a:spcPts val="0"/>
                        </a:spcBef>
                        <a:spcAft>
                          <a:spcPts val="0"/>
                        </a:spcAft>
                        <a:buNone/>
                      </a:pPr>
                      <a:r>
                        <a:rPr lang="en" sz="1100"/>
                        <a:t>Moved to next location</a:t>
                      </a:r>
                      <a:endParaRPr sz="1100"/>
                    </a:p>
                  </a:txBody>
                  <a:tcPr marT="91425" marB="91425" marR="91425" marL="91425"/>
                </a:tc>
                <a:tc>
                  <a:txBody>
                    <a:bodyPr/>
                    <a:lstStyle/>
                    <a:p>
                      <a:pPr indent="0" lvl="0" marL="0" rtl="0" algn="ctr">
                        <a:spcBef>
                          <a:spcPts val="0"/>
                        </a:spcBef>
                        <a:spcAft>
                          <a:spcPts val="0"/>
                        </a:spcAft>
                        <a:buNone/>
                      </a:pPr>
                      <a:r>
                        <a:rPr lang="en" sz="1100"/>
                        <a:t>Location /= destination</a:t>
                      </a:r>
                      <a:endParaRPr sz="1100"/>
                    </a:p>
                  </a:txBody>
                  <a:tcPr marT="91425" marB="91425" marR="91425" marL="91425"/>
                </a:tc>
                <a:tc>
                  <a:txBody>
                    <a:bodyPr/>
                    <a:lstStyle/>
                    <a:p>
                      <a:pPr indent="0" lvl="0" marL="0" marR="0" rtl="0" algn="ctr">
                        <a:lnSpc>
                          <a:spcPct val="100000"/>
                        </a:lnSpc>
                        <a:spcBef>
                          <a:spcPts val="0"/>
                        </a:spcBef>
                        <a:spcAft>
                          <a:spcPts val="0"/>
                        </a:spcAft>
                        <a:buNone/>
                      </a:pPr>
                      <a:r>
                        <a:rPr lang="en" sz="1100"/>
                        <a:t>Set next location toward destination</a:t>
                      </a:r>
                      <a:endParaRPr sz="1100"/>
                    </a:p>
                  </a:txBody>
                  <a:tcPr marT="91425" marB="91425" marR="91425" marL="91425"/>
                </a:tc>
                <a:tc>
                  <a:txBody>
                    <a:bodyPr/>
                    <a:lstStyle/>
                    <a:p>
                      <a:pPr indent="0" lvl="0" marL="0" rtl="0" algn="ctr">
                        <a:spcBef>
                          <a:spcPts val="0"/>
                        </a:spcBef>
                        <a:spcAft>
                          <a:spcPts val="0"/>
                        </a:spcAft>
                        <a:buNone/>
                      </a:pPr>
                      <a:r>
                        <a:rPr lang="en" sz="1100"/>
                        <a:t>moving</a:t>
                      </a:r>
                      <a:endParaRPr sz="1100"/>
                    </a:p>
                  </a:txBody>
                  <a:tcPr marT="91425" marB="91425" marR="91425" marL="91425"/>
                </a:tc>
              </a:tr>
              <a:tr h="381000">
                <a:tc>
                  <a:txBody>
                    <a:bodyPr/>
                    <a:lstStyle/>
                    <a:p>
                      <a:pPr indent="0" lvl="0" marL="0" rtl="0" algn="ctr">
                        <a:spcBef>
                          <a:spcPts val="0"/>
                        </a:spcBef>
                        <a:spcAft>
                          <a:spcPts val="0"/>
                        </a:spcAft>
                        <a:buNone/>
                      </a:pPr>
                      <a:r>
                        <a:rPr lang="en" sz="1100"/>
                        <a:t>moving</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100"/>
                        <a:t>Moved to next location</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100"/>
                        <a:t>Player is near</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Attached to player</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idle</a:t>
                      </a:r>
                      <a:endParaRPr sz="1100"/>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t>moving</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Moved to next location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Location == destination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100"/>
                        <a:t>Check if goal</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Finish round(goal) / idle (not goal)</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t>moving</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Move to next location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Crossed monitor borders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Switch monitor</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Moving (in next monitor)</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Statistics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statistics</a:t>
            </a:r>
            <a:endParaRPr sz="3000"/>
          </a:p>
        </p:txBody>
      </p:sp>
      <p:sp>
        <p:nvSpPr>
          <p:cNvPr id="460" name="Google Shape;460;p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game also support in statistics on the game and on the players, the following statistics are monitored and shown in the end of each round and at the end of the game: </a:t>
            </a:r>
            <a:endParaRPr/>
          </a:p>
          <a:p>
            <a:pPr indent="0" lvl="0" marL="0" rtl="0" algn="l">
              <a:spcBef>
                <a:spcPts val="0"/>
              </a:spcBef>
              <a:spcAft>
                <a:spcPts val="0"/>
              </a:spcAft>
              <a:buNone/>
            </a:pPr>
            <a:r>
              <a:t/>
            </a:r>
            <a:endParaRPr/>
          </a:p>
          <a:p>
            <a:pPr indent="-298450" lvl="0" marL="457200" rtl="0" algn="l">
              <a:spcBef>
                <a:spcPts val="0"/>
              </a:spcBef>
              <a:spcAft>
                <a:spcPts val="0"/>
              </a:spcAft>
              <a:buClr>
                <a:srgbClr val="000000"/>
              </a:buClr>
              <a:buSzPts val="1100"/>
              <a:buFont typeface="Arial"/>
              <a:buAutoNum type="arabicPeriod"/>
            </a:pPr>
            <a:r>
              <a:rPr lang="en"/>
              <a:t>Each time points.</a:t>
            </a:r>
            <a:endParaRPr/>
          </a:p>
          <a:p>
            <a:pPr indent="-298450" lvl="0" marL="457200" rtl="0" algn="l">
              <a:spcBef>
                <a:spcPts val="0"/>
              </a:spcBef>
              <a:spcAft>
                <a:spcPts val="0"/>
              </a:spcAft>
              <a:buClr>
                <a:srgbClr val="000000"/>
              </a:buClr>
              <a:buSzPts val="1100"/>
              <a:buFont typeface="Arial"/>
              <a:buAutoNum type="arabicPeriod"/>
            </a:pPr>
            <a:r>
              <a:rPr lang="en"/>
              <a:t>The total number of ball possessions.</a:t>
            </a:r>
            <a:endParaRPr/>
          </a:p>
          <a:p>
            <a:pPr indent="-298450" lvl="0" marL="457200" rtl="0" algn="l">
              <a:spcBef>
                <a:spcPts val="0"/>
              </a:spcBef>
              <a:spcAft>
                <a:spcPts val="0"/>
              </a:spcAft>
              <a:buClr>
                <a:srgbClr val="000000"/>
              </a:buClr>
              <a:buSzPts val="1100"/>
              <a:buFont typeface="Arial"/>
              <a:buAutoNum type="arabicPeriod"/>
            </a:pPr>
            <a:r>
              <a:rPr lang="en"/>
              <a:t>The number of ball possessions of each team.</a:t>
            </a:r>
            <a:endParaRPr/>
          </a:p>
          <a:p>
            <a:pPr indent="-298450" lvl="0" marL="457200" rtl="0" algn="l">
              <a:spcBef>
                <a:spcPts val="0"/>
              </a:spcBef>
              <a:spcAft>
                <a:spcPts val="0"/>
              </a:spcAft>
              <a:buClr>
                <a:srgbClr val="000000"/>
              </a:buClr>
              <a:buSzPts val="1100"/>
              <a:buFont typeface="Arial"/>
              <a:buAutoNum type="arabicPeriod"/>
            </a:pPr>
            <a:r>
              <a:rPr lang="en"/>
              <a:t>The number of ball possessions of each player.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statistics are maintained by the ETS (DB) and resilient to servers crash as these ETS are maintained by the WX server.</a:t>
            </a:r>
            <a:endParaRPr sz="1200">
              <a:solidFill>
                <a:srgbClr val="000000"/>
              </a:solidFill>
              <a:latin typeface="Montserrat"/>
              <a:ea typeface="Montserrat"/>
              <a:cs typeface="Montserrat"/>
              <a:sym typeface="Montserrat"/>
            </a:endParaRPr>
          </a:p>
          <a:p>
            <a:pPr indent="0" lvl="0" marL="0" rtl="0" algn="l">
              <a:spcBef>
                <a:spcPts val="0"/>
              </a:spcBef>
              <a:spcAft>
                <a:spcPts val="10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Difficulties along the project</a:t>
            </a:r>
            <a:endParaRPr sz="3000"/>
          </a:p>
        </p:txBody>
      </p:sp>
      <p:sp>
        <p:nvSpPr>
          <p:cNvPr id="471" name="Google Shape;471;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Understanding the WxWidget.</a:t>
            </a:r>
            <a:endParaRPr/>
          </a:p>
          <a:p>
            <a:pPr indent="-311150" lvl="0" marL="457200" rtl="0" algn="l">
              <a:spcBef>
                <a:spcPts val="1000"/>
              </a:spcBef>
              <a:spcAft>
                <a:spcPts val="0"/>
              </a:spcAft>
              <a:buSzPts val="1300"/>
              <a:buChar char="➔"/>
            </a:pPr>
            <a:r>
              <a:rPr lang="en"/>
              <a:t>Implement the async communication between the servers - using `gen_server`.</a:t>
            </a:r>
            <a:endParaRPr/>
          </a:p>
          <a:p>
            <a:pPr indent="-311150" lvl="0" marL="457200" rtl="0" algn="l">
              <a:spcBef>
                <a:spcPts val="1000"/>
              </a:spcBef>
              <a:spcAft>
                <a:spcPts val="0"/>
              </a:spcAft>
              <a:buSzPts val="1300"/>
              <a:buChar char="➔"/>
            </a:pPr>
            <a:r>
              <a:rPr lang="en"/>
              <a:t>Distribute the game over 4 monitors (split screens).</a:t>
            </a:r>
            <a:endParaRPr/>
          </a:p>
          <a:p>
            <a:pPr indent="-311150" lvl="0" marL="457200" rtl="0" algn="l">
              <a:spcBef>
                <a:spcPts val="1000"/>
              </a:spcBef>
              <a:spcAft>
                <a:spcPts val="0"/>
              </a:spcAft>
              <a:buSzPts val="1300"/>
              <a:buChar char="➔"/>
            </a:pPr>
            <a:r>
              <a:rPr lang="en"/>
              <a:t>Trying to implement a complex game with a lot of logic and components that work in parallel.</a:t>
            </a:r>
            <a:endParaRPr/>
          </a:p>
          <a:p>
            <a:pPr indent="-311150" lvl="0" marL="457200" rtl="0" algn="l">
              <a:spcBef>
                <a:spcPts val="1000"/>
              </a:spcBef>
              <a:spcAft>
                <a:spcPts val="1000"/>
              </a:spcAft>
              <a:buSzPts val="1300"/>
              <a:buChar char="➔"/>
            </a:pPr>
            <a:r>
              <a:rPr lang="en"/>
              <a:t>Working on together remotely on the Zoom platform.</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a:t>
            </a:r>
            <a:r>
              <a:rPr lang="en"/>
              <a:t>Division</a:t>
            </a:r>
            <a:endParaRPr/>
          </a:p>
        </p:txBody>
      </p:sp>
      <p:sp>
        <p:nvSpPr>
          <p:cNvPr id="477" name="Google Shape;477;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worked </a:t>
            </a:r>
            <a:r>
              <a:rPr lang="en"/>
              <a:t>entirely</a:t>
            </a:r>
            <a:r>
              <a:rPr lang="en"/>
              <a:t> together on every part of the project.</a:t>
            </a:r>
            <a:br>
              <a:rPr lang="en"/>
            </a:br>
            <a:r>
              <a:rPr b="1" lang="en"/>
              <a:t>Pros</a:t>
            </a:r>
            <a:r>
              <a:rPr lang="en"/>
              <a:t>: we both know to handle all the parts of the project and have the same </a:t>
            </a:r>
            <a:r>
              <a:rPr lang="en"/>
              <a:t>knowledge</a:t>
            </a:r>
            <a:r>
              <a:rPr lang="en"/>
              <a:t> regarding all the </a:t>
            </a:r>
            <a:r>
              <a:rPr lang="en"/>
              <a:t>techniques</a:t>
            </a:r>
            <a:r>
              <a:rPr lang="en"/>
              <a:t> executed along with it.</a:t>
            </a:r>
            <a:br>
              <a:rPr lang="en"/>
            </a:br>
            <a:r>
              <a:rPr b="1" lang="en"/>
              <a:t>Cons</a:t>
            </a:r>
            <a:r>
              <a:rPr lang="en"/>
              <a:t>: it was probably very time consuming which made the work on it slower in the long term.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Talk Code</a:t>
            </a:r>
            <a:endParaRPr/>
          </a:p>
        </p:txBody>
      </p:sp>
      <p:sp>
        <p:nvSpPr>
          <p:cNvPr id="483" name="Google Shape;483;p54"/>
          <p:cNvSpPr txBox="1"/>
          <p:nvPr>
            <p:ph idx="1" type="body"/>
          </p:nvPr>
        </p:nvSpPr>
        <p:spPr>
          <a:xfrm>
            <a:off x="729450" y="2078875"/>
            <a:ext cx="7688700" cy="2592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An exciting fact about the code is that it is very </a:t>
            </a:r>
            <a:r>
              <a:rPr lang="en"/>
              <a:t>concise</a:t>
            </a:r>
            <a:r>
              <a:rPr lang="en"/>
              <a:t> and short in </a:t>
            </a:r>
            <a:r>
              <a:rPr lang="en"/>
              <a:t>contrast</a:t>
            </a:r>
            <a:r>
              <a:rPr lang="en"/>
              <a:t> to its vast functionalities. </a:t>
            </a:r>
            <a:br>
              <a:rPr lang="en"/>
            </a:br>
            <a:r>
              <a:rPr lang="en"/>
              <a:t>We were surprised when we measured the number of lines.</a:t>
            </a:r>
            <a:br>
              <a:rPr lang="en"/>
            </a:br>
            <a:r>
              <a:rPr lang="en"/>
              <a:t>In a non-</a:t>
            </a:r>
            <a:r>
              <a:rPr lang="en"/>
              <a:t>functional</a:t>
            </a:r>
            <a:r>
              <a:rPr lang="en"/>
              <a:t> </a:t>
            </a:r>
            <a:r>
              <a:rPr lang="en"/>
              <a:t>language</a:t>
            </a:r>
            <a:r>
              <a:rPr lang="en"/>
              <a:t> the code length would p</a:t>
            </a:r>
            <a:r>
              <a:rPr lang="en"/>
              <a:t>robably </a:t>
            </a:r>
            <a:r>
              <a:rPr lang="en"/>
              <a:t>have been at least doubled.</a:t>
            </a:r>
            <a:endParaRPr/>
          </a:p>
          <a:p>
            <a:pPr indent="-311150" lvl="0" marL="457200" rtl="0" algn="l">
              <a:spcBef>
                <a:spcPts val="0"/>
              </a:spcBef>
              <a:spcAft>
                <a:spcPts val="0"/>
              </a:spcAft>
              <a:buSzPts val="1300"/>
              <a:buAutoNum type="arabicPeriod"/>
            </a:pPr>
            <a:r>
              <a:rPr lang="en"/>
              <a:t>Pattern matching is </a:t>
            </a:r>
            <a:r>
              <a:rPr lang="en"/>
              <a:t>functionality</a:t>
            </a:r>
            <a:r>
              <a:rPr lang="en"/>
              <a:t> that Erlang </a:t>
            </a:r>
            <a:r>
              <a:rPr lang="en"/>
              <a:t>enables</a:t>
            </a:r>
            <a:r>
              <a:rPr lang="en"/>
              <a:t> to make the code more </a:t>
            </a:r>
            <a:r>
              <a:rPr lang="en"/>
              <a:t>efficiently</a:t>
            </a:r>
            <a:r>
              <a:rPr lang="en"/>
              <a:t> and </a:t>
            </a:r>
            <a:r>
              <a:rPr lang="en"/>
              <a:t>concisely</a:t>
            </a:r>
            <a:r>
              <a:rPr lang="en"/>
              <a:t>.</a:t>
            </a:r>
            <a:endParaRPr/>
          </a:p>
          <a:p>
            <a:pPr indent="-311150" lvl="0" marL="457200" rtl="0" algn="l">
              <a:spcBef>
                <a:spcPts val="0"/>
              </a:spcBef>
              <a:spcAft>
                <a:spcPts val="0"/>
              </a:spcAft>
              <a:buSzPts val="1300"/>
              <a:buAutoNum type="arabicPeriod"/>
            </a:pPr>
            <a:r>
              <a:rPr lang="en"/>
              <a:t>Recursions are also a strong tool in functional programming.</a:t>
            </a:r>
            <a:endParaRPr/>
          </a:p>
          <a:p>
            <a:pPr indent="-311150" lvl="0" marL="457200" rtl="0" algn="l">
              <a:spcBef>
                <a:spcPts val="0"/>
              </a:spcBef>
              <a:spcAft>
                <a:spcPts val="0"/>
              </a:spcAft>
              <a:buSzPts val="1300"/>
              <a:buAutoNum type="arabicPeriod"/>
            </a:pPr>
            <a:r>
              <a:rPr lang="en"/>
              <a:t>WX interface is full of options and enabled us to add graphics to the game without having a lot of </a:t>
            </a:r>
            <a:r>
              <a:rPr lang="en"/>
              <a:t>knowledge</a:t>
            </a:r>
            <a:r>
              <a:rPr lang="en"/>
              <a:t> in the UI world.</a:t>
            </a:r>
            <a:endParaRPr/>
          </a:p>
          <a:p>
            <a:pPr indent="-311150" lvl="0" marL="457200" rtl="0" algn="l">
              <a:spcBef>
                <a:spcPts val="0"/>
              </a:spcBef>
              <a:spcAft>
                <a:spcPts val="0"/>
              </a:spcAft>
              <a:buSzPts val="1300"/>
              <a:buAutoNum type="arabicPeriod"/>
            </a:pPr>
            <a:r>
              <a:rPr lang="en"/>
              <a:t>Using gen_server behavior is an easy way to manage async communication.</a:t>
            </a:r>
            <a:endParaRPr/>
          </a:p>
          <a:p>
            <a:pPr indent="-311150" lvl="0" marL="457200" rtl="0" algn="l">
              <a:spcBef>
                <a:spcPts val="0"/>
              </a:spcBef>
              <a:spcAft>
                <a:spcPts val="0"/>
              </a:spcAft>
              <a:buSzPts val="1300"/>
              <a:buAutoNum type="arabicPeriod"/>
            </a:pPr>
            <a:r>
              <a:rPr lang="en"/>
              <a:t>Using gen_statem </a:t>
            </a:r>
            <a:r>
              <a:rPr lang="en"/>
              <a:t>behavior to implement FSM as we have learned.</a:t>
            </a:r>
            <a:br>
              <a:rPr lang="en"/>
            </a:b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489" name="Google Shape;489;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Scalability should be taken care of in the planning stage.</a:t>
            </a:r>
            <a:endParaRPr/>
          </a:p>
          <a:p>
            <a:pPr indent="-311150" lvl="0" marL="457200" rtl="0" algn="l">
              <a:spcBef>
                <a:spcPts val="0"/>
              </a:spcBef>
              <a:spcAft>
                <a:spcPts val="0"/>
              </a:spcAft>
              <a:buSzPts val="1300"/>
              <a:buChar char="●"/>
            </a:pPr>
            <a:r>
              <a:rPr lang="en"/>
              <a:t>ETS is a good source for sharing data between processes.</a:t>
            </a:r>
            <a:endParaRPr/>
          </a:p>
          <a:p>
            <a:pPr indent="-311150" lvl="0" marL="457200" rtl="0" algn="l">
              <a:spcBef>
                <a:spcPts val="0"/>
              </a:spcBef>
              <a:spcAft>
                <a:spcPts val="0"/>
              </a:spcAft>
              <a:buSzPts val="1300"/>
              <a:buChar char="●"/>
            </a:pPr>
            <a:r>
              <a:rPr lang="en"/>
              <a:t>It is critical to plan the gen_server and gen_statem prior to the coding phase.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p:nvPr/>
        </p:nvSpPr>
        <p:spPr>
          <a:xfrm rot="10592382">
            <a:off x="5513499" y="1379656"/>
            <a:ext cx="2689002" cy="2689002"/>
          </a:xfrm>
          <a:prstGeom prst="blockArc">
            <a:avLst>
              <a:gd fmla="val 2627839" name="adj1"/>
              <a:gd fmla="val 5880699" name="adj2"/>
              <a:gd fmla="val 7985" name="adj3"/>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Distributed design!</a:t>
            </a:r>
            <a:r>
              <a:rPr lang="en" sz="3000"/>
              <a:t> </a:t>
            </a:r>
            <a:endParaRPr sz="3000"/>
          </a:p>
        </p:txBody>
      </p:sp>
      <p:sp>
        <p:nvSpPr>
          <p:cNvPr id="156" name="Google Shape;156;p20"/>
          <p:cNvSpPr txBox="1"/>
          <p:nvPr>
            <p:ph idx="2" type="body"/>
          </p:nvPr>
        </p:nvSpPr>
        <p:spPr>
          <a:xfrm>
            <a:off x="6038550" y="2081288"/>
            <a:ext cx="1638900" cy="63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chemeClr val="dk1"/>
                </a:solidFill>
              </a:rPr>
              <a:t>100</a:t>
            </a:r>
            <a:r>
              <a:rPr b="1" lang="en" sz="3600">
                <a:solidFill>
                  <a:schemeClr val="dk1"/>
                </a:solidFill>
              </a:rPr>
              <a:t>%</a:t>
            </a:r>
            <a:endParaRPr sz="3600">
              <a:solidFill>
                <a:schemeClr val="dk1"/>
              </a:solidFill>
            </a:endParaRPr>
          </a:p>
          <a:p>
            <a:pPr indent="0" lvl="0" marL="0" rtl="0" algn="ctr">
              <a:spcBef>
                <a:spcPts val="1600"/>
              </a:spcBef>
              <a:spcAft>
                <a:spcPts val="1600"/>
              </a:spcAft>
              <a:buNone/>
            </a:pPr>
            <a:r>
              <a:t/>
            </a:r>
            <a:endParaRPr b="1" sz="2400">
              <a:solidFill>
                <a:schemeClr val="dk1"/>
              </a:solidFill>
            </a:endParaRPr>
          </a:p>
        </p:txBody>
      </p:sp>
      <p:sp>
        <p:nvSpPr>
          <p:cNvPr id="157" name="Google Shape;157;p20"/>
          <p:cNvSpPr/>
          <p:nvPr/>
        </p:nvSpPr>
        <p:spPr>
          <a:xfrm>
            <a:off x="5513395" y="1379567"/>
            <a:ext cx="2688900" cy="2688900"/>
          </a:xfrm>
          <a:prstGeom prst="blockArc">
            <a:avLst>
              <a:gd fmla="val 16211102" name="adj1"/>
              <a:gd fmla="val 13367420" name="adj2"/>
              <a:gd fmla="val 7983"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txBox="1"/>
          <p:nvPr>
            <p:ph idx="2" type="body"/>
          </p:nvPr>
        </p:nvSpPr>
        <p:spPr>
          <a:xfrm>
            <a:off x="5877325" y="2715963"/>
            <a:ext cx="1961100" cy="759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100"/>
              <a:t>Distributed</a:t>
            </a:r>
            <a:r>
              <a:rPr lang="en" sz="1100"/>
              <a:t> </a:t>
            </a:r>
            <a:r>
              <a:rPr lang="en" sz="1100"/>
              <a:t>FIFA Game</a:t>
            </a:r>
            <a:endParaRPr sz="11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cxnSp>
        <p:nvCxnSpPr>
          <p:cNvPr id="494" name="Google Shape;494;p56"/>
          <p:cNvCxnSpPr/>
          <p:nvPr/>
        </p:nvCxnSpPr>
        <p:spPr>
          <a:xfrm>
            <a:off x="4067669" y="3263604"/>
            <a:ext cx="4650900" cy="0"/>
          </a:xfrm>
          <a:prstGeom prst="straightConnector1">
            <a:avLst/>
          </a:prstGeom>
          <a:noFill/>
          <a:ln cap="flat" cmpd="sng" w="38100">
            <a:solidFill>
              <a:srgbClr val="666666"/>
            </a:solidFill>
            <a:prstDash val="solid"/>
            <a:round/>
            <a:headEnd len="med" w="med" type="none"/>
            <a:tailEnd len="med" w="med" type="none"/>
          </a:ln>
        </p:spPr>
      </p:cxnSp>
      <p:cxnSp>
        <p:nvCxnSpPr>
          <p:cNvPr id="495" name="Google Shape;495;p56"/>
          <p:cNvCxnSpPr/>
          <p:nvPr/>
        </p:nvCxnSpPr>
        <p:spPr>
          <a:xfrm>
            <a:off x="662650" y="3263604"/>
            <a:ext cx="3218400" cy="0"/>
          </a:xfrm>
          <a:prstGeom prst="straightConnector1">
            <a:avLst/>
          </a:prstGeom>
          <a:noFill/>
          <a:ln cap="flat" cmpd="sng" w="38100">
            <a:solidFill>
              <a:srgbClr val="B7B7B7"/>
            </a:solidFill>
            <a:prstDash val="solid"/>
            <a:round/>
            <a:headEnd len="med" w="med" type="none"/>
            <a:tailEnd len="med" w="med" type="none"/>
          </a:ln>
        </p:spPr>
      </p:cxnSp>
      <p:sp>
        <p:nvSpPr>
          <p:cNvPr id="496" name="Google Shape;496;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Time</a:t>
            </a:r>
            <a:r>
              <a:rPr lang="en"/>
              <a:t>L</a:t>
            </a:r>
            <a:r>
              <a:rPr lang="en" sz="3000"/>
              <a:t>ine</a:t>
            </a:r>
            <a:endParaRPr sz="3000"/>
          </a:p>
        </p:txBody>
      </p:sp>
      <p:grpSp>
        <p:nvGrpSpPr>
          <p:cNvPr id="497" name="Google Shape;497;p56"/>
          <p:cNvGrpSpPr/>
          <p:nvPr/>
        </p:nvGrpSpPr>
        <p:grpSpPr>
          <a:xfrm>
            <a:off x="5293201" y="2678680"/>
            <a:ext cx="1040700" cy="1039104"/>
            <a:chOff x="5293201" y="2678680"/>
            <a:chExt cx="1040700" cy="1039104"/>
          </a:xfrm>
        </p:grpSpPr>
        <p:sp>
          <p:nvSpPr>
            <p:cNvPr id="498" name="Google Shape;498;p56"/>
            <p:cNvSpPr txBox="1"/>
            <p:nvPr/>
          </p:nvSpPr>
          <p:spPr>
            <a:xfrm>
              <a:off x="5297801" y="2856485"/>
              <a:ext cx="1029000" cy="861300"/>
            </a:xfrm>
            <a:prstGeom prst="rect">
              <a:avLst/>
            </a:prstGeom>
            <a:solidFill>
              <a:srgbClr val="E06666"/>
            </a:solid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accent1"/>
                  </a:solidFill>
                  <a:latin typeface="Lato"/>
                  <a:ea typeface="Lato"/>
                  <a:cs typeface="Lato"/>
                  <a:sym typeface="Lato"/>
                </a:rPr>
                <a:t>Test Product On 5 Computers</a:t>
              </a:r>
              <a:br>
                <a:rPr lang="en" sz="900">
                  <a:solidFill>
                    <a:schemeClr val="accent1"/>
                  </a:solidFill>
                  <a:latin typeface="Lato"/>
                  <a:ea typeface="Lato"/>
                  <a:cs typeface="Lato"/>
                  <a:sym typeface="Lato"/>
                </a:rPr>
              </a:br>
              <a:r>
                <a:rPr lang="en" sz="900">
                  <a:solidFill>
                    <a:schemeClr val="accent1"/>
                  </a:solidFill>
                  <a:latin typeface="Lato"/>
                  <a:ea typeface="Lato"/>
                  <a:cs typeface="Lato"/>
                  <a:sym typeface="Lato"/>
                </a:rPr>
                <a:t>(Corona - Risk Factor)</a:t>
              </a:r>
              <a:endParaRPr sz="900">
                <a:solidFill>
                  <a:schemeClr val="accent1"/>
                </a:solidFill>
                <a:latin typeface="Lato"/>
                <a:ea typeface="Lato"/>
                <a:cs typeface="Lato"/>
                <a:sym typeface="Lato"/>
              </a:endParaRPr>
            </a:p>
          </p:txBody>
        </p:sp>
        <p:sp>
          <p:nvSpPr>
            <p:cNvPr id="499" name="Google Shape;499;p56"/>
            <p:cNvSpPr txBox="1"/>
            <p:nvPr/>
          </p:nvSpPr>
          <p:spPr>
            <a:xfrm>
              <a:off x="5293201" y="2678680"/>
              <a:ext cx="1040700" cy="164100"/>
            </a:xfrm>
            <a:prstGeom prst="rect">
              <a:avLst/>
            </a:prstGeom>
            <a:solidFill>
              <a:srgbClr val="E0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Raleway"/>
                  <a:ea typeface="Raleway"/>
                  <a:cs typeface="Raleway"/>
                  <a:sym typeface="Raleway"/>
                </a:rPr>
                <a:t>October</a:t>
              </a:r>
              <a:endParaRPr sz="700">
                <a:solidFill>
                  <a:srgbClr val="FFFFFF"/>
                </a:solidFill>
                <a:latin typeface="Raleway"/>
                <a:ea typeface="Raleway"/>
                <a:cs typeface="Raleway"/>
                <a:sym typeface="Raleway"/>
              </a:endParaRPr>
            </a:p>
          </p:txBody>
        </p:sp>
      </p:grpSp>
      <p:grpSp>
        <p:nvGrpSpPr>
          <p:cNvPr id="500" name="Google Shape;500;p56"/>
          <p:cNvGrpSpPr/>
          <p:nvPr/>
        </p:nvGrpSpPr>
        <p:grpSpPr>
          <a:xfrm>
            <a:off x="6415277" y="2678680"/>
            <a:ext cx="1029017" cy="1039006"/>
            <a:chOff x="6415277" y="2678680"/>
            <a:chExt cx="1029017" cy="1039006"/>
          </a:xfrm>
        </p:grpSpPr>
        <p:sp>
          <p:nvSpPr>
            <p:cNvPr id="501" name="Google Shape;501;p56"/>
            <p:cNvSpPr txBox="1"/>
            <p:nvPr/>
          </p:nvSpPr>
          <p:spPr>
            <a:xfrm>
              <a:off x="6415277" y="2856387"/>
              <a:ext cx="1029000" cy="8613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Lato"/>
                  <a:ea typeface="Lato"/>
                  <a:cs typeface="Lato"/>
                  <a:sym typeface="Lato"/>
                </a:rPr>
                <a:t>Project Presentation</a:t>
              </a:r>
              <a:endParaRPr sz="900">
                <a:solidFill>
                  <a:srgbClr val="FFFFFF"/>
                </a:solidFill>
                <a:latin typeface="Lato"/>
                <a:ea typeface="Lato"/>
                <a:cs typeface="Lato"/>
                <a:sym typeface="Lato"/>
              </a:endParaRPr>
            </a:p>
          </p:txBody>
        </p:sp>
        <p:sp>
          <p:nvSpPr>
            <p:cNvPr id="502" name="Google Shape;502;p56"/>
            <p:cNvSpPr txBox="1"/>
            <p:nvPr/>
          </p:nvSpPr>
          <p:spPr>
            <a:xfrm>
              <a:off x="6415294" y="2678680"/>
              <a:ext cx="1029000" cy="164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Raleway"/>
                  <a:ea typeface="Raleway"/>
                  <a:cs typeface="Raleway"/>
                  <a:sym typeface="Raleway"/>
                </a:rPr>
                <a:t>12/10/2020</a:t>
              </a:r>
              <a:endParaRPr sz="700">
                <a:solidFill>
                  <a:srgbClr val="FFFFFF"/>
                </a:solidFill>
                <a:latin typeface="Raleway"/>
                <a:ea typeface="Raleway"/>
                <a:cs typeface="Raleway"/>
                <a:sym typeface="Raleway"/>
              </a:endParaRPr>
            </a:p>
          </p:txBody>
        </p:sp>
      </p:grpSp>
      <p:grpSp>
        <p:nvGrpSpPr>
          <p:cNvPr id="503" name="Google Shape;503;p56"/>
          <p:cNvGrpSpPr/>
          <p:nvPr/>
        </p:nvGrpSpPr>
        <p:grpSpPr>
          <a:xfrm>
            <a:off x="4180373" y="2678680"/>
            <a:ext cx="1029024" cy="1039007"/>
            <a:chOff x="4180373" y="2678680"/>
            <a:chExt cx="1029024" cy="1039007"/>
          </a:xfrm>
        </p:grpSpPr>
        <p:sp>
          <p:nvSpPr>
            <p:cNvPr id="504" name="Google Shape;504;p56"/>
            <p:cNvSpPr txBox="1"/>
            <p:nvPr/>
          </p:nvSpPr>
          <p:spPr>
            <a:xfrm>
              <a:off x="4180373" y="2856387"/>
              <a:ext cx="1029000" cy="8613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Lato"/>
                  <a:ea typeface="Lato"/>
                  <a:cs typeface="Lato"/>
                  <a:sym typeface="Lato"/>
                </a:rPr>
                <a:t>On 5 Terminals</a:t>
              </a:r>
              <a:endParaRPr sz="900">
                <a:solidFill>
                  <a:srgbClr val="FFFFFF"/>
                </a:solidFill>
                <a:latin typeface="Lato"/>
                <a:ea typeface="Lato"/>
                <a:cs typeface="Lato"/>
                <a:sym typeface="Lato"/>
              </a:endParaRPr>
            </a:p>
          </p:txBody>
        </p:sp>
        <p:sp>
          <p:nvSpPr>
            <p:cNvPr id="505" name="Google Shape;505;p56"/>
            <p:cNvSpPr txBox="1"/>
            <p:nvPr/>
          </p:nvSpPr>
          <p:spPr>
            <a:xfrm>
              <a:off x="4180397" y="2678680"/>
              <a:ext cx="1029000" cy="164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Raleway"/>
                  <a:ea typeface="Raleway"/>
                  <a:cs typeface="Raleway"/>
                  <a:sym typeface="Raleway"/>
                </a:rPr>
                <a:t>Testing</a:t>
              </a:r>
              <a:endParaRPr sz="700">
                <a:solidFill>
                  <a:srgbClr val="FFFFFF"/>
                </a:solidFill>
                <a:latin typeface="Raleway"/>
                <a:ea typeface="Raleway"/>
                <a:cs typeface="Raleway"/>
                <a:sym typeface="Raleway"/>
              </a:endParaRPr>
            </a:p>
          </p:txBody>
        </p:sp>
      </p:grpSp>
      <p:grpSp>
        <p:nvGrpSpPr>
          <p:cNvPr id="506" name="Google Shape;506;p56"/>
          <p:cNvGrpSpPr/>
          <p:nvPr/>
        </p:nvGrpSpPr>
        <p:grpSpPr>
          <a:xfrm>
            <a:off x="3062921" y="2678680"/>
            <a:ext cx="1029028" cy="1039008"/>
            <a:chOff x="3062921" y="2678680"/>
            <a:chExt cx="1029028" cy="1039008"/>
          </a:xfrm>
        </p:grpSpPr>
        <p:sp>
          <p:nvSpPr>
            <p:cNvPr id="507" name="Google Shape;507;p56"/>
            <p:cNvSpPr txBox="1"/>
            <p:nvPr/>
          </p:nvSpPr>
          <p:spPr>
            <a:xfrm>
              <a:off x="3062921" y="2856388"/>
              <a:ext cx="1029000" cy="86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Lato"/>
                  <a:ea typeface="Lato"/>
                  <a:cs typeface="Lato"/>
                  <a:sym typeface="Lato"/>
                </a:rPr>
                <a:t>Code and Debug</a:t>
              </a:r>
              <a:endParaRPr sz="900">
                <a:solidFill>
                  <a:srgbClr val="FFFFFF"/>
                </a:solidFill>
                <a:latin typeface="Lato"/>
                <a:ea typeface="Lato"/>
                <a:cs typeface="Lato"/>
                <a:sym typeface="Lato"/>
              </a:endParaRPr>
            </a:p>
          </p:txBody>
        </p:sp>
        <p:sp>
          <p:nvSpPr>
            <p:cNvPr id="508" name="Google Shape;508;p56"/>
            <p:cNvSpPr txBox="1"/>
            <p:nvPr/>
          </p:nvSpPr>
          <p:spPr>
            <a:xfrm>
              <a:off x="3062949" y="2678680"/>
              <a:ext cx="1029000" cy="1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Raleway"/>
                  <a:ea typeface="Raleway"/>
                  <a:cs typeface="Raleway"/>
                  <a:sym typeface="Raleway"/>
                </a:rPr>
                <a:t>Coding</a:t>
              </a:r>
              <a:endParaRPr sz="700">
                <a:solidFill>
                  <a:srgbClr val="FFFFFF"/>
                </a:solidFill>
                <a:latin typeface="Raleway"/>
                <a:ea typeface="Raleway"/>
                <a:cs typeface="Raleway"/>
                <a:sym typeface="Raleway"/>
              </a:endParaRPr>
            </a:p>
          </p:txBody>
        </p:sp>
      </p:grpSp>
      <p:grpSp>
        <p:nvGrpSpPr>
          <p:cNvPr id="509" name="Google Shape;509;p56"/>
          <p:cNvGrpSpPr/>
          <p:nvPr/>
        </p:nvGrpSpPr>
        <p:grpSpPr>
          <a:xfrm>
            <a:off x="1945500" y="2678680"/>
            <a:ext cx="1029000" cy="1038995"/>
            <a:chOff x="1945500" y="2678680"/>
            <a:chExt cx="1029000" cy="1038995"/>
          </a:xfrm>
        </p:grpSpPr>
        <p:sp>
          <p:nvSpPr>
            <p:cNvPr id="510" name="Google Shape;510;p56"/>
            <p:cNvSpPr txBox="1"/>
            <p:nvPr/>
          </p:nvSpPr>
          <p:spPr>
            <a:xfrm>
              <a:off x="1945500" y="2856375"/>
              <a:ext cx="1029000" cy="8613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Lato"/>
                  <a:ea typeface="Lato"/>
                  <a:cs typeface="Lato"/>
                  <a:sym typeface="Lato"/>
                </a:rPr>
                <a:t>Final Design</a:t>
              </a:r>
              <a:endParaRPr sz="900">
                <a:solidFill>
                  <a:srgbClr val="FFFFFF"/>
                </a:solidFill>
                <a:latin typeface="Lato"/>
                <a:ea typeface="Lato"/>
                <a:cs typeface="Lato"/>
                <a:sym typeface="Lato"/>
              </a:endParaRPr>
            </a:p>
          </p:txBody>
        </p:sp>
        <p:sp>
          <p:nvSpPr>
            <p:cNvPr id="511" name="Google Shape;511;p56"/>
            <p:cNvSpPr txBox="1"/>
            <p:nvPr/>
          </p:nvSpPr>
          <p:spPr>
            <a:xfrm>
              <a:off x="1945500" y="2678680"/>
              <a:ext cx="1029000" cy="1641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Raleway"/>
                  <a:ea typeface="Raleway"/>
                  <a:cs typeface="Raleway"/>
                  <a:sym typeface="Raleway"/>
                </a:rPr>
                <a:t>JUL</a:t>
              </a:r>
              <a:endParaRPr sz="700">
                <a:solidFill>
                  <a:srgbClr val="FFFFFF"/>
                </a:solidFill>
                <a:latin typeface="Raleway"/>
                <a:ea typeface="Raleway"/>
                <a:cs typeface="Raleway"/>
                <a:sym typeface="Raleway"/>
              </a:endParaRPr>
            </a:p>
          </p:txBody>
        </p:sp>
      </p:grpSp>
      <p:grpSp>
        <p:nvGrpSpPr>
          <p:cNvPr id="512" name="Google Shape;512;p56"/>
          <p:cNvGrpSpPr/>
          <p:nvPr/>
        </p:nvGrpSpPr>
        <p:grpSpPr>
          <a:xfrm>
            <a:off x="828040" y="2678680"/>
            <a:ext cx="1029012" cy="1039104"/>
            <a:chOff x="828040" y="2678680"/>
            <a:chExt cx="1029012" cy="1039104"/>
          </a:xfrm>
        </p:grpSpPr>
        <p:sp>
          <p:nvSpPr>
            <p:cNvPr id="513" name="Google Shape;513;p56"/>
            <p:cNvSpPr txBox="1"/>
            <p:nvPr/>
          </p:nvSpPr>
          <p:spPr>
            <a:xfrm>
              <a:off x="828040" y="2856484"/>
              <a:ext cx="1029000" cy="8613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Lato"/>
                  <a:ea typeface="Lato"/>
                  <a:cs typeface="Lato"/>
                  <a:sym typeface="Lato"/>
                </a:rPr>
                <a:t>Design Presentation</a:t>
              </a:r>
              <a:endParaRPr sz="900">
                <a:solidFill>
                  <a:srgbClr val="FFFFFF"/>
                </a:solidFill>
                <a:latin typeface="Lato"/>
                <a:ea typeface="Lato"/>
                <a:cs typeface="Lato"/>
                <a:sym typeface="Lato"/>
              </a:endParaRPr>
            </a:p>
          </p:txBody>
        </p:sp>
        <p:sp>
          <p:nvSpPr>
            <p:cNvPr id="514" name="Google Shape;514;p56"/>
            <p:cNvSpPr txBox="1"/>
            <p:nvPr/>
          </p:nvSpPr>
          <p:spPr>
            <a:xfrm>
              <a:off x="828052" y="2678680"/>
              <a:ext cx="1029000" cy="1641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Raleway"/>
                  <a:ea typeface="Raleway"/>
                  <a:cs typeface="Raleway"/>
                  <a:sym typeface="Raleway"/>
                </a:rPr>
                <a:t>16/06/2020</a:t>
              </a:r>
              <a:endParaRPr sz="700">
                <a:solidFill>
                  <a:srgbClr val="FFFFFF"/>
                </a:solidFill>
                <a:latin typeface="Raleway"/>
                <a:ea typeface="Raleway"/>
                <a:cs typeface="Raleway"/>
                <a:sym typeface="Raleway"/>
              </a:endParaRPr>
            </a:p>
          </p:txBody>
        </p:sp>
      </p:grpSp>
      <p:grpSp>
        <p:nvGrpSpPr>
          <p:cNvPr id="515" name="Google Shape;515;p56"/>
          <p:cNvGrpSpPr/>
          <p:nvPr/>
        </p:nvGrpSpPr>
        <p:grpSpPr>
          <a:xfrm>
            <a:off x="3062590" y="2041983"/>
            <a:ext cx="1368114" cy="1312853"/>
            <a:chOff x="3588475" y="2010171"/>
            <a:chExt cx="1318664" cy="1265400"/>
          </a:xfrm>
        </p:grpSpPr>
        <p:sp>
          <p:nvSpPr>
            <p:cNvPr id="516" name="Google Shape;516;p56"/>
            <p:cNvSpPr/>
            <p:nvPr/>
          </p:nvSpPr>
          <p:spPr>
            <a:xfrm>
              <a:off x="3588475" y="2010171"/>
              <a:ext cx="1265400" cy="1265400"/>
            </a:xfrm>
            <a:prstGeom prst="blockArc">
              <a:avLst>
                <a:gd fmla="val 10800000" name="adj1"/>
                <a:gd fmla="val 21145742" name="adj2"/>
                <a:gd fmla="val 4708"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6"/>
            <p:cNvSpPr/>
            <p:nvPr/>
          </p:nvSpPr>
          <p:spPr>
            <a:xfrm rot="10264840">
              <a:off x="4745726" y="2501027"/>
              <a:ext cx="150925" cy="143128"/>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56"/>
          <p:cNvGrpSpPr/>
          <p:nvPr/>
        </p:nvGrpSpPr>
        <p:grpSpPr>
          <a:xfrm rot="10800000">
            <a:off x="3841288" y="3035640"/>
            <a:ext cx="1368114" cy="1312853"/>
            <a:chOff x="3588475" y="2010171"/>
            <a:chExt cx="1318664" cy="1265400"/>
          </a:xfrm>
        </p:grpSpPr>
        <p:sp>
          <p:nvSpPr>
            <p:cNvPr id="519" name="Google Shape;519;p56"/>
            <p:cNvSpPr/>
            <p:nvPr/>
          </p:nvSpPr>
          <p:spPr>
            <a:xfrm>
              <a:off x="3588475" y="2010171"/>
              <a:ext cx="1265400" cy="1265400"/>
            </a:xfrm>
            <a:prstGeom prst="blockArc">
              <a:avLst>
                <a:gd fmla="val 10800000" name="adj1"/>
                <a:gd fmla="val 21145742" name="adj2"/>
                <a:gd fmla="val 4708" name="adj3"/>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6"/>
            <p:cNvSpPr/>
            <p:nvPr/>
          </p:nvSpPr>
          <p:spPr>
            <a:xfrm rot="10264840">
              <a:off x="4745726" y="2501027"/>
              <a:ext cx="150925" cy="143128"/>
            </a:xfrm>
            <a:prstGeom prst="triangle">
              <a:avLst>
                <a:gd fmla="val 50000"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sp>
        <p:nvSpPr>
          <p:cNvPr id="526" name="Google Shape;526;p57"/>
          <p:cNvSpPr txBox="1"/>
          <p:nvPr>
            <p:ph idx="4294967295"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Clr>
                <a:srgbClr val="FFFFFF"/>
              </a:buClr>
              <a:buSzPts val="1300"/>
              <a:buAutoNum type="arabicPeriod"/>
            </a:pPr>
            <a:r>
              <a:rPr lang="en" u="sng">
                <a:solidFill>
                  <a:schemeClr val="hlink"/>
                </a:solidFill>
                <a:hlinkClick r:id="rId3"/>
              </a:rPr>
              <a:t>User Manual</a:t>
            </a:r>
            <a:endParaRPr>
              <a:solidFill>
                <a:srgbClr val="FFFFFF"/>
              </a:solidFill>
            </a:endParaRPr>
          </a:p>
          <a:p>
            <a:pPr indent="-311150" lvl="0" marL="457200" rtl="0" algn="l">
              <a:lnSpc>
                <a:spcPct val="200000"/>
              </a:lnSpc>
              <a:spcBef>
                <a:spcPts val="0"/>
              </a:spcBef>
              <a:spcAft>
                <a:spcPts val="0"/>
              </a:spcAft>
              <a:buClr>
                <a:srgbClr val="FFFFFF"/>
              </a:buClr>
              <a:buSzPts val="1300"/>
              <a:buAutoNum type="arabicPeriod"/>
            </a:pPr>
            <a:r>
              <a:rPr lang="en" u="sng">
                <a:solidFill>
                  <a:schemeClr val="hlink"/>
                </a:solidFill>
                <a:hlinkClick r:id="rId4"/>
              </a:rPr>
              <a:t>Youtube Video</a:t>
            </a:r>
            <a:endParaRPr>
              <a:solidFill>
                <a:srgbClr val="FFFFFF"/>
              </a:solidFill>
            </a:endParaRPr>
          </a:p>
          <a:p>
            <a:pPr indent="-311150" lvl="0" marL="457200" rtl="0" algn="l">
              <a:lnSpc>
                <a:spcPct val="200000"/>
              </a:lnSpc>
              <a:spcBef>
                <a:spcPts val="0"/>
              </a:spcBef>
              <a:spcAft>
                <a:spcPts val="0"/>
              </a:spcAft>
              <a:buClr>
                <a:srgbClr val="FFFFFF"/>
              </a:buClr>
              <a:buSzPts val="1300"/>
              <a:buAutoNum type="arabicPeriod"/>
            </a:pPr>
            <a:r>
              <a:rPr lang="en" u="sng">
                <a:solidFill>
                  <a:schemeClr val="hlink"/>
                </a:solidFill>
                <a:hlinkClick r:id="rId5"/>
              </a:rPr>
              <a:t>GitHub Repository</a:t>
            </a:r>
            <a:endParaRPr>
              <a:solidFill>
                <a:srgbClr val="FFFF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530" name="Shape 530"/>
        <p:cNvGrpSpPr/>
        <p:nvPr/>
      </p:nvGrpSpPr>
      <p:grpSpPr>
        <a:xfrm>
          <a:off x="0" y="0"/>
          <a:ext cx="0" cy="0"/>
          <a:chOff x="0" y="0"/>
          <a:chExt cx="0" cy="0"/>
        </a:xfrm>
      </p:grpSpPr>
      <p:sp>
        <p:nvSpPr>
          <p:cNvPr id="531" name="Google Shape;531;p5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730000" y="1318650"/>
            <a:ext cx="3300900" cy="17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Remote Control F</a:t>
            </a:r>
            <a:r>
              <a:rPr lang="en"/>
              <a:t>eature</a:t>
            </a:r>
            <a:endParaRPr sz="3000"/>
          </a:p>
          <a:p>
            <a:pPr indent="0" lvl="0" marL="0" rtl="0" algn="l">
              <a:spcBef>
                <a:spcPts val="0"/>
              </a:spcBef>
              <a:spcAft>
                <a:spcPts val="0"/>
              </a:spcAft>
              <a:buNone/>
            </a:pPr>
            <a:r>
              <a:t/>
            </a:r>
            <a:endParaRPr sz="3000"/>
          </a:p>
        </p:txBody>
      </p:sp>
      <p:pic>
        <p:nvPicPr>
          <p:cNvPr id="164" name="Google Shape;164;p21"/>
          <p:cNvPicPr preferRelativeResize="0"/>
          <p:nvPr/>
        </p:nvPicPr>
        <p:blipFill>
          <a:blip r:embed="rId3">
            <a:alphaModFix/>
          </a:blip>
          <a:stretch>
            <a:fillRect/>
          </a:stretch>
        </p:blipFill>
        <p:spPr>
          <a:xfrm>
            <a:off x="6137925" y="1188450"/>
            <a:ext cx="1440199" cy="1440199"/>
          </a:xfrm>
          <a:prstGeom prst="rect">
            <a:avLst/>
          </a:prstGeom>
          <a:noFill/>
          <a:ln>
            <a:noFill/>
          </a:ln>
        </p:spPr>
      </p:pic>
      <p:sp>
        <p:nvSpPr>
          <p:cNvPr id="165" name="Google Shape;165;p21"/>
          <p:cNvSpPr txBox="1"/>
          <p:nvPr/>
        </p:nvSpPr>
        <p:spPr>
          <a:xfrm>
            <a:off x="5207600" y="2891725"/>
            <a:ext cx="3300900" cy="35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Lato"/>
                <a:ea typeface="Lato"/>
                <a:cs typeface="Lato"/>
                <a:sym typeface="Lato"/>
              </a:rPr>
              <a:t>Users Remote Control Enabled!</a:t>
            </a:r>
            <a:endParaRPr sz="1100">
              <a:solidFill>
                <a:schemeClr val="accent1"/>
              </a:solidFill>
              <a:latin typeface="Lato"/>
              <a:ea typeface="Lato"/>
              <a:cs typeface="Lato"/>
              <a:sym typeface="Lato"/>
            </a:endParaRPr>
          </a:p>
        </p:txBody>
      </p:sp>
      <p:sp>
        <p:nvSpPr>
          <p:cNvPr id="166" name="Google Shape;166;p21"/>
          <p:cNvSpPr txBox="1"/>
          <p:nvPr/>
        </p:nvSpPr>
        <p:spPr>
          <a:xfrm>
            <a:off x="5207600" y="3521563"/>
            <a:ext cx="3300900" cy="51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100">
              <a:solidFill>
                <a:schemeClr val="accent1"/>
              </a:solidFill>
              <a:latin typeface="Lato"/>
              <a:ea typeface="Lato"/>
              <a:cs typeface="Lato"/>
              <a:sym typeface="Lato"/>
            </a:endParaRPr>
          </a:p>
        </p:txBody>
      </p:sp>
      <p:sp>
        <p:nvSpPr>
          <p:cNvPr id="167" name="Google Shape;167;p21"/>
          <p:cNvSpPr txBox="1"/>
          <p:nvPr/>
        </p:nvSpPr>
        <p:spPr>
          <a:xfrm>
            <a:off x="5207575" y="3142990"/>
            <a:ext cx="3300900" cy="30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Lato"/>
                <a:ea typeface="Lato"/>
                <a:cs typeface="Lato"/>
                <a:sym typeface="Lato"/>
              </a:rPr>
              <a:t>Controlled Player</a:t>
            </a:r>
            <a:endParaRPr sz="11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a:t>
            </a:r>
            <a:endParaRPr sz="3000"/>
          </a:p>
        </p:txBody>
      </p:sp>
      <p:sp>
        <p:nvSpPr>
          <p:cNvPr id="173" name="Google Shape;173;p22"/>
          <p:cNvSpPr txBox="1"/>
          <p:nvPr>
            <p:ph idx="2" type="body"/>
          </p:nvPr>
        </p:nvSpPr>
        <p:spPr>
          <a:xfrm>
            <a:off x="4733575" y="896275"/>
            <a:ext cx="4323600" cy="37986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dk1"/>
              </a:buClr>
              <a:buSzPts val="1600"/>
              <a:buChar char="●"/>
            </a:pPr>
            <a:r>
              <a:rPr b="1" lang="en" sz="1600">
                <a:solidFill>
                  <a:schemeClr val="dk1"/>
                </a:solidFill>
              </a:rPr>
              <a:t>Distributed</a:t>
            </a:r>
            <a:r>
              <a:rPr b="1" lang="en" sz="1600">
                <a:solidFill>
                  <a:schemeClr val="dk1"/>
                </a:solidFill>
              </a:rPr>
              <a:t> FIFA game </a:t>
            </a:r>
            <a:r>
              <a:rPr b="1" lang="en" sz="1600">
                <a:solidFill>
                  <a:schemeClr val="dk1"/>
                </a:solidFill>
              </a:rPr>
              <a:t>contains</a:t>
            </a:r>
            <a:r>
              <a:rPr b="1" lang="en" sz="1600">
                <a:solidFill>
                  <a:schemeClr val="dk1"/>
                </a:solidFill>
              </a:rPr>
              <a:t>: </a:t>
            </a:r>
            <a:endParaRPr b="1" sz="1600">
              <a:solidFill>
                <a:schemeClr val="dk1"/>
              </a:solidFill>
            </a:endParaRPr>
          </a:p>
          <a:p>
            <a:pPr indent="-330200" lvl="0" marL="457200" rtl="0" algn="l">
              <a:lnSpc>
                <a:spcPct val="200000"/>
              </a:lnSpc>
              <a:spcBef>
                <a:spcPts val="0"/>
              </a:spcBef>
              <a:spcAft>
                <a:spcPts val="0"/>
              </a:spcAft>
              <a:buClr>
                <a:schemeClr val="dk1"/>
              </a:buClr>
              <a:buSzPts val="1600"/>
              <a:buChar char="●"/>
            </a:pPr>
            <a:r>
              <a:rPr b="1" lang="en" sz="1600">
                <a:solidFill>
                  <a:schemeClr val="dk1"/>
                </a:solidFill>
              </a:rPr>
              <a:t>Two teams.</a:t>
            </a:r>
            <a:endParaRPr b="1" sz="1600">
              <a:solidFill>
                <a:schemeClr val="dk1"/>
              </a:solidFill>
            </a:endParaRPr>
          </a:p>
          <a:p>
            <a:pPr indent="-330200" lvl="0" marL="457200" rtl="0" algn="l">
              <a:lnSpc>
                <a:spcPct val="200000"/>
              </a:lnSpc>
              <a:spcBef>
                <a:spcPts val="0"/>
              </a:spcBef>
              <a:spcAft>
                <a:spcPts val="0"/>
              </a:spcAft>
              <a:buClr>
                <a:schemeClr val="dk1"/>
              </a:buClr>
              <a:buSzPts val="1600"/>
              <a:buChar char="●"/>
            </a:pPr>
            <a:r>
              <a:rPr b="1" lang="en" sz="1600">
                <a:solidFill>
                  <a:schemeClr val="dk1"/>
                </a:solidFill>
              </a:rPr>
              <a:t>Each team contains </a:t>
            </a:r>
            <a:r>
              <a:rPr b="1" lang="en" sz="1600">
                <a:solidFill>
                  <a:schemeClr val="dk1"/>
                </a:solidFill>
              </a:rPr>
              <a:t>10 players 1 goalie.</a:t>
            </a:r>
            <a:endParaRPr b="1" sz="1600">
              <a:solidFill>
                <a:schemeClr val="dk1"/>
              </a:solidFill>
            </a:endParaRPr>
          </a:p>
          <a:p>
            <a:pPr indent="-330200" lvl="0" marL="457200" rtl="0" algn="l">
              <a:lnSpc>
                <a:spcPct val="200000"/>
              </a:lnSpc>
              <a:spcBef>
                <a:spcPts val="0"/>
              </a:spcBef>
              <a:spcAft>
                <a:spcPts val="0"/>
              </a:spcAft>
              <a:buClr>
                <a:schemeClr val="dk1"/>
              </a:buClr>
              <a:buSzPts val="1600"/>
              <a:buChar char="●"/>
            </a:pPr>
            <a:r>
              <a:rPr b="1" lang="en" sz="1600">
                <a:solidFill>
                  <a:schemeClr val="dk1"/>
                </a:solidFill>
              </a:rPr>
              <a:t>Single referee.</a:t>
            </a:r>
            <a:endParaRPr b="1" sz="1600">
              <a:solidFill>
                <a:schemeClr val="dk1"/>
              </a:solidFill>
            </a:endParaRPr>
          </a:p>
          <a:p>
            <a:pPr indent="-330200" lvl="0" marL="457200" rtl="0" algn="l">
              <a:lnSpc>
                <a:spcPct val="200000"/>
              </a:lnSpc>
              <a:spcBef>
                <a:spcPts val="0"/>
              </a:spcBef>
              <a:spcAft>
                <a:spcPts val="0"/>
              </a:spcAft>
              <a:buClr>
                <a:schemeClr val="dk1"/>
              </a:buClr>
              <a:buSzPts val="1600"/>
              <a:buChar char="●"/>
            </a:pPr>
            <a:r>
              <a:rPr b="1" lang="en" sz="1600">
                <a:solidFill>
                  <a:schemeClr val="dk1"/>
                </a:solidFill>
              </a:rPr>
              <a:t>Each team act upon different strategis.</a:t>
            </a:r>
            <a:endParaRPr b="1" sz="1600">
              <a:solidFill>
                <a:schemeClr val="dk1"/>
              </a:solidFill>
            </a:endParaRPr>
          </a:p>
          <a:p>
            <a:pPr indent="-330200" lvl="0" marL="457200" rtl="0" algn="l">
              <a:lnSpc>
                <a:spcPct val="200000"/>
              </a:lnSpc>
              <a:spcBef>
                <a:spcPts val="0"/>
              </a:spcBef>
              <a:spcAft>
                <a:spcPts val="0"/>
              </a:spcAft>
              <a:buClr>
                <a:schemeClr val="dk1"/>
              </a:buClr>
              <a:buSzPts val="1600"/>
              <a:buChar char="●"/>
            </a:pPr>
            <a:r>
              <a:rPr b="1" lang="en" sz="1600">
                <a:solidFill>
                  <a:schemeClr val="dk1"/>
                </a:solidFill>
              </a:rPr>
              <a:t>The referee is watching the ball from a safe distance.</a:t>
            </a:r>
            <a:endParaRPr b="1" sz="1600">
              <a:solidFill>
                <a:schemeClr val="dk1"/>
              </a:solidFill>
            </a:endParaRPr>
          </a:p>
          <a:p>
            <a:pPr indent="0" lvl="0" marL="0" rtl="0" algn="l">
              <a:spcBef>
                <a:spcPts val="1600"/>
              </a:spcBef>
              <a:spcAft>
                <a:spcPts val="0"/>
              </a:spcAft>
              <a:buNone/>
            </a:pPr>
            <a:r>
              <a:t/>
            </a:r>
            <a:endParaRPr b="1" sz="1600">
              <a:solidFill>
                <a:schemeClr val="dk1"/>
              </a:solidFill>
            </a:endParaRPr>
          </a:p>
          <a:p>
            <a:pPr indent="0" lvl="0" marL="0" rtl="0" algn="l">
              <a:spcBef>
                <a:spcPts val="1000"/>
              </a:spcBef>
              <a:spcAft>
                <a:spcPts val="1000"/>
              </a:spcAft>
              <a:buNone/>
            </a:pPr>
            <a:r>
              <a:t/>
            </a:r>
            <a:endParaRPr b="1" sz="1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Teams Strategies</a:t>
            </a:r>
            <a:endParaRPr/>
          </a:p>
        </p:txBody>
      </p:sp>
      <p:sp>
        <p:nvSpPr>
          <p:cNvPr id="179" name="Google Shape;179;p23"/>
          <p:cNvSpPr txBox="1"/>
          <p:nvPr>
            <p:ph idx="2" type="body"/>
          </p:nvPr>
        </p:nvSpPr>
        <p:spPr>
          <a:xfrm>
            <a:off x="4795450" y="965900"/>
            <a:ext cx="3737700" cy="30255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dk1"/>
              </a:buClr>
              <a:buSzPts val="1600"/>
              <a:buChar char="●"/>
            </a:pPr>
            <a:r>
              <a:rPr b="1" lang="en" sz="1600">
                <a:solidFill>
                  <a:schemeClr val="dk1"/>
                </a:solidFill>
              </a:rPr>
              <a:t>T</a:t>
            </a:r>
            <a:r>
              <a:rPr b="1" lang="en" sz="1600">
                <a:solidFill>
                  <a:schemeClr val="dk1"/>
                </a:solidFill>
              </a:rPr>
              <a:t>eam one strategy is to divide into two sub groups - defenders and attackers.</a:t>
            </a:r>
            <a:endParaRPr b="1" sz="1600">
              <a:solidFill>
                <a:schemeClr val="dk1"/>
              </a:solidFill>
            </a:endParaRPr>
          </a:p>
          <a:p>
            <a:pPr indent="-330200" lvl="0" marL="457200" rtl="0" algn="l">
              <a:lnSpc>
                <a:spcPct val="200000"/>
              </a:lnSpc>
              <a:spcBef>
                <a:spcPts val="0"/>
              </a:spcBef>
              <a:spcAft>
                <a:spcPts val="0"/>
              </a:spcAft>
              <a:buClr>
                <a:schemeClr val="dk1"/>
              </a:buClr>
              <a:buSzPts val="1600"/>
              <a:buChar char="●"/>
            </a:pPr>
            <a:r>
              <a:rPr b="1" lang="en" sz="1600">
                <a:solidFill>
                  <a:schemeClr val="dk1"/>
                </a:solidFill>
              </a:rPr>
              <a:t>Team two  strategy is to work in a random manner around the field. </a:t>
            </a:r>
            <a:endParaRPr b="1" sz="1600">
              <a:solidFill>
                <a:schemeClr val="dk1"/>
              </a:solidFill>
            </a:endParaRPr>
          </a:p>
          <a:p>
            <a:pPr indent="-311150" lvl="0" marL="457200" rtl="0" algn="l">
              <a:lnSpc>
                <a:spcPct val="200000"/>
              </a:lnSpc>
              <a:spcBef>
                <a:spcPts val="0"/>
              </a:spcBef>
              <a:spcAft>
                <a:spcPts val="0"/>
              </a:spcAft>
              <a:buSzPts val="1300"/>
              <a:buChar char="●"/>
            </a:pPr>
            <a:r>
              <a:rPr b="1" lang="en" sz="1600">
                <a:solidFill>
                  <a:schemeClr val="dk1"/>
                </a:solidFill>
              </a:rPr>
              <a:t>Each Goalie defends his team net.</a:t>
            </a:r>
            <a:br>
              <a:rPr lang="en"/>
            </a:br>
            <a:br>
              <a:rPr lang="en"/>
            </a:b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Controlled Player	</a:t>
            </a:r>
            <a:endParaRPr/>
          </a:p>
        </p:txBody>
      </p:sp>
      <p:sp>
        <p:nvSpPr>
          <p:cNvPr id="185" name="Google Shape;185;p24"/>
          <p:cNvSpPr txBox="1"/>
          <p:nvPr>
            <p:ph idx="2" type="body"/>
          </p:nvPr>
        </p:nvSpPr>
        <p:spPr>
          <a:xfrm>
            <a:off x="4772225" y="1082850"/>
            <a:ext cx="4014300" cy="273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solidFill>
                  <a:schemeClr val="dk1"/>
                </a:solidFill>
              </a:rPr>
              <a:t>The user can control one player using the mouse with the following abilities:</a:t>
            </a:r>
            <a:br>
              <a:rPr b="1" lang="en" sz="1600">
                <a:solidFill>
                  <a:schemeClr val="dk1"/>
                </a:solidFill>
              </a:rPr>
            </a:br>
            <a:r>
              <a:rPr b="1" lang="en" sz="1600">
                <a:solidFill>
                  <a:schemeClr val="dk1"/>
                </a:solidFill>
              </a:rPr>
              <a:t>1. Moving </a:t>
            </a:r>
            <a:r>
              <a:rPr b="1" lang="en" sz="1600">
                <a:solidFill>
                  <a:schemeClr val="dk1"/>
                </a:solidFill>
              </a:rPr>
              <a:t>across</a:t>
            </a:r>
            <a:r>
              <a:rPr b="1" lang="en" sz="1600">
                <a:solidFill>
                  <a:schemeClr val="dk1"/>
                </a:solidFill>
              </a:rPr>
              <a:t> the entire soccer field.</a:t>
            </a:r>
            <a:br>
              <a:rPr b="1" lang="en" sz="1600">
                <a:solidFill>
                  <a:schemeClr val="dk1"/>
                </a:solidFill>
              </a:rPr>
            </a:br>
            <a:r>
              <a:rPr b="1" lang="en" sz="1600">
                <a:solidFill>
                  <a:schemeClr val="dk1"/>
                </a:solidFill>
              </a:rPr>
              <a:t>2. Kicking the ball.</a:t>
            </a:r>
            <a:br>
              <a:rPr b="1" lang="en" sz="1600">
                <a:solidFill>
                  <a:schemeClr val="dk1"/>
                </a:solidFill>
              </a:rPr>
            </a:br>
            <a:r>
              <a:rPr b="1" lang="en" sz="1600">
                <a:solidFill>
                  <a:schemeClr val="dk1"/>
                </a:solidFill>
              </a:rPr>
              <a:t>3. Snatching the ball from another player.</a:t>
            </a:r>
            <a:br>
              <a:rPr b="1" lang="en" sz="1600">
                <a:solidFill>
                  <a:schemeClr val="dk1"/>
                </a:solidFill>
              </a:rPr>
            </a:br>
            <a:br>
              <a:rPr b="1" lang="en" sz="1600">
                <a:solidFill>
                  <a:schemeClr val="dk1"/>
                </a:solidFill>
              </a:rPr>
            </a:br>
            <a:r>
              <a:rPr b="1" lang="en" sz="1600">
                <a:solidFill>
                  <a:schemeClr val="dk1"/>
                </a:solidFill>
              </a:rPr>
              <a:t>The controlled player has special color in order to be detected </a:t>
            </a:r>
            <a:r>
              <a:rPr b="1" lang="en" sz="1600">
                <a:solidFill>
                  <a:schemeClr val="dk1"/>
                </a:solidFill>
              </a:rPr>
              <a:t>easily</a:t>
            </a:r>
            <a:r>
              <a:rPr b="1" lang="en" sz="1600">
                <a:solidFill>
                  <a:schemeClr val="dk1"/>
                </a:solidFil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Game Is Over?</a:t>
            </a:r>
            <a:endParaRPr/>
          </a:p>
        </p:txBody>
      </p:sp>
      <p:sp>
        <p:nvSpPr>
          <p:cNvPr id="191" name="Google Shape;191;p25"/>
          <p:cNvSpPr txBox="1"/>
          <p:nvPr>
            <p:ph idx="2" type="body"/>
          </p:nvPr>
        </p:nvSpPr>
        <p:spPr>
          <a:xfrm>
            <a:off x="4679225" y="1059000"/>
            <a:ext cx="40221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The game is over when one of the teams gains 3 points.</a:t>
            </a:r>
            <a:endParaRPr b="1" sz="1600">
              <a:solidFill>
                <a:schemeClr val="dk1"/>
              </a:solidFill>
            </a:endParaRPr>
          </a:p>
          <a:p>
            <a:pPr indent="0" lvl="0" marL="0" rtl="0" algn="l">
              <a:lnSpc>
                <a:spcPct val="100000"/>
              </a:lnSpc>
              <a:spcBef>
                <a:spcPts val="1600"/>
              </a:spcBef>
              <a:spcAft>
                <a:spcPts val="0"/>
              </a:spcAft>
              <a:buNone/>
            </a:pPr>
            <a:r>
              <a:rPr b="1" lang="en" sz="1600">
                <a:solidFill>
                  <a:schemeClr val="dk1"/>
                </a:solidFill>
              </a:rPr>
              <a:t>How does a team gain a point?</a:t>
            </a:r>
            <a:endParaRPr b="1" sz="1600">
              <a:solidFill>
                <a:schemeClr val="dk1"/>
              </a:solidFill>
            </a:endParaRPr>
          </a:p>
          <a:p>
            <a:pPr indent="0" lvl="0" marL="0" rtl="0" algn="l">
              <a:lnSpc>
                <a:spcPct val="100000"/>
              </a:lnSpc>
              <a:spcBef>
                <a:spcPts val="0"/>
              </a:spcBef>
              <a:spcAft>
                <a:spcPts val="0"/>
              </a:spcAft>
              <a:buNone/>
            </a:pPr>
            <a:r>
              <a:rPr b="1" lang="en" sz="1600">
                <a:solidFill>
                  <a:schemeClr val="dk1"/>
                </a:solidFill>
              </a:rPr>
              <a:t>By scoring 3 Goals to the opponent team.</a:t>
            </a:r>
            <a:endParaRPr b="1" sz="1600">
              <a:solidFill>
                <a:schemeClr val="dk1"/>
              </a:solidFill>
            </a:endParaRPr>
          </a:p>
          <a:p>
            <a:pPr indent="0" lvl="0" marL="0" rtl="0" algn="l">
              <a:spcBef>
                <a:spcPts val="0"/>
              </a:spcBef>
              <a:spcAft>
                <a:spcPts val="0"/>
              </a:spcAft>
              <a:buNone/>
            </a:pPr>
            <a:r>
              <a:t/>
            </a:r>
            <a:endParaRPr b="1" sz="1600">
              <a:solidFill>
                <a:schemeClr val="dk1"/>
              </a:solidFill>
            </a:endParaRPr>
          </a:p>
          <a:p>
            <a:pPr indent="0" lvl="0" marL="0" rtl="0" algn="l">
              <a:spcBef>
                <a:spcPts val="1600"/>
              </a:spcBef>
              <a:spcAft>
                <a:spcPts val="0"/>
              </a:spcAft>
              <a:buNone/>
            </a:pPr>
            <a:r>
              <a:rPr b="1" lang="en" sz="1600">
                <a:solidFill>
                  <a:schemeClr val="dk1"/>
                </a:solidFill>
              </a:rPr>
              <a:t>Reasoning:</a:t>
            </a:r>
            <a:endParaRPr b="1" sz="1600">
              <a:solidFill>
                <a:schemeClr val="dk1"/>
              </a:solidFill>
            </a:endParaRPr>
          </a:p>
          <a:p>
            <a:pPr indent="0" lvl="0" marL="0" rtl="0" algn="l">
              <a:spcBef>
                <a:spcPts val="0"/>
              </a:spcBef>
              <a:spcAft>
                <a:spcPts val="0"/>
              </a:spcAft>
              <a:buNone/>
            </a:pPr>
            <a:r>
              <a:rPr b="1" lang="en" sz="1600">
                <a:solidFill>
                  <a:schemeClr val="dk1"/>
                </a:solidFill>
              </a:rPr>
              <a:t>Because we have limited time for the presentation we can’t afford a 90 minutes game.</a:t>
            </a:r>
            <a:endParaRPr b="1"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