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63" r:id="rId6"/>
    <p:sldId id="264" r:id="rId7"/>
    <p:sldId id="260" r:id="rId8"/>
    <p:sldId id="262" r:id="rId9"/>
    <p:sldId id="265" r:id="rId10"/>
    <p:sldId id="267" r:id="rId11"/>
    <p:sldId id="266" r:id="rId12"/>
    <p:sldId id="268" r:id="rId13"/>
    <p:sldId id="269" r:id="rId14"/>
    <p:sldId id="27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80EFD4-AA6F-4ABA-AEE8-A76E11CCB385}">
          <p14:sldIdLst>
            <p14:sldId id="256"/>
            <p14:sldId id="258"/>
            <p14:sldId id="261"/>
            <p14:sldId id="257"/>
            <p14:sldId id="263"/>
            <p14:sldId id="264"/>
          </p14:sldIdLst>
        </p14:section>
        <p14:section name="Baseline solution" id="{80C328AE-5007-4027-8626-3606DD38E147}">
          <p14:sldIdLst>
            <p14:sldId id="260"/>
            <p14:sldId id="262"/>
            <p14:sldId id="265"/>
            <p14:sldId id="267"/>
          </p14:sldIdLst>
        </p14:section>
        <p14:section name="Deep Neural Network" id="{1C76C96D-E777-4D4D-8D4F-89A502F363CD}">
          <p14:sldIdLst>
            <p14:sldId id="266"/>
            <p14:sldId id="268"/>
            <p14:sldId id="269"/>
            <p14:sldId id="27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bercovich\Documents\outpu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Random</a:t>
            </a:r>
            <a:r>
              <a:rPr lang="en-US" baseline="0" dirty="0"/>
              <a:t> Detection Model </a:t>
            </a:r>
            <a:r>
              <a:rPr lang="en-US" dirty="0"/>
              <a:t>Performance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output!$U$2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output!$T$3:$T$23</c:f>
              <c:numCache>
                <c:formatCode>0%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0.96</c:v>
                </c:pt>
              </c:numCache>
            </c:numRef>
          </c:cat>
          <c:val>
            <c:numRef>
              <c:f>output!$U$3:$U$23</c:f>
              <c:numCache>
                <c:formatCode>0.0%</c:formatCode>
                <c:ptCount val="21"/>
                <c:pt idx="0">
                  <c:v>0.5</c:v>
                </c:pt>
                <c:pt idx="1">
                  <c:v>0.86514100000000005</c:v>
                </c:pt>
                <c:pt idx="2">
                  <c:v>0.87555099999999997</c:v>
                </c:pt>
                <c:pt idx="3">
                  <c:v>0.88256500000000004</c:v>
                </c:pt>
                <c:pt idx="4">
                  <c:v>0.88822000000000001</c:v>
                </c:pt>
                <c:pt idx="5">
                  <c:v>0.89308600000000005</c:v>
                </c:pt>
                <c:pt idx="6">
                  <c:v>0.89753799999999995</c:v>
                </c:pt>
                <c:pt idx="7">
                  <c:v>0.901644</c:v>
                </c:pt>
                <c:pt idx="8">
                  <c:v>0.90568300000000002</c:v>
                </c:pt>
                <c:pt idx="9">
                  <c:v>0.90957100000000002</c:v>
                </c:pt>
                <c:pt idx="10">
                  <c:v>0.91355500000000001</c:v>
                </c:pt>
                <c:pt idx="11">
                  <c:v>0.91755500000000001</c:v>
                </c:pt>
                <c:pt idx="12">
                  <c:v>0.92180099999999998</c:v>
                </c:pt>
                <c:pt idx="13">
                  <c:v>0.926118</c:v>
                </c:pt>
                <c:pt idx="14">
                  <c:v>0.93090200000000001</c:v>
                </c:pt>
                <c:pt idx="15">
                  <c:v>0.93626699999999996</c:v>
                </c:pt>
                <c:pt idx="16">
                  <c:v>0.94255299999999997</c:v>
                </c:pt>
                <c:pt idx="17">
                  <c:v>0.94969199999999998</c:v>
                </c:pt>
                <c:pt idx="18">
                  <c:v>0.95605099999999998</c:v>
                </c:pt>
                <c:pt idx="19">
                  <c:v>0.92984500000000003</c:v>
                </c:pt>
                <c:pt idx="20">
                  <c:v>0.87432900000000002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2D-4762-89D9-E8AA72E955BC}"/>
            </c:ext>
          </c:extLst>
        </c:ser>
        <c:ser>
          <c:idx val="1"/>
          <c:order val="1"/>
          <c:tx>
            <c:strRef>
              <c:f>output!$V$2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output!$T$3:$T$23</c:f>
              <c:numCache>
                <c:formatCode>0%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0.96</c:v>
                </c:pt>
              </c:numCache>
            </c:numRef>
          </c:cat>
          <c:val>
            <c:numRef>
              <c:f>output!$V$3:$V$23</c:f>
              <c:numCache>
                <c:formatCode>0.00%</c:formatCode>
                <c:ptCount val="21"/>
                <c:pt idx="0">
                  <c:v>1</c:v>
                </c:pt>
                <c:pt idx="1">
                  <c:v>0.99588399999999999</c:v>
                </c:pt>
                <c:pt idx="2">
                  <c:v>0.99528499999999998</c:v>
                </c:pt>
                <c:pt idx="3">
                  <c:v>0.99481799999999998</c:v>
                </c:pt>
                <c:pt idx="4">
                  <c:v>0.99425200000000002</c:v>
                </c:pt>
                <c:pt idx="5">
                  <c:v>0.993699</c:v>
                </c:pt>
                <c:pt idx="6">
                  <c:v>0.99316099999999996</c:v>
                </c:pt>
                <c:pt idx="7">
                  <c:v>0.99257799999999996</c:v>
                </c:pt>
                <c:pt idx="8">
                  <c:v>0.99185999999999996</c:v>
                </c:pt>
                <c:pt idx="9">
                  <c:v>0.99087700000000001</c:v>
                </c:pt>
                <c:pt idx="10">
                  <c:v>0.98962300000000003</c:v>
                </c:pt>
                <c:pt idx="11">
                  <c:v>0.98791899999999999</c:v>
                </c:pt>
                <c:pt idx="12">
                  <c:v>0.98579099999999997</c:v>
                </c:pt>
                <c:pt idx="13">
                  <c:v>0.98284499999999997</c:v>
                </c:pt>
                <c:pt idx="14">
                  <c:v>0.97841100000000003</c:v>
                </c:pt>
                <c:pt idx="15">
                  <c:v>0.97117200000000004</c:v>
                </c:pt>
                <c:pt idx="16">
                  <c:v>0.95699400000000001</c:v>
                </c:pt>
                <c:pt idx="17">
                  <c:v>0.92159599999999997</c:v>
                </c:pt>
                <c:pt idx="18">
                  <c:v>0.78584200000000004</c:v>
                </c:pt>
                <c:pt idx="19">
                  <c:v>0.15880900000000001</c:v>
                </c:pt>
                <c:pt idx="20">
                  <c:v>3.2199999999999999E-2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2D-4762-89D9-E8AA72E955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5689544"/>
        <c:axId val="595693152"/>
      </c:lineChart>
      <c:catAx>
        <c:axId val="59568954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693152"/>
        <c:crosses val="autoZero"/>
        <c:auto val="1"/>
        <c:lblAlgn val="ctr"/>
        <c:lblOffset val="100"/>
        <c:noMultiLvlLbl val="0"/>
      </c:catAx>
      <c:valAx>
        <c:axId val="5956931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689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Random Detection Model Performance NN Approach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0%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0.84</c:v>
                </c:pt>
                <c:pt idx="1">
                  <c:v>0.89</c:v>
                </c:pt>
                <c:pt idx="2">
                  <c:v>0.92</c:v>
                </c:pt>
                <c:pt idx="3">
                  <c:v>0.93</c:v>
                </c:pt>
                <c:pt idx="4">
                  <c:v>0.95</c:v>
                </c:pt>
                <c:pt idx="5">
                  <c:v>0.96</c:v>
                </c:pt>
                <c:pt idx="6">
                  <c:v>0.97</c:v>
                </c:pt>
                <c:pt idx="7">
                  <c:v>0.97</c:v>
                </c:pt>
                <c:pt idx="8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F4-45D7-8572-03A3465B7D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0%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Sheet1!$C$2:$C$10</c:f>
              <c:numCache>
                <c:formatCode>0%</c:formatCode>
                <c:ptCount val="9"/>
                <c:pt idx="0">
                  <c:v>0.99</c:v>
                </c:pt>
                <c:pt idx="1">
                  <c:v>0.98</c:v>
                </c:pt>
                <c:pt idx="2">
                  <c:v>0.97</c:v>
                </c:pt>
                <c:pt idx="3">
                  <c:v>0.96</c:v>
                </c:pt>
                <c:pt idx="4">
                  <c:v>0.95</c:v>
                </c:pt>
                <c:pt idx="5">
                  <c:v>0.93</c:v>
                </c:pt>
                <c:pt idx="6">
                  <c:v>0.91</c:v>
                </c:pt>
                <c:pt idx="7">
                  <c:v>0.88</c:v>
                </c:pt>
                <c:pt idx="8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F4-45D7-8572-03A3465B7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0521496"/>
        <c:axId val="560516904"/>
      </c:lineChart>
      <c:catAx>
        <c:axId val="56052149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16904"/>
        <c:crosses val="autoZero"/>
        <c:auto val="1"/>
        <c:lblAlgn val="ctr"/>
        <c:lblOffset val="100"/>
        <c:noMultiLvlLbl val="0"/>
      </c:catAx>
      <c:valAx>
        <c:axId val="560516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21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9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1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0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1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0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3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6BEC20F-A837-48EC-AB6D-CE39EF838C7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8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BEC20F-A837-48EC-AB6D-CE39EF838C7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ventwithpython.com/blog/2011/09/28/list-of-street-names-list-of-last-nam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Azran</a:t>
            </a:r>
            <a:r>
              <a:rPr lang="en-US" dirty="0"/>
              <a:t> Adi &amp; Bercovich Yuval</a:t>
            </a:r>
          </a:p>
          <a:p>
            <a:r>
              <a:rPr lang="en-US" dirty="0"/>
              <a:t>Academic college of Tel Aviv </a:t>
            </a:r>
            <a:r>
              <a:rPr lang="en-US" dirty="0" err="1"/>
              <a:t>Yaffo</a:t>
            </a:r>
            <a:endParaRPr lang="en-US" dirty="0"/>
          </a:p>
          <a:p>
            <a:r>
              <a:rPr lang="en-US" dirty="0"/>
              <a:t>March 2018</a:t>
            </a:r>
          </a:p>
        </p:txBody>
      </p:sp>
    </p:spTree>
    <p:extLst>
      <p:ext uri="{BB962C8B-B14F-4D97-AF65-F5344CB8AC3E}">
        <p14:creationId xmlns:p14="http://schemas.microsoft.com/office/powerpoint/2010/main" val="85876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 to explain and repeat</a:t>
            </a:r>
          </a:p>
          <a:p>
            <a:r>
              <a:rPr lang="en-US" dirty="0"/>
              <a:t>Good domain knowledge can get better solution</a:t>
            </a:r>
          </a:p>
          <a:p>
            <a:r>
              <a:rPr lang="en-US" dirty="0"/>
              <a:t>Good Performance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Requires a lot of IO operations (Lookups)</a:t>
            </a:r>
          </a:p>
          <a:p>
            <a:r>
              <a:rPr lang="en-US" dirty="0"/>
              <a:t>Difficult to implement in NRT solutions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6780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User DNN to infer dependencies between characters</a:t>
            </a:r>
          </a:p>
          <a:p>
            <a:pPr lvl="1"/>
            <a:endParaRPr lang="en-US" dirty="0"/>
          </a:p>
          <a:p>
            <a:r>
              <a:rPr lang="en-US" dirty="0"/>
              <a:t>Simple implementation:</a:t>
            </a:r>
          </a:p>
          <a:p>
            <a:pPr lvl="1"/>
            <a:r>
              <a:rPr lang="en-US" dirty="0"/>
              <a:t>Translate any letter in alphabet to a number – for example asci code</a:t>
            </a:r>
          </a:p>
          <a:p>
            <a:pPr lvl="1"/>
            <a:endParaRPr lang="en-US" dirty="0"/>
          </a:p>
          <a:p>
            <a:r>
              <a:rPr lang="en-US" dirty="0"/>
              <a:t>Problems? A lot…</a:t>
            </a:r>
          </a:p>
          <a:p>
            <a:pPr lvl="1"/>
            <a:r>
              <a:rPr lang="en-US" dirty="0"/>
              <a:t>ASCII code does not infer magnitude, only order – ‘b’ is not twice as strong as ‘a’</a:t>
            </a:r>
          </a:p>
          <a:p>
            <a:pPr lvl="1"/>
            <a:r>
              <a:rPr lang="en-US" dirty="0"/>
              <a:t>‘A’ and ‘a’ have different values (64 vs 97)</a:t>
            </a:r>
          </a:p>
        </p:txBody>
      </p:sp>
    </p:spTree>
    <p:extLst>
      <p:ext uri="{BB962C8B-B14F-4D97-AF65-F5344CB8AC3E}">
        <p14:creationId xmlns:p14="http://schemas.microsoft.com/office/powerpoint/2010/main" val="86459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ASCII code or other mapping, use statistical importance:</a:t>
            </a:r>
          </a:p>
          <a:p>
            <a:pPr lvl="1"/>
            <a:r>
              <a:rPr lang="en-US" dirty="0"/>
              <a:t>For each letter in the alphabet, calculate its percentage from the total </a:t>
            </a:r>
            <a:r>
              <a:rPr lang="en-US" dirty="0" err="1"/>
              <a:t>appearences</a:t>
            </a:r>
            <a:r>
              <a:rPr lang="en-US" dirty="0"/>
              <a:t> of all characters</a:t>
            </a:r>
          </a:p>
          <a:p>
            <a:pPr lvl="1"/>
            <a:r>
              <a:rPr lang="en-US" dirty="0"/>
              <a:t>Instead of string ‘Steven’, use array: [0.002, 0.001, 0.035, 0.0001, 0.035, 0.004]</a:t>
            </a:r>
          </a:p>
          <a:p>
            <a:r>
              <a:rPr lang="en-US" dirty="0"/>
              <a:t>Infers strength</a:t>
            </a:r>
          </a:p>
        </p:txBody>
      </p:sp>
    </p:spTree>
    <p:extLst>
      <p:ext uri="{BB962C8B-B14F-4D97-AF65-F5344CB8AC3E}">
        <p14:creationId xmlns:p14="http://schemas.microsoft.com/office/powerpoint/2010/main" val="387068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DNN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word is cut or padded to 21 letters</a:t>
            </a:r>
          </a:p>
          <a:p>
            <a:r>
              <a:rPr lang="en-US" dirty="0"/>
              <a:t>Every word is transformed to float array </a:t>
            </a:r>
          </a:p>
          <a:p>
            <a:r>
              <a:rPr lang="en-US" dirty="0"/>
              <a:t>Each item in array is percentage of character </a:t>
            </a:r>
            <a:r>
              <a:rPr lang="en-US" dirty="0" err="1"/>
              <a:t>appearences</a:t>
            </a:r>
            <a:r>
              <a:rPr lang="en-US" dirty="0"/>
              <a:t> in population</a:t>
            </a:r>
          </a:p>
          <a:p>
            <a:r>
              <a:rPr lang="en-US" dirty="0"/>
              <a:t>Model has 3 fully connected layers:</a:t>
            </a:r>
          </a:p>
          <a:p>
            <a:pPr lvl="1"/>
            <a:r>
              <a:rPr lang="en-US" dirty="0"/>
              <a:t>Input is 21 neurons</a:t>
            </a:r>
          </a:p>
          <a:p>
            <a:pPr lvl="1"/>
            <a:r>
              <a:rPr lang="en-US" dirty="0"/>
              <a:t>2 Hidden layers with 20 neurons</a:t>
            </a:r>
          </a:p>
          <a:p>
            <a:pPr lvl="1"/>
            <a:r>
              <a:rPr lang="en-US" dirty="0"/>
              <a:t>Output is 2</a:t>
            </a:r>
          </a:p>
          <a:p>
            <a:r>
              <a:rPr lang="en-US" dirty="0"/>
              <a:t>Optimizer is SGD, with Mean Squared Error  as loss function</a:t>
            </a:r>
          </a:p>
        </p:txBody>
      </p:sp>
    </p:spTree>
    <p:extLst>
      <p:ext uri="{BB962C8B-B14F-4D97-AF65-F5344CB8AC3E}">
        <p14:creationId xmlns:p14="http://schemas.microsoft.com/office/powerpoint/2010/main" val="117716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Although the problem seems to be categorical, we can “convert” it to a continues problem:</a:t>
            </a:r>
          </a:p>
          <a:p>
            <a:pPr lvl="1"/>
            <a:r>
              <a:rPr lang="en-US" dirty="0"/>
              <a:t>Instead of categorizing data points to 1 or 0</a:t>
            </a:r>
          </a:p>
          <a:p>
            <a:pPr lvl="1"/>
            <a:r>
              <a:rPr lang="en-US" dirty="0"/>
              <a:t>Give a number of how similar we are to 0 or 1</a:t>
            </a:r>
          </a:p>
          <a:p>
            <a:r>
              <a:rPr lang="en-US" dirty="0"/>
              <a:t>Now we can set the cut off point </a:t>
            </a:r>
            <a:r>
              <a:rPr lang="en-US" dirty="0" err="1"/>
              <a:t>ourself</a:t>
            </a:r>
            <a:r>
              <a:rPr lang="en-US" dirty="0"/>
              <a:t> (and not just using </a:t>
            </a:r>
            <a:r>
              <a:rPr lang="en-US" dirty="0" err="1"/>
              <a:t>argmax</a:t>
            </a:r>
            <a:r>
              <a:rPr lang="en-US" dirty="0"/>
              <a:t> or if score &gt; 0.5</a:t>
            </a:r>
          </a:p>
          <a:p>
            <a:r>
              <a:rPr lang="en-US" dirty="0"/>
              <a:t>Convert the network to:</a:t>
            </a:r>
          </a:p>
          <a:p>
            <a:pPr lvl="1"/>
            <a:r>
              <a:rPr lang="en-US" dirty="0"/>
              <a:t>Model has 3 fully connected layers:</a:t>
            </a:r>
          </a:p>
          <a:p>
            <a:pPr lvl="2"/>
            <a:r>
              <a:rPr lang="en-US" dirty="0"/>
              <a:t>Input is 21 neurons</a:t>
            </a:r>
          </a:p>
          <a:p>
            <a:pPr lvl="2"/>
            <a:r>
              <a:rPr lang="en-US" dirty="0"/>
              <a:t>2 Hidden layers with 20 neurons</a:t>
            </a:r>
          </a:p>
          <a:p>
            <a:pPr lvl="2"/>
            <a:r>
              <a:rPr lang="en-US" dirty="0"/>
              <a:t>Output is 1 neuron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2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8" title="Random Detection Model Performance NN Approach">
            <a:extLst>
              <a:ext uri="{FF2B5EF4-FFF2-40B4-BE49-F238E27FC236}">
                <a16:creationId xmlns:a16="http://schemas.microsoft.com/office/drawing/2014/main" id="{C7F94DBB-9DDD-4AE2-AB36-A9D63E4F8E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465837"/>
              </p:ext>
            </p:extLst>
          </p:nvPr>
        </p:nvGraphicFramePr>
        <p:xfrm>
          <a:off x="2231137" y="2628000"/>
          <a:ext cx="7808506" cy="3259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1F4170-8419-4C55-9AB1-C74B64FE6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7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at hands and why to go to deep learning</a:t>
            </a:r>
          </a:p>
          <a:p>
            <a:r>
              <a:rPr lang="en-US" dirty="0"/>
              <a:t>Baseline – Naïve, non deep learning approach</a:t>
            </a:r>
          </a:p>
          <a:p>
            <a:r>
              <a:rPr lang="en-US" dirty="0"/>
              <a:t>Naïve deep learning approach</a:t>
            </a:r>
          </a:p>
          <a:p>
            <a:r>
              <a:rPr lang="en-US" dirty="0"/>
              <a:t>Better solutions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0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fraud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3"/>
            <a:ext cx="4271771" cy="36418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Companies demand information from the users in order to access to its services.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Companies make an effort to ensure that the information gained from user is not fabricated: the email address is valid, the address makes sense, etc.</a:t>
            </a:r>
          </a:p>
          <a:p>
            <a:r>
              <a:rPr lang="en-US" dirty="0"/>
              <a:t>Companies checks if a single value is an outlier in its “velocity” of hitting their systems.</a:t>
            </a:r>
          </a:p>
          <a:p>
            <a:r>
              <a:rPr lang="en-US" dirty="0"/>
              <a:t>Companies “waste time” by targeting specific attacks/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Fraudsters want to fraudulently gain access to such services.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Fraudsters write scripts that generates valid information, and send it to the companies.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Fraudsters change the scripts to randomly generate acceptable values.</a:t>
            </a:r>
          </a:p>
        </p:txBody>
      </p:sp>
    </p:spTree>
    <p:extLst>
      <p:ext uri="{BB962C8B-B14F-4D97-AF65-F5344CB8AC3E}">
        <p14:creationId xmlns:p14="http://schemas.microsoft.com/office/powerpoint/2010/main" val="30944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Acceptable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randomly generated strings with high precision and recall. </a:t>
            </a:r>
          </a:p>
          <a:p>
            <a:r>
              <a:rPr lang="en-US" dirty="0"/>
              <a:t>Solution must be simple enough to be implemented in NRT solution</a:t>
            </a:r>
          </a:p>
          <a:p>
            <a:r>
              <a:rPr lang="en-US" dirty="0"/>
              <a:t>Solution should require as little IO actions as possible</a:t>
            </a:r>
          </a:p>
        </p:txBody>
      </p:sp>
    </p:spTree>
    <p:extLst>
      <p:ext uri="{BB962C8B-B14F-4D97-AF65-F5344CB8AC3E}">
        <p14:creationId xmlns:p14="http://schemas.microsoft.com/office/powerpoint/2010/main" val="5183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Address:</a:t>
            </a:r>
          </a:p>
          <a:p>
            <a:pPr lvl="1"/>
            <a:r>
              <a:rPr lang="en-US" dirty="0" err="1"/>
              <a:t>Jabotinsky</a:t>
            </a:r>
            <a:r>
              <a:rPr lang="en-US" dirty="0"/>
              <a:t> vs. </a:t>
            </a:r>
            <a:r>
              <a:rPr lang="en-US" dirty="0" err="1"/>
              <a:t>dsjasdneh</a:t>
            </a:r>
            <a:endParaRPr lang="en-US" dirty="0"/>
          </a:p>
          <a:p>
            <a:r>
              <a:rPr lang="en-US" dirty="0"/>
              <a:t>MAC Address:</a:t>
            </a:r>
          </a:p>
          <a:p>
            <a:pPr lvl="1"/>
            <a:r>
              <a:rPr lang="en-US" dirty="0"/>
              <a:t>3C:D9:2B:DC:CA:F1 vs 3C:DD:FF:DC:CA:F1</a:t>
            </a:r>
          </a:p>
          <a:p>
            <a:r>
              <a:rPr lang="en-US" dirty="0"/>
              <a:t>Device name:</a:t>
            </a:r>
          </a:p>
          <a:p>
            <a:pPr lvl="1"/>
            <a:r>
              <a:rPr lang="en-US" dirty="0"/>
              <a:t>Joe’s </a:t>
            </a:r>
            <a:r>
              <a:rPr lang="en-US" dirty="0" err="1"/>
              <a:t>Iphone</a:t>
            </a:r>
            <a:r>
              <a:rPr lang="en-US" dirty="0"/>
              <a:t> vs </a:t>
            </a:r>
            <a:r>
              <a:rPr lang="en-US" dirty="0" err="1"/>
              <a:t>jgdyem’s</a:t>
            </a:r>
            <a:r>
              <a:rPr lang="en-US" dirty="0"/>
              <a:t> </a:t>
            </a:r>
            <a:r>
              <a:rPr lang="en-US" dirty="0" err="1"/>
              <a:t>Iphone</a:t>
            </a:r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 Name:</a:t>
            </a:r>
          </a:p>
          <a:p>
            <a:pPr lvl="1"/>
            <a:r>
              <a:rPr lang="en-US" dirty="0"/>
              <a:t>BEZEQINT-2AC9 vs dearfd-234fed</a:t>
            </a:r>
          </a:p>
        </p:txBody>
      </p:sp>
    </p:spTree>
    <p:extLst>
      <p:ext uri="{BB962C8B-B14F-4D97-AF65-F5344CB8AC3E}">
        <p14:creationId xmlns:p14="http://schemas.microsoft.com/office/powerpoint/2010/main" val="1885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work on street names in the US. </a:t>
            </a:r>
          </a:p>
          <a:p>
            <a:r>
              <a:rPr lang="en-US" dirty="0"/>
              <a:t>We got the information from: </a:t>
            </a:r>
            <a:r>
              <a:rPr lang="en-US" dirty="0">
                <a:hlinkClick r:id="rId2" tooltip="https://inventwithpython.com/blog/2011/09/28/list-of-street-names-list-of-last-names/"/>
              </a:rPr>
              <a:t>https://inventwithpython.com/blog/2011/09/28/list-of-street-names-list-of-last-names/</a:t>
            </a:r>
            <a:endParaRPr lang="en-US" dirty="0"/>
          </a:p>
          <a:p>
            <a:r>
              <a:rPr lang="en-US" dirty="0"/>
              <a:t>We generated the randomized inputs (bad sample) by:</a:t>
            </a:r>
          </a:p>
          <a:p>
            <a:pPr lvl="1"/>
            <a:r>
              <a:rPr lang="en-US" dirty="0"/>
              <a:t>For each good sample, generate a string in the same length</a:t>
            </a:r>
          </a:p>
          <a:p>
            <a:pPr lvl="1"/>
            <a:r>
              <a:rPr lang="en-US" dirty="0"/>
              <a:t>The alphabet is A-Z, a-z, 0-9 and specific whitespaces and </a:t>
            </a:r>
            <a:r>
              <a:rPr lang="en-US" dirty="0" err="1"/>
              <a:t>puntiuation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2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Naïve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Calculate for each character in a good sample ‘s’: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(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) 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probability of a given character in a specific location in string, given two previous characters</a:t>
                </a:r>
              </a:p>
              <a:p>
                <a:pPr lvl="1"/>
                <a:r>
                  <a:rPr lang="en-US" dirty="0"/>
                  <a:t>For each example in training set, create vector: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coefficients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so that 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𝑟𝑎𝑛𝑑𝑜𝑚𝑖𝑧𝑒𝑑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Sounds like logistic regression…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965" b="-44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4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preperation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all good samples, split 10%, 70% and 20%</a:t>
                </a:r>
              </a:p>
              <a:p>
                <a:r>
                  <a:rPr lang="en-US" dirty="0"/>
                  <a:t>On 10% , calculate probabilities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( 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) 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Replace every input with probabilities vector.</a:t>
                </a:r>
              </a:p>
              <a:p>
                <a:r>
                  <a:rPr lang="en-US" dirty="0"/>
                  <a:t>On 70%, train logistical regression</a:t>
                </a:r>
              </a:p>
              <a:p>
                <a:r>
                  <a:rPr lang="en-US" dirty="0"/>
                  <a:t>Rest - test</a:t>
                </a: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48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81636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4123</TotalTime>
  <Words>592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Gill Sans MT</vt:lpstr>
      <vt:lpstr>Parcel</vt:lpstr>
      <vt:lpstr>Deep learning</vt:lpstr>
      <vt:lpstr>Agenda</vt:lpstr>
      <vt:lpstr>Evolution of fraud</vt:lpstr>
      <vt:lpstr>Description of Acceptable solution</vt:lpstr>
      <vt:lpstr>Examples</vt:lpstr>
      <vt:lpstr>This work</vt:lpstr>
      <vt:lpstr>Basic Naïve solution</vt:lpstr>
      <vt:lpstr>Data preperation</vt:lpstr>
      <vt:lpstr>performance</vt:lpstr>
      <vt:lpstr>Pros and Cons</vt:lpstr>
      <vt:lpstr>Basic Deep Learning</vt:lpstr>
      <vt:lpstr>Enhancement I</vt:lpstr>
      <vt:lpstr>Model of DNN</vt:lpstr>
      <vt:lpstr>Enhancement II</vt:lpstr>
      <vt:lpstr>Performance</vt:lpstr>
    </vt:vector>
  </TitlesOfParts>
  <Company>PayPal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Bercovich, Yuval</dc:creator>
  <cp:lastModifiedBy>Adi Azran</cp:lastModifiedBy>
  <cp:revision>53</cp:revision>
  <dcterms:created xsi:type="dcterms:W3CDTF">2018-03-10T13:15:55Z</dcterms:created>
  <dcterms:modified xsi:type="dcterms:W3CDTF">2018-03-21T07:18:21Z</dcterms:modified>
</cp:coreProperties>
</file>