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74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77" r:id="rId7"/>
    <p:sldId id="264" r:id="rId8"/>
    <p:sldId id="260" r:id="rId9"/>
    <p:sldId id="279" r:id="rId10"/>
    <p:sldId id="278" r:id="rId11"/>
    <p:sldId id="280" r:id="rId12"/>
    <p:sldId id="274" r:id="rId13"/>
  </p:sldIdLst>
  <p:sldSz cx="12192000" cy="6858000"/>
  <p:notesSz cx="6858000" cy="9144000"/>
  <p:defaultTextStyle>
    <a:defPPr algn="r" rtl="1">
      <a:defRPr lang="he-il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20" autoAdjust="0"/>
    <p:restoredTop sz="95033" autoAdjust="0"/>
  </p:normalViewPr>
  <p:slideViewPr>
    <p:cSldViewPr snapToGrid="0" snapToObjects="1">
      <p:cViewPr varScale="1">
        <p:scale>
          <a:sx n="121" d="100"/>
          <a:sy n="121" d="100"/>
        </p:scale>
        <p:origin x="86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EC4F1F54-C046-4D8F-91F4-02CDAF3B68C5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י"ד/טבת/תשפ"ג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FEC605DA-80A8-4B7B-B889-6C5700BB4CEA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04670B4-8476-4868-8E4E-BD7F7EB7E382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F3544625-0ADF-4414-89A2-9E135F0C849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5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6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68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7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18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8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829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9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031875" y="1964267"/>
            <a:ext cx="7197726" cy="2421464"/>
          </a:xfrm>
        </p:spPr>
        <p:txBody>
          <a:bodyPr rtlCol="1" anchor="b">
            <a:normAutofit/>
          </a:bodyPr>
          <a:lstStyle>
            <a:lvl1pPr algn="l" rtl="1">
              <a:defRPr sz="4800">
                <a:effectLst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1031875" y="4385732"/>
            <a:ext cx="7197726" cy="1405467"/>
          </a:xfrm>
        </p:spPr>
        <p:txBody>
          <a:bodyPr rtlCol="1" anchor="t">
            <a:normAutofit/>
          </a:bodyPr>
          <a:lstStyle>
            <a:lvl1pPr marL="0" indent="0" algn="l" rtl="1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659242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C2F0703B-6D42-49D2-B4AA-B95A662FEA9E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335643" y="5870575"/>
            <a:ext cx="4893958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31875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4732865"/>
            <a:ext cx="10131427" cy="566738"/>
          </a:xfrm>
        </p:spPr>
        <p:txBody>
          <a:bodyPr rtlCol="1" anchor="b">
            <a:normAutofit/>
          </a:bodyPr>
          <a:lstStyle>
            <a:lvl1pPr algn="r" rtl="1">
              <a:defRPr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2060573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1374773" y="5299603"/>
            <a:ext cx="10131427" cy="493712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80001A7-C05B-4C88-98C7-12FD5F26441B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3124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1912384-B1B5-4B6F-A2C5-DDACFD44CD73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13" name="תיבת טקסט 12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4" name="תיבת טקסט 13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6" name="כותרת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754941" y="3352800"/>
            <a:ext cx="9339184" cy="381000"/>
          </a:xfrm>
        </p:spPr>
        <p:txBody>
          <a:bodyPr rtlCol="1" anchor="ctr"/>
          <a:lstStyle>
            <a:lvl1pPr marL="0" indent="0" algn="r" rtl="1">
              <a:buFontTx/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FontTx/>
              <a:buNone/>
              <a:defRPr/>
            </a:lvl2pPr>
            <a:lvl3pPr marL="914400" indent="0" algn="r" rtl="1">
              <a:buFontTx/>
              <a:buNone/>
              <a:defRPr/>
            </a:lvl3pPr>
            <a:lvl4pPr marL="1371600" indent="0" algn="r" rtl="1">
              <a:buFontTx/>
              <a:buNone/>
              <a:defRPr/>
            </a:lvl4pPr>
            <a:lvl5pPr marL="1828800" indent="0" algn="r" rtl="1">
              <a:buFontTx/>
              <a:buNone/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52168" y="4343400"/>
            <a:ext cx="10152367" cy="14478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95406F1-D384-4DFA-8196-1F33887D46CC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5" cy="1468800"/>
          </a:xfrm>
        </p:spPr>
        <p:txBody>
          <a:bodyPr rtlCol="1" anchor="b">
            <a:normAutofit/>
          </a:bodyPr>
          <a:lstStyle>
            <a:lvl1pPr algn="r" rtl="1">
              <a:defRPr sz="3200" b="0"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6" cy="8604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5C3A763-7123-4EEC-A01E-6DEE63A5CD80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של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13" name="תיבת טקסט 12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4" name="תיבת טקסט 13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6" name="כותרת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370764" y="3886200"/>
            <a:ext cx="10135436" cy="889000"/>
          </a:xfrm>
        </p:spPr>
        <p:txBody>
          <a:bodyPr vert="horz" lIns="91440" tIns="45720" rIns="91440" bIns="45720" rtlCol="1" anchor="b">
            <a:normAutofit/>
          </a:bodyPr>
          <a:lstStyle>
            <a:lvl1pPr algn="r" rtl="1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>
              <a:spcBef>
                <a:spcPct val="0"/>
              </a:spcBef>
              <a:buNone/>
            </a:pPr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0765" y="4775200"/>
            <a:ext cx="10135436" cy="10160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3A8AA2F-EC55-429D-9463-C9ACA2DC8118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2743199"/>
          </a:xfrm>
        </p:spPr>
        <p:txBody>
          <a:bodyPr vert="horz" lIns="91440" tIns="45720" rIns="91440" bIns="45720" rtlCol="1" anchor="ctr">
            <a:normAutofit/>
          </a:bodyPr>
          <a:lstStyle>
            <a:lvl1pPr algn="r" rtl="1">
              <a:def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374771" y="3505200"/>
            <a:ext cx="10131428" cy="838200"/>
          </a:xfrm>
        </p:spPr>
        <p:txBody>
          <a:bodyPr vert="horz" lIns="91440" tIns="45720" rIns="91440" bIns="45720" rtlCol="1" anchor="b">
            <a:normAutofit/>
          </a:bodyPr>
          <a:lstStyle>
            <a:lvl1pPr algn="r" rtl="1"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>
              <a:spcBef>
                <a:spcPct val="0"/>
              </a:spcBef>
              <a:buNone/>
            </a:pPr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D2D438-6FBB-4612-B4B9-AA5163F3510C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1374774" y="2142067"/>
            <a:ext cx="10131425" cy="3649133"/>
          </a:xfrm>
        </p:spPr>
        <p:txBody>
          <a:bodyPr vert="eaVert" rtlCol="1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2A2C001C-A6DB-4C61-AB2A-DB388D84202F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1374773" y="609599"/>
            <a:ext cx="2158552" cy="5181601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3674084" y="609600"/>
            <a:ext cx="7832116" cy="5181600"/>
          </a:xfrm>
        </p:spPr>
        <p:txBody>
          <a:bodyPr vert="vert270" rtlCol="1" anchor="t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531EFB6-5BED-425B-A4E9-239F4B954EBB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374774" y="2142067"/>
            <a:ext cx="10131425" cy="3649133"/>
          </a:xfrm>
        </p:spPr>
        <p:txBody>
          <a:bodyPr rtlCol="1" anchor="ctr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02B383C-729E-497E-95DD-D7340825FF6A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7" cy="1468800"/>
          </a:xfrm>
        </p:spPr>
        <p:txBody>
          <a:bodyPr rtlCol="1" anchor="b"/>
          <a:lstStyle>
            <a:lvl1pPr algn="r" rtl="1">
              <a:defRPr sz="4000" b="0" cap="all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8" cy="8604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2000" cap="all">
                <a:solidFill>
                  <a:schemeClr val="tx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B945C276-5B45-48DE-A14E-453C02A2062C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510864" y="2142067"/>
            <a:ext cx="4995334" cy="3649134"/>
          </a:xfrm>
        </p:spPr>
        <p:txBody>
          <a:bodyPr rtlCol="1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1374773" y="2142067"/>
            <a:ext cx="4995332" cy="3649133"/>
          </a:xfrm>
        </p:spPr>
        <p:txBody>
          <a:bodyPr rtlCol="1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263F0043-071C-448F-89A5-27606E31A466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509276" y="2218267"/>
            <a:ext cx="4709054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509276" y="2870201"/>
            <a:ext cx="4996923" cy="2920998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1373184" y="2226734"/>
            <a:ext cx="4722813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1373183" y="2870201"/>
            <a:ext cx="4995334" cy="2920998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54547B9-0E7C-4A94-9F9C-330A5FBB3FAD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419907A-B85D-4330-8FFA-9230829EF2FA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A8F3B45F-D09D-4BEC-B533-558F8A453C87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7825315" y="2074333"/>
            <a:ext cx="3680885" cy="1371600"/>
          </a:xfrm>
        </p:spPr>
        <p:txBody>
          <a:bodyPr rtlCol="1" anchor="b">
            <a:normAutofit/>
          </a:bodyPr>
          <a:lstStyle>
            <a:lvl1pPr algn="r" rtl="1">
              <a:defRPr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374773" y="609601"/>
            <a:ext cx="6169026" cy="5181600"/>
          </a:xfrm>
        </p:spPr>
        <p:txBody>
          <a:bodyPr rtlCol="1" anchor="ctr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7825315" y="3445933"/>
            <a:ext cx="3680885" cy="1828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362C9EC-8A44-49F8-BA74-6C0491265AE4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341547" y="1600200"/>
            <a:ext cx="6164653" cy="1371600"/>
          </a:xfrm>
        </p:spPr>
        <p:txBody>
          <a:bodyPr rtlCol="1" anchor="b">
            <a:normAutofit/>
          </a:bodyPr>
          <a:lstStyle>
            <a:lvl1pPr algn="r" rtl="1">
              <a:defRPr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4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137477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5341547" y="2971800"/>
            <a:ext cx="6164653" cy="1828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20B5B45-2856-465F-9C16-52D5B9FBE057}" type="datetime1">
              <a:rPr lang="he-IL" smtClean="0"/>
              <a:t>י"ד/טבת/תשפ"ג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4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200214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C1667F8-FC25-4D60-BC81-F0FB596FF1BD}" type="datetime1">
              <a:rPr lang="he-IL" noProof="0" smtClean="0"/>
              <a:t>י"ד/טבת/תשפ"ג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3678541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1374773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r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שמי לילה עם הרים הנראים באופק מרחוק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0" y="-4955"/>
            <a:ext cx="12191980" cy="6857990"/>
          </a:xfrm>
          <a:prstGeom prst="rect">
            <a:avLst/>
          </a:prstGeom>
        </p:spPr>
      </p:pic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031875" y="4976282"/>
            <a:ext cx="7197726" cy="1405467"/>
          </a:xfrm>
        </p:spPr>
        <p:txBody>
          <a:bodyPr rtlCol="1">
            <a:normAutofit/>
          </a:bodyPr>
          <a:lstStyle/>
          <a:p>
            <a:pPr algn="l" rt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BEN COHEN</a:t>
            </a:r>
          </a:p>
          <a:p>
            <a:pPr algn="l" rt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YUVAL BAR-MAOZ</a:t>
            </a:r>
            <a:endParaRPr lang="he-IL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כותרת 5">
            <a:extLst>
              <a:ext uri="{FF2B5EF4-FFF2-40B4-BE49-F238E27FC236}">
                <a16:creationId xmlns:a16="http://schemas.microsoft.com/office/drawing/2014/main" id="{7C1EF554-AE18-D1DA-F24F-64E443FB1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927701" y="2789497"/>
            <a:ext cx="10646981" cy="1851948"/>
          </a:xfrm>
        </p:spPr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SECURITY CHALLENGE</a:t>
            </a:r>
            <a:br>
              <a:rPr lang="en-US" dirty="0"/>
            </a:br>
            <a:r>
              <a:rPr lang="en-US" dirty="0"/>
              <a:t>CISCO COMPETITION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362776" y="609600"/>
            <a:ext cx="6143423" cy="1456267"/>
          </a:xfrm>
        </p:spPr>
        <p:txBody>
          <a:bodyPr rtlCol="1">
            <a:normAutofit/>
          </a:bodyPr>
          <a:lstStyle/>
          <a:p>
            <a:pPr algn="r" rtl="1"/>
            <a:r>
              <a:rPr lang="he-IL" dirty="0"/>
              <a:t>הפתרון - </a:t>
            </a:r>
          </a:p>
        </p:txBody>
      </p:sp>
      <p:grpSp>
        <p:nvGrpSpPr>
          <p:cNvPr id="179" name="קבוצה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-6341" y="3905941"/>
            <a:ext cx="3632728" cy="3163289"/>
            <a:chOff x="-10916216" y="-1466169"/>
            <a:chExt cx="6896713" cy="6005491"/>
          </a:xfrm>
        </p:grpSpPr>
        <p:sp>
          <p:nvSpPr>
            <p:cNvPr id="180" name="צורה חופשית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664792" flipH="1">
              <a:off x="-10916216" y="-146616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81" name="קבוצה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0668662" y="-1343619"/>
              <a:ext cx="6247632" cy="5826382"/>
              <a:chOff x="-10668662" y="-1343619"/>
              <a:chExt cx="6247632" cy="5826382"/>
            </a:xfrm>
          </p:grpSpPr>
          <p:cxnSp>
            <p:nvCxnSpPr>
              <p:cNvPr id="182" name="מחבר ישר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4792">
                <a:off x="-7482148" y="-129302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מחבר ישר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4792">
                <a:off x="-7622841" y="-131362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מחבר ישר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24792">
                <a:off x="-7764805" y="-133193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מחבר ישר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4792">
                <a:off x="-7903229" y="-133820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מחבר ישר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792">
                <a:off x="-8040873" y="-134361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מחבר ישר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792">
                <a:off x="-8185671" y="-134311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מחבר ישר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484792">
                <a:off x="-8326108" y="-134175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מחבר ישר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364792">
                <a:off x="-8466120" y="-133492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מחבר ישר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184792">
                <a:off x="-8605624" y="-131651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מחבר ישר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064792">
                <a:off x="-8743809" y="-129642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מחבר ישר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944792">
                <a:off x="-8882853" y="-127197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מחבר ישר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824792">
                <a:off x="-9017411" y="-122791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מחבר ישר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644792">
                <a:off x="-9155473" y="-118907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מחבר ישר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524792">
                <a:off x="-9286841" y="-114891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מחבר ישר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404792">
                <a:off x="-9418038" y="-109724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מחבר ישר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284792">
                <a:off x="-9550563" y="-104939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מחבר ישר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104792">
                <a:off x="-9680757" y="-99338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מחבר ישר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984792">
                <a:off x="-9801978" y="-93209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מחבר ישר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64792">
                <a:off x="-9926533" y="-86450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מחבר ישר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744792">
                <a:off x="-10045885" y="-78599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מחבר ישר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564792">
                <a:off x="-10164759" y="-71159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מחבר ישר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444792">
                <a:off x="-10275456" y="-63106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מחבר ישר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324792">
                <a:off x="-10383244" y="-54058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מחבר ישר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204792">
                <a:off x="-10495145" y="-45186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מחבר ישר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4792">
                <a:off x="-10644316" y="-293324"/>
                <a:ext cx="117319" cy="82911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מחבר ישר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4792">
                <a:off x="-10668662" y="-129641"/>
                <a:ext cx="39677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מחבר ישר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44792">
                <a:off x="-7346422" y="-126364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מחבר ישר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64792">
                <a:off x="-7209086" y="-123432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מחבר ישר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4792">
                <a:off x="-7071823" y="-119262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מחבר ישר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4792">
                <a:off x="-6939238" y="-115184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מחבר ישר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84792">
                <a:off x="-6807190" y="-110339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מחבר ישר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04792">
                <a:off x="-6675146" y="-105493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מחבר ישר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4792">
                <a:off x="-6550452" y="-99367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מחבר ישר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4792">
                <a:off x="-6425756" y="-93241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מחבר ישר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24792">
                <a:off x="-6304611" y="-85827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מחבר ישר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44792">
                <a:off x="-6183467" y="-78414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מחבר ישר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4792">
                <a:off x="-6062322" y="-71000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מחבר ישר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4792">
                <a:off x="-5951217" y="-62811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מחבר ישר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64792">
                <a:off x="-5840567" y="-54389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מחבר ישר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84792">
                <a:off x="-5732085" y="-45277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מחבר ישר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4792">
                <a:off x="-5629045" y="-35780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מחבר ישר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4792">
                <a:off x="-5530749" y="-25355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מחבר ישר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04792">
                <a:off x="-5438502" y="-15046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מחבר ישר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124792">
                <a:off x="-5346259" y="-4737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מחבר ישר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244792">
                <a:off x="-5253822" y="6488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מחבר ישר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364792">
                <a:off x="-5176550" y="17873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מחבר ישר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544792">
                <a:off x="-5093178" y="29357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מחבר ישר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64792">
                <a:off x="-5016366" y="40833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מחבר ישר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784792">
                <a:off x="-4949571" y="53791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מחבר ישר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904792">
                <a:off x="-4883095" y="66181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מחבר ישר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084792">
                <a:off x="-4826883" y="78466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מחבר ישר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204792">
                <a:off x="-4773673" y="91679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מחבר ישר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324792">
                <a:off x="-4720463" y="104892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מחבר ישר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444792">
                <a:off x="-4682053" y="118228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מחבר ישר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624792">
                <a:off x="-4642355" y="131411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מחבר ישר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744792">
                <a:off x="-4601406" y="145091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מחבר ישר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864792">
                <a:off x="-4573871" y="158902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מחבר ישר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984792">
                <a:off x="-4549705" y="172940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מחבר ישר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164792">
                <a:off x="-4540962" y="186645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מחבר ישר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284792">
                <a:off x="-4530340" y="200630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מחבר ישר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4792">
                <a:off x="-4521449" y="214749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מחבר ישר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524792">
                <a:off x="-4514168" y="228809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מחבר ישר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704792">
                <a:off x="-4519772" y="242839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מחבר ישר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824792">
                <a:off x="-4529137" y="256960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מחבר ישר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944792">
                <a:off x="-4545593" y="270619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מחבר ישר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064792">
                <a:off x="-4568164" y="284804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מחבר ישר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244792">
                <a:off x="-4592409" y="298631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מחבר ישר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364792">
                <a:off x="-4616654" y="312458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מחבר ישר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484792">
                <a:off x="-4661292" y="325660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מחבר ישר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4792">
                <a:off x="-4705930" y="338862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מחבר ישר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784792">
                <a:off x="-4745570" y="352762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מחבר ישר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904792">
                <a:off x="-4800586" y="365439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מחבר ישר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024792">
                <a:off x="-4856059" y="378350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מחבר ישר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144792">
                <a:off x="-4916664" y="391403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מחבר ישר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324792">
                <a:off x="-4984294" y="403237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מחבר ישר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444792">
                <a:off x="-5064291" y="415286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מחבר ישר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564792">
                <a:off x="-5141492" y="427147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מחבר ישר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684792">
                <a:off x="-5221033" y="438962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קבוצה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-271209" y="-798817"/>
            <a:ext cx="4905325" cy="4714746"/>
            <a:chOff x="7742031" y="-10712840"/>
            <a:chExt cx="6896713" cy="6628768"/>
          </a:xfrm>
        </p:grpSpPr>
        <p:sp>
          <p:nvSpPr>
            <p:cNvPr id="262" name="צורה חופשית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414784" flipH="1">
              <a:off x="7742031" y="-10177882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63" name="קבוצה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41166" y="-10712840"/>
              <a:ext cx="5477656" cy="6628768"/>
              <a:chOff x="8341166" y="-10712840"/>
              <a:chExt cx="5477656" cy="6628768"/>
            </a:xfrm>
          </p:grpSpPr>
          <p:cxnSp>
            <p:nvCxnSpPr>
              <p:cNvPr id="264" name="מחבר ישר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14784">
                <a:off x="10453730" y="-462887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מחבר ישר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294784">
                <a:off x="10583468" y="-457066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מחבר ישר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174784">
                <a:off x="10715049" y="-451430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מחבר ישר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54784">
                <a:off x="10846511" y="-447051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מחבר ישר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874784">
                <a:off x="10977454" y="-442774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מחבר ישר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754784">
                <a:off x="11116897" y="-438872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מחבר ישר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634784">
                <a:off x="11252378" y="-435172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מחבר ישר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514784">
                <a:off x="11388939" y="-432009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מחבר ישר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334784">
                <a:off x="11528173" y="-429973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מחבר ישר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214784">
                <a:off x="11666599" y="-428136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מחבר ישר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094784">
                <a:off x="11807037" y="-426695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מחבר ישר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974784">
                <a:off x="11948510" y="-427262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מחבר ישר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794784">
                <a:off x="12091934" y="-427232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מחבר ישר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674784">
                <a:off x="12229273" y="-427511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מחבר ישר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554784">
                <a:off x="12369588" y="-428902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מחבר ישר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434784">
                <a:off x="12510141" y="-429890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מחבר ישר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254784">
                <a:off x="12650679" y="-431727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מחבר ישר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134784">
                <a:off x="12784022" y="-434316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מחבר ישר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014784">
                <a:off x="12922294" y="-437420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מחבר ישר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894784">
                <a:off x="13058538" y="-44171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מחבר ישר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714784">
                <a:off x="13193201" y="-445631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מחבר ישר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594784">
                <a:off x="13321667" y="-450358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מחבר ישר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474784">
                <a:off x="13450053" y="-456122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מחבר ישר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354784">
                <a:off x="13581915" y="-461605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מחבר ישר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14784">
                <a:off x="13643279" y="-4645348"/>
                <a:ext cx="117319" cy="829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מחבר ישר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14784">
                <a:off x="13779146" y="-4725276"/>
                <a:ext cx="39676" cy="2143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מחבר ישר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594784">
                <a:off x="10331171" y="-46941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מחבר ישר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714784">
                <a:off x="10207043" y="-475984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מחבר ישר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834784">
                <a:off x="10086365" y="-483740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מחבר ישר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954784">
                <a:off x="9969935" y="-491281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מחבר ישר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134784">
                <a:off x="9856119" y="-49954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מחבר ישר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54784">
                <a:off x="9742301" y="-507810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מחבר ישר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374784">
                <a:off x="9639051" y="-517106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מחבר ישר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494784">
                <a:off x="9535801" y="-5264016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מחבר ישר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674784">
                <a:off x="9439479" y="-536839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מחבר ישר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794784">
                <a:off x="9343156" y="-54727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מחבר ישר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914784">
                <a:off x="9246834" y="-557714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מחבר ישר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034784">
                <a:off x="9162284" y="-568624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מחבר ישר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214784">
                <a:off x="9078810" y="-579746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מחבר ישר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334784">
                <a:off x="8999306" y="-591472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מחבר ישר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54784">
                <a:off x="8926085" y="-603420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מחבר ישר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574784">
                <a:off x="8859963" y="-616132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מחבר ישר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754784">
                <a:off x="8799345" y="-628566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מחבר ישר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874784">
                <a:off x="8738730" y="-641001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מחבר ישר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994784">
                <a:off x="8680424" y="-654322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מחבר ישר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114784">
                <a:off x="8637149" y="-667384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מחבר ישר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294784">
                <a:off x="8588269" y="-680707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מחבר ישר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414784">
                <a:off x="8545681" y="-693844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מחבר ישר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534784">
                <a:off x="8516774" y="-708133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מחבר ישר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654784">
                <a:off x="8486624" y="-721866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מחבר ישר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834784">
                <a:off x="8466060" y="-735218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מחבר ישר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954784">
                <a:off x="8450916" y="-749382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מחבר ישר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074784">
                <a:off x="8435772" y="-763545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מחבר ישר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194784">
                <a:off x="8435206" y="-777424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מחבר ישר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374784">
                <a:off x="8432981" y="-791190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מחבר ישר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494784">
                <a:off x="8430909" y="-805468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מחבר ישר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614784">
                <a:off x="8442102" y="-819506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מחבר ישר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734784">
                <a:off x="8457153" y="-833671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מחבר ישר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914784">
                <a:off x="8486135" y="-847095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מחבר ישר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034784">
                <a:off x="8514071" y="-860839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מחבר ישר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154784">
                <a:off x="8544041" y="-874665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מחבר ישר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274784">
                <a:off x="8575396" y="-888390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מחבר ישר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54784">
                <a:off x="8619067" y="-901735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מחבר ישר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574784">
                <a:off x="8666603" y="-915064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מחבר ישר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694784">
                <a:off x="8719701" y="-927756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מחבר ישר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814784">
                <a:off x="8780116" y="-94078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מחבר ישר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994784">
                <a:off x="8841168" y="-953428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מחבר ישר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114784">
                <a:off x="8902218" y="-966068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מחבר ישר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234784">
                <a:off x="8981184" y="-977552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מחבר ישר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354784">
                <a:off x="9060148" y="-989035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מחבר ישר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534784">
                <a:off x="9136209" y="-100132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מחבר ישר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54784">
                <a:off x="9223726" y="-1012021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מחבר ישר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774784">
                <a:off x="9312320" y="-1022929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מחבר ישר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894784">
                <a:off x="9406240" y="-1033833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מחבר ישר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074784">
                <a:off x="9503590" y="-1043373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מחבר ישר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194784">
                <a:off x="9613426" y="-1052782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מחבר ישר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314784">
                <a:off x="9720059" y="-1062087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מחבר ישר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434784">
                <a:off x="9828815" y="-107128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6D7975D-2736-C1E6-34BB-36BF382EADF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380159" y="1558626"/>
            <a:ext cx="10131425" cy="3739715"/>
          </a:xfrm>
        </p:spPr>
        <p:txBody>
          <a:bodyPr/>
          <a:lstStyle/>
          <a:p>
            <a:r>
              <a:rPr lang="he-IL" dirty="0"/>
              <a:t>במהלך ה</a:t>
            </a:r>
            <a:r>
              <a:rPr lang="en-US" dirty="0"/>
              <a:t>Data Exploration</a:t>
            </a:r>
            <a:r>
              <a:rPr lang="he-IL" dirty="0"/>
              <a:t> שערכנו, יצרנו גרף לכל עמודה על מנת לראות באופן ויזואלי את האנומליות בכל עמודה ביחס לווירוסים השונים.</a:t>
            </a:r>
          </a:p>
          <a:p>
            <a:r>
              <a:rPr lang="he-IL" dirty="0"/>
              <a:t>לאחר מכן יצרנו פיצ'רים ייחודים ל</a:t>
            </a:r>
            <a:r>
              <a:rPr lang="en-US" dirty="0" err="1"/>
              <a:t>DataFrame</a:t>
            </a:r>
            <a:r>
              <a:rPr lang="he-IL" dirty="0"/>
              <a:t> בהתאם לאנומליות השונות שזיהנו.</a:t>
            </a:r>
          </a:p>
          <a:p>
            <a:endParaRPr lang="he-IL" dirty="0"/>
          </a:p>
          <a:p>
            <a:endParaRPr lang="he-IL" dirty="0"/>
          </a:p>
          <a:p>
            <a:r>
              <a:rPr lang="he-IL" sz="1600" dirty="0"/>
              <a:t>נציין של</a:t>
            </a:r>
            <a:r>
              <a:rPr lang="en-US" sz="1600" dirty="0"/>
              <a:t>datasets</a:t>
            </a:r>
            <a:r>
              <a:rPr lang="he-IL" sz="1600" dirty="0"/>
              <a:t> 1-2 </a:t>
            </a:r>
            <a:r>
              <a:rPr lang="he-IL" sz="1600" dirty="0" err="1"/>
              <a:t>ול</a:t>
            </a:r>
            <a:r>
              <a:rPr lang="en-US" sz="1600" dirty="0"/>
              <a:t> datasets</a:t>
            </a:r>
            <a:r>
              <a:rPr lang="he-IL" sz="1600" dirty="0"/>
              <a:t> 3-4 השתמשנו בקוד שונה.</a:t>
            </a:r>
            <a:endParaRPr lang="en-US" sz="16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501F66-7597-53AC-A1E3-069C610D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89942" y="14426"/>
            <a:ext cx="3681333" cy="1456267"/>
          </a:xfrm>
        </p:spPr>
        <p:txBody>
          <a:bodyPr/>
          <a:lstStyle/>
          <a:p>
            <a:r>
              <a:rPr lang="en-US" dirty="0"/>
              <a:t>Log forging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172A472-CD7F-9547-B3EC-05A47F17787C}"/>
              </a:ext>
            </a:extLst>
          </p:cNvPr>
          <p:cNvSpPr txBox="1"/>
          <p:nvPr/>
        </p:nvSpPr>
        <p:spPr>
          <a:xfrm>
            <a:off x="1576420" y="1028571"/>
            <a:ext cx="997641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יצרנו עמודה חדשה בשם </a:t>
            </a:r>
            <a:r>
              <a:rPr lang="en-US" dirty="0" err="1"/>
              <a:t>logf</a:t>
            </a:r>
            <a:r>
              <a:rPr lang="he-IL" dirty="0"/>
              <a:t>, אשר בודקת האם ה</a:t>
            </a:r>
            <a:r>
              <a:rPr lang="en-US" dirty="0"/>
              <a:t> request URL</a:t>
            </a:r>
            <a:r>
              <a:rPr lang="he-IL" dirty="0"/>
              <a:t>, מתחיל כך:</a:t>
            </a:r>
          </a:p>
          <a:p>
            <a:pPr algn="l" rtl="0"/>
            <a:r>
              <a:rPr lang="en-US" dirty="0"/>
              <a:t>http://127.0.0.1:5000/orders/check/exists?val=</a:t>
            </a:r>
          </a:p>
          <a:p>
            <a:pPr algn="r"/>
            <a:r>
              <a:rPr lang="he-IL" dirty="0"/>
              <a:t>הפיצ'ר מכניס לעמודה את הערך 1 במידה והוא מתחיל כך אחרת מכניס 0. </a:t>
            </a:r>
          </a:p>
        </p:txBody>
      </p:sp>
      <p:sp>
        <p:nvSpPr>
          <p:cNvPr id="10" name="כותרת 1">
            <a:extLst>
              <a:ext uri="{FF2B5EF4-FFF2-40B4-BE49-F238E27FC236}">
                <a16:creationId xmlns:a16="http://schemas.microsoft.com/office/drawing/2014/main" id="{C5751853-5AB6-3113-0C58-5982638A6184}"/>
              </a:ext>
            </a:extLst>
          </p:cNvPr>
          <p:cNvSpPr txBox="1">
            <a:spLocks/>
          </p:cNvSpPr>
          <p:nvPr/>
        </p:nvSpPr>
        <p:spPr>
          <a:xfrm flipH="1">
            <a:off x="6657" y="1511094"/>
            <a:ext cx="3916437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 eaLnBrk="1" hangingPunct="1">
              <a:defRPr>
                <a:solidFill>
                  <a:schemeClr val="tx2"/>
                </a:solidFill>
              </a:defRPr>
            </a:lvl2pPr>
            <a:lvl3pPr algn="r" rtl="1" eaLnBrk="1" hangingPunct="1">
              <a:defRPr>
                <a:solidFill>
                  <a:schemeClr val="tx2"/>
                </a:solidFill>
              </a:defRPr>
            </a:lvl3pPr>
            <a:lvl4pPr algn="r" rtl="1" eaLnBrk="1" hangingPunct="1">
              <a:defRPr>
                <a:solidFill>
                  <a:schemeClr val="tx2"/>
                </a:solidFill>
              </a:defRPr>
            </a:lvl4pPr>
            <a:lvl5pPr algn="r" rtl="1" eaLnBrk="1" hangingPunct="1">
              <a:defRPr>
                <a:solidFill>
                  <a:schemeClr val="tx2"/>
                </a:solidFill>
              </a:defRPr>
            </a:lvl5pPr>
            <a:lvl6pPr algn="r" rtl="1" eaLnBrk="1" hangingPunct="1">
              <a:defRPr>
                <a:solidFill>
                  <a:schemeClr val="tx2"/>
                </a:solidFill>
              </a:defRPr>
            </a:lvl6pPr>
            <a:lvl7pPr algn="r" rtl="1" eaLnBrk="1" hangingPunct="1">
              <a:defRPr>
                <a:solidFill>
                  <a:schemeClr val="tx2"/>
                </a:solidFill>
              </a:defRPr>
            </a:lvl7pPr>
            <a:lvl8pPr algn="r" rtl="1" eaLnBrk="1" hangingPunct="1">
              <a:defRPr>
                <a:solidFill>
                  <a:schemeClr val="tx2"/>
                </a:solidFill>
              </a:defRPr>
            </a:lvl8pPr>
            <a:lvl9pPr algn="r"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Sql</a:t>
            </a:r>
            <a:r>
              <a:rPr lang="en-US" dirty="0"/>
              <a:t> injection</a:t>
            </a:r>
            <a:endParaRPr lang="he-IL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06323A8C-BBF7-1171-B805-62D6ECDD2607}"/>
              </a:ext>
            </a:extLst>
          </p:cNvPr>
          <p:cNvSpPr txBox="1"/>
          <p:nvPr/>
        </p:nvSpPr>
        <p:spPr>
          <a:xfrm>
            <a:off x="1576420" y="2778614"/>
            <a:ext cx="997641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יצרנו רשימה של מילים של שאילתות </a:t>
            </a:r>
            <a:r>
              <a:rPr lang="en-US" dirty="0"/>
              <a:t>SQL</a:t>
            </a:r>
            <a:r>
              <a:rPr lang="he-IL" dirty="0"/>
              <a:t>, </a:t>
            </a:r>
            <a:r>
              <a:rPr lang="en-US" dirty="0"/>
              <a:t>(“SELECT”, “FROM”, “where”)</a:t>
            </a:r>
            <a:r>
              <a:rPr lang="he-IL" dirty="0"/>
              <a:t>.</a:t>
            </a:r>
          </a:p>
          <a:p>
            <a:r>
              <a:rPr lang="he-IL" dirty="0"/>
              <a:t>הפיצ'ר שלנו סוכם כמה פעמים מופיעים המילים החשודות ב</a:t>
            </a:r>
            <a:r>
              <a:rPr lang="en-US" dirty="0"/>
              <a:t>request.url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4BF99DC7-EC57-A23F-1C6C-741D8CEA626C}"/>
              </a:ext>
            </a:extLst>
          </p:cNvPr>
          <p:cNvSpPr txBox="1">
            <a:spLocks/>
          </p:cNvSpPr>
          <p:nvPr/>
        </p:nvSpPr>
        <p:spPr>
          <a:xfrm flipH="1">
            <a:off x="282744" y="2985198"/>
            <a:ext cx="1194946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 eaLnBrk="1" hangingPunct="1">
              <a:defRPr>
                <a:solidFill>
                  <a:schemeClr val="tx2"/>
                </a:solidFill>
              </a:defRPr>
            </a:lvl2pPr>
            <a:lvl3pPr algn="r" rtl="1" eaLnBrk="1" hangingPunct="1">
              <a:defRPr>
                <a:solidFill>
                  <a:schemeClr val="tx2"/>
                </a:solidFill>
              </a:defRPr>
            </a:lvl3pPr>
            <a:lvl4pPr algn="r" rtl="1" eaLnBrk="1" hangingPunct="1">
              <a:defRPr>
                <a:solidFill>
                  <a:schemeClr val="tx2"/>
                </a:solidFill>
              </a:defRPr>
            </a:lvl4pPr>
            <a:lvl5pPr algn="r" rtl="1" eaLnBrk="1" hangingPunct="1">
              <a:defRPr>
                <a:solidFill>
                  <a:schemeClr val="tx2"/>
                </a:solidFill>
              </a:defRPr>
            </a:lvl5pPr>
            <a:lvl6pPr algn="r" rtl="1" eaLnBrk="1" hangingPunct="1">
              <a:defRPr>
                <a:solidFill>
                  <a:schemeClr val="tx2"/>
                </a:solidFill>
              </a:defRPr>
            </a:lvl6pPr>
            <a:lvl7pPr algn="r" rtl="1" eaLnBrk="1" hangingPunct="1">
              <a:defRPr>
                <a:solidFill>
                  <a:schemeClr val="tx2"/>
                </a:solidFill>
              </a:defRPr>
            </a:lvl7pPr>
            <a:lvl8pPr algn="r" rtl="1" eaLnBrk="1" hangingPunct="1">
              <a:defRPr>
                <a:solidFill>
                  <a:schemeClr val="tx2"/>
                </a:solidFill>
              </a:defRPr>
            </a:lvl8pPr>
            <a:lvl9pPr algn="r"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rce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1AABDFA1-AC80-ADDF-B823-19BE309E1C6C}"/>
              </a:ext>
            </a:extLst>
          </p:cNvPr>
          <p:cNvSpPr txBox="1"/>
          <p:nvPr/>
        </p:nvSpPr>
        <p:spPr>
          <a:xfrm>
            <a:off x="1651371" y="4025947"/>
            <a:ext cx="997641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יצרנו רשימה של מילים שראינו שחוזרות בעמודה </a:t>
            </a:r>
            <a:r>
              <a:rPr lang="en-US" dirty="0"/>
              <a:t>request.url</a:t>
            </a:r>
            <a:r>
              <a:rPr lang="he-IL" dirty="0"/>
              <a:t> </a:t>
            </a:r>
            <a:r>
              <a:rPr lang="he-IL" dirty="0" err="1"/>
              <a:t>בנוזקות</a:t>
            </a:r>
            <a:r>
              <a:rPr lang="he-IL" dirty="0"/>
              <a:t> מסוג </a:t>
            </a:r>
            <a:r>
              <a:rPr lang="en-US" dirty="0"/>
              <a:t>RCE</a:t>
            </a:r>
            <a:r>
              <a:rPr lang="he-IL" dirty="0"/>
              <a:t>, </a:t>
            </a:r>
            <a:r>
              <a:rPr lang="en-US" dirty="0"/>
              <a:t>(“alert”, “</a:t>
            </a:r>
            <a:r>
              <a:rPr lang="en-US" dirty="0" err="1"/>
              <a:t>os</a:t>
            </a:r>
            <a:r>
              <a:rPr lang="en-US" dirty="0"/>
              <a:t>”, “__”)</a:t>
            </a:r>
            <a:r>
              <a:rPr lang="he-IL" dirty="0"/>
              <a:t>.</a:t>
            </a:r>
          </a:p>
          <a:p>
            <a:r>
              <a:rPr lang="he-IL" dirty="0"/>
              <a:t>הפיצ'ר שלנו סוכם כמה פעמים מופיעים המילים החשודות ב</a:t>
            </a:r>
            <a:r>
              <a:rPr lang="en-US" dirty="0"/>
              <a:t>request.url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14" name="כותרת 1">
            <a:extLst>
              <a:ext uri="{FF2B5EF4-FFF2-40B4-BE49-F238E27FC236}">
                <a16:creationId xmlns:a16="http://schemas.microsoft.com/office/drawing/2014/main" id="{5E5B46FF-D195-34B5-D69D-80EA07F83FCE}"/>
              </a:ext>
            </a:extLst>
          </p:cNvPr>
          <p:cNvSpPr txBox="1">
            <a:spLocks/>
          </p:cNvSpPr>
          <p:nvPr/>
        </p:nvSpPr>
        <p:spPr>
          <a:xfrm flipH="1">
            <a:off x="-2000002" y="4457241"/>
            <a:ext cx="6828021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 eaLnBrk="1" hangingPunct="1">
              <a:defRPr>
                <a:solidFill>
                  <a:schemeClr val="tx2"/>
                </a:solidFill>
              </a:defRPr>
            </a:lvl2pPr>
            <a:lvl3pPr algn="r" rtl="1" eaLnBrk="1" hangingPunct="1">
              <a:defRPr>
                <a:solidFill>
                  <a:schemeClr val="tx2"/>
                </a:solidFill>
              </a:defRPr>
            </a:lvl3pPr>
            <a:lvl4pPr algn="r" rtl="1" eaLnBrk="1" hangingPunct="1">
              <a:defRPr>
                <a:solidFill>
                  <a:schemeClr val="tx2"/>
                </a:solidFill>
              </a:defRPr>
            </a:lvl4pPr>
            <a:lvl5pPr algn="r" rtl="1" eaLnBrk="1" hangingPunct="1">
              <a:defRPr>
                <a:solidFill>
                  <a:schemeClr val="tx2"/>
                </a:solidFill>
              </a:defRPr>
            </a:lvl5pPr>
            <a:lvl6pPr algn="r" rtl="1" eaLnBrk="1" hangingPunct="1">
              <a:defRPr>
                <a:solidFill>
                  <a:schemeClr val="tx2"/>
                </a:solidFill>
              </a:defRPr>
            </a:lvl6pPr>
            <a:lvl7pPr algn="r" rtl="1" eaLnBrk="1" hangingPunct="1">
              <a:defRPr>
                <a:solidFill>
                  <a:schemeClr val="tx2"/>
                </a:solidFill>
              </a:defRPr>
            </a:lvl7pPr>
            <a:lvl8pPr algn="r" rtl="1" eaLnBrk="1" hangingPunct="1">
              <a:defRPr>
                <a:solidFill>
                  <a:schemeClr val="tx2"/>
                </a:solidFill>
              </a:defRPr>
            </a:lvl8pPr>
            <a:lvl9pPr algn="r"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GENERAL features</a:t>
            </a:r>
            <a:endParaRPr lang="he-IL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33991904-5CFD-784D-CE27-76A441800BA5}"/>
              </a:ext>
            </a:extLst>
          </p:cNvPr>
          <p:cNvSpPr txBox="1"/>
          <p:nvPr/>
        </p:nvSpPr>
        <p:spPr>
          <a:xfrm>
            <a:off x="1139254" y="5559952"/>
            <a:ext cx="104885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יצרנו שני פיצ'רים כללים כך שהראשון מחשב את אורך ה</a:t>
            </a:r>
            <a:r>
              <a:rPr lang="en-US" dirty="0"/>
              <a:t>request.url</a:t>
            </a:r>
            <a:r>
              <a:rPr lang="he-IL" dirty="0"/>
              <a:t> והשני השני מחשב את אורך ה</a:t>
            </a:r>
            <a:r>
              <a:rPr lang="en-US" dirty="0" err="1"/>
              <a:t>respons.body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66985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כותרת 1">
            <a:extLst>
              <a:ext uri="{FF2B5EF4-FFF2-40B4-BE49-F238E27FC236}">
                <a16:creationId xmlns:a16="http://schemas.microsoft.com/office/drawing/2014/main" id="{5D12EDBA-AB93-323C-663A-1AE98F77B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864387" y="247336"/>
            <a:ext cx="6143423" cy="1456267"/>
          </a:xfrm>
        </p:spPr>
        <p:txBody>
          <a:bodyPr rtlCol="1">
            <a:normAutofit/>
          </a:bodyPr>
          <a:lstStyle/>
          <a:p>
            <a:pPr algn="r" rtl="1"/>
            <a:r>
              <a:rPr lang="en-US" dirty="0"/>
              <a:t>Cookie injection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F2EECC61-49FB-0287-F984-5B49FA041187}"/>
              </a:ext>
            </a:extLst>
          </p:cNvPr>
          <p:cNvSpPr txBox="1"/>
          <p:nvPr/>
        </p:nvSpPr>
        <p:spPr>
          <a:xfrm>
            <a:off x="1639615" y="1947069"/>
            <a:ext cx="997641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יצרנו עמודה חדשה בשם </a:t>
            </a:r>
            <a:r>
              <a:rPr lang="en-US" dirty="0"/>
              <a:t>cook</a:t>
            </a:r>
            <a:r>
              <a:rPr lang="he-IL" dirty="0"/>
              <a:t>, אשר בודקת האם ה</a:t>
            </a:r>
            <a:r>
              <a:rPr lang="en-US" dirty="0"/>
              <a:t> request URL</a:t>
            </a:r>
            <a:r>
              <a:rPr lang="he-IL" dirty="0"/>
              <a:t>, מתחיל כך:</a:t>
            </a:r>
          </a:p>
          <a:p>
            <a:pPr algn="l" rtl="0"/>
            <a:r>
              <a:rPr lang="en-US" dirty="0"/>
              <a:t>http://127.0.0.1:5000/cookielogin</a:t>
            </a:r>
            <a:endParaRPr lang="he-IL" dirty="0"/>
          </a:p>
          <a:p>
            <a:r>
              <a:rPr lang="he-IL" dirty="0"/>
              <a:t>בכל מתקפה של </a:t>
            </a:r>
            <a:r>
              <a:rPr lang="en-US" dirty="0"/>
              <a:t>cookie injection</a:t>
            </a:r>
            <a:r>
              <a:rPr lang="he-IL" dirty="0"/>
              <a:t> הרישא של ה</a:t>
            </a:r>
            <a:r>
              <a:rPr lang="en-US" dirty="0"/>
              <a:t>requesrt.url</a:t>
            </a:r>
            <a:r>
              <a:rPr lang="he-IL" dirty="0"/>
              <a:t> היה כזה.</a:t>
            </a:r>
          </a:p>
          <a:p>
            <a:r>
              <a:rPr lang="he-IL" dirty="0"/>
              <a:t>הפיצ'ר מכניס לעמודה את הערך 1 במידה והוא מתחיל כך אחרת מכניס 0. 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2F691431-85DD-9577-8DA9-15DDF2C3A29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255237" y="3289186"/>
            <a:ext cx="6006826" cy="3321478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647074" y="390543"/>
            <a:ext cx="1841291" cy="1456268"/>
          </a:xfrm>
        </p:spPr>
        <p:txBody>
          <a:bodyPr rtlCol="1"/>
          <a:lstStyle/>
          <a:p>
            <a:pPr algn="r" rtl="1"/>
            <a:r>
              <a:rPr lang="en-US" dirty="0"/>
              <a:t>log4j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186606C-D3FE-AC27-873D-10AEA3AC61BE}"/>
              </a:ext>
            </a:extLst>
          </p:cNvPr>
          <p:cNvSpPr txBox="1"/>
          <p:nvPr/>
        </p:nvSpPr>
        <p:spPr>
          <a:xfrm>
            <a:off x="1166739" y="2413337"/>
            <a:ext cx="9858521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Ariel"/>
              </a:rPr>
              <a:t>הבעיה העיקרית שלנו הייתה עם ה</a:t>
            </a:r>
            <a:r>
              <a:rPr lang="en-US" dirty="0">
                <a:latin typeface="Ariel"/>
              </a:rPr>
              <a:t>LOG4J</a:t>
            </a:r>
            <a:r>
              <a:rPr lang="he-IL" dirty="0">
                <a:latin typeface="Ariel"/>
              </a:rPr>
              <a:t>. אנחנו זיהנו אותו בתור </a:t>
            </a:r>
            <a:r>
              <a:rPr lang="en-US" dirty="0">
                <a:latin typeface="Ariel"/>
              </a:rPr>
              <a:t>BENIGN</a:t>
            </a:r>
            <a:r>
              <a:rPr lang="he-IL" dirty="0">
                <a:latin typeface="Ariel"/>
              </a:rPr>
              <a:t> ולא בתור </a:t>
            </a:r>
            <a:r>
              <a:rPr lang="en-US" dirty="0">
                <a:latin typeface="Ariel"/>
              </a:rPr>
              <a:t>MALWARE</a:t>
            </a:r>
            <a:r>
              <a:rPr lang="he-IL" dirty="0">
                <a:latin typeface="Ariel"/>
              </a:rPr>
              <a:t>.</a:t>
            </a:r>
          </a:p>
          <a:p>
            <a:r>
              <a:rPr lang="en-US" dirty="0">
                <a:latin typeface="Ariel"/>
              </a:rPr>
              <a:t>Log4j </a:t>
            </a:r>
            <a:r>
              <a:rPr lang="he-IL" dirty="0">
                <a:latin typeface="Ariel"/>
              </a:rPr>
              <a:t> היא ספריית קוד פתוח מבוססת </a:t>
            </a:r>
            <a:r>
              <a:rPr lang="en-US" dirty="0">
                <a:latin typeface="Ariel"/>
              </a:rPr>
              <a:t>Java</a:t>
            </a:r>
            <a:r>
              <a:rPr lang="he-IL" dirty="0">
                <a:latin typeface="Ariel"/>
              </a:rPr>
              <a:t>, המשמשת לניהול קובצי לוג. </a:t>
            </a:r>
          </a:p>
          <a:p>
            <a:r>
              <a:rPr lang="he-IL" dirty="0">
                <a:latin typeface="Ariel"/>
              </a:rPr>
              <a:t>כאשר הבטנו בגרפים שיצרנו ראינו 3 אנומליות אצל ה</a:t>
            </a:r>
            <a:r>
              <a:rPr lang="en-US" dirty="0">
                <a:latin typeface="Ariel"/>
              </a:rPr>
              <a:t>log4j</a:t>
            </a:r>
            <a:r>
              <a:rPr lang="he-IL" dirty="0">
                <a:latin typeface="Ariel"/>
              </a:rPr>
              <a:t>, ולכן יצרנו </a:t>
            </a:r>
            <a:r>
              <a:rPr lang="en-US" dirty="0" err="1">
                <a:latin typeface="Ariel"/>
              </a:rPr>
              <a:t>DataFrame</a:t>
            </a:r>
            <a:r>
              <a:rPr lang="he-IL" dirty="0">
                <a:latin typeface="Ariel"/>
              </a:rPr>
              <a:t> חדש שבודק אם לפחות באחת מהעמודות מופיעה האנומליה שראינו בגרפים.</a:t>
            </a:r>
            <a:endParaRPr lang="en-US" dirty="0">
              <a:latin typeface="Ariel"/>
            </a:endParaRPr>
          </a:p>
          <a:p>
            <a:r>
              <a:rPr lang="he-IL" dirty="0">
                <a:latin typeface="Ariel"/>
              </a:rPr>
              <a:t>האנומליות היו בעמודות :</a:t>
            </a:r>
            <a:endParaRPr lang="en-US" dirty="0">
              <a:latin typeface="Ariel"/>
            </a:endParaRPr>
          </a:p>
          <a:p>
            <a:r>
              <a:rPr lang="he-IL" dirty="0">
                <a:latin typeface="Ariel"/>
              </a:rPr>
              <a:t> </a:t>
            </a:r>
            <a:r>
              <a:rPr lang="en-US" dirty="0" err="1">
                <a:latin typeface="Ariel"/>
              </a:rPr>
              <a:t>request.headers.Sec</a:t>
            </a:r>
            <a:r>
              <a:rPr lang="en-US" dirty="0">
                <a:latin typeface="Ariel"/>
              </a:rPr>
              <a:t>-Fetch-</a:t>
            </a:r>
            <a:r>
              <a:rPr lang="en-US" dirty="0" err="1">
                <a:latin typeface="Ariel"/>
              </a:rPr>
              <a:t>Dest</a:t>
            </a:r>
            <a:r>
              <a:rPr lang="en-US" dirty="0">
                <a:latin typeface="Ariel"/>
              </a:rPr>
              <a:t>, </a:t>
            </a:r>
            <a:r>
              <a:rPr lang="en-US" dirty="0" err="1">
                <a:latin typeface="Ariel"/>
              </a:rPr>
              <a:t>request.headers.Sec</a:t>
            </a:r>
            <a:r>
              <a:rPr lang="en-US" dirty="0">
                <a:latin typeface="Ariel"/>
              </a:rPr>
              <a:t>-Fetch-Site, </a:t>
            </a:r>
            <a:r>
              <a:rPr lang="en-US" dirty="0" err="1">
                <a:latin typeface="Ariel"/>
              </a:rPr>
              <a:t>request.headers</a:t>
            </a:r>
            <a:r>
              <a:rPr lang="en-US" dirty="0">
                <a:latin typeface="Ariel"/>
              </a:rPr>
              <a:t>. Accept-Encoding</a:t>
            </a:r>
            <a:endParaRPr lang="he-IL" dirty="0">
              <a:latin typeface="Ariel"/>
            </a:endParaRPr>
          </a:p>
          <a:p>
            <a:endParaRPr lang="he-IL" dirty="0">
              <a:latin typeface="Ariel"/>
            </a:endParaRPr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15BA7851-FE54-6EC3-B674-CB1F804CF9BC}"/>
              </a:ext>
            </a:extLst>
          </p:cNvPr>
          <p:cNvSpPr txBox="1">
            <a:spLocks/>
          </p:cNvSpPr>
          <p:nvPr/>
        </p:nvSpPr>
        <p:spPr>
          <a:xfrm flipH="1">
            <a:off x="-5957328" y="1280284"/>
            <a:ext cx="8554473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 eaLnBrk="1" hangingPunct="1">
              <a:defRPr>
                <a:solidFill>
                  <a:schemeClr val="tx2"/>
                </a:solidFill>
              </a:defRPr>
            </a:lvl2pPr>
            <a:lvl3pPr algn="r" rtl="1" eaLnBrk="1" hangingPunct="1">
              <a:defRPr>
                <a:solidFill>
                  <a:schemeClr val="tx2"/>
                </a:solidFill>
              </a:defRPr>
            </a:lvl3pPr>
            <a:lvl4pPr algn="r" rtl="1" eaLnBrk="1" hangingPunct="1">
              <a:defRPr>
                <a:solidFill>
                  <a:schemeClr val="tx2"/>
                </a:solidFill>
              </a:defRPr>
            </a:lvl4pPr>
            <a:lvl5pPr algn="r" rtl="1" eaLnBrk="1" hangingPunct="1">
              <a:defRPr>
                <a:solidFill>
                  <a:schemeClr val="tx2"/>
                </a:solidFill>
              </a:defRPr>
            </a:lvl5pPr>
            <a:lvl6pPr algn="r" rtl="1" eaLnBrk="1" hangingPunct="1">
              <a:defRPr>
                <a:solidFill>
                  <a:schemeClr val="tx2"/>
                </a:solidFill>
              </a:defRPr>
            </a:lvl6pPr>
            <a:lvl7pPr algn="r" rtl="1" eaLnBrk="1" hangingPunct="1">
              <a:defRPr>
                <a:solidFill>
                  <a:schemeClr val="tx2"/>
                </a:solidFill>
              </a:defRPr>
            </a:lvl7pPr>
            <a:lvl8pPr algn="r" rtl="1" eaLnBrk="1" hangingPunct="1">
              <a:defRPr>
                <a:solidFill>
                  <a:schemeClr val="tx2"/>
                </a:solidFill>
              </a:defRPr>
            </a:lvl8pPr>
            <a:lvl9pPr algn="r" rtl="1"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1F1174C-5E05-6738-B722-E0CA25C8D8DB}"/>
              </a:ext>
            </a:extLst>
          </p:cNvPr>
          <p:cNvSpPr txBox="1"/>
          <p:nvPr/>
        </p:nvSpPr>
        <p:spPr>
          <a:xfrm>
            <a:off x="6612901" y="1618632"/>
            <a:ext cx="520908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אפילו שוויזואלית קל מאוד לזהות את האנומליות, המודל שלנו עדיין לא הצליח לזהות אותם בצורה מספקת אז היינו צריכים לחשוב מה להוסיף.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3826DAB-D272-1080-9983-0F2A87401C4C}"/>
              </a:ext>
            </a:extLst>
          </p:cNvPr>
          <p:cNvSpPr txBox="1"/>
          <p:nvPr/>
        </p:nvSpPr>
        <p:spPr>
          <a:xfrm>
            <a:off x="6013826" y="23853"/>
            <a:ext cx="6086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log4j</a:t>
            </a:r>
            <a:endParaRPr lang="he-IL" sz="14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6FB8131-139E-B56A-0CDD-C9A918F3F25F}"/>
              </a:ext>
            </a:extLst>
          </p:cNvPr>
          <p:cNvSpPr txBox="1"/>
          <p:nvPr/>
        </p:nvSpPr>
        <p:spPr>
          <a:xfrm>
            <a:off x="6616008" y="772653"/>
            <a:ext cx="52090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האנומליות שזיהנו היו בפיצ'רים הבאים - 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E639138-AE2F-ED9A-60CD-DA23E43D54F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53980" y="3322286"/>
            <a:ext cx="312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el"/>
              </a:rPr>
              <a:t>request.headers.Sec</a:t>
            </a:r>
            <a:r>
              <a:rPr lang="en-US" dirty="0">
                <a:latin typeface="Ariel"/>
              </a:rPr>
              <a:t>-Fetch-Site</a:t>
            </a:r>
            <a:endParaRPr lang="he-IL" dirty="0">
              <a:latin typeface="Ariel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1AD48368-49AC-244F-43BC-F111DFCC4A4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941614" y="7756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>
                <a:latin typeface="Ariel"/>
              </a:rPr>
              <a:t> </a:t>
            </a:r>
            <a:r>
              <a:rPr lang="en-US" dirty="0" err="1">
                <a:latin typeface="Ariel"/>
              </a:rPr>
              <a:t>request.headers.Sec</a:t>
            </a:r>
            <a:r>
              <a:rPr lang="en-US" dirty="0">
                <a:latin typeface="Ariel"/>
              </a:rPr>
              <a:t>-Fetch-</a:t>
            </a:r>
            <a:r>
              <a:rPr lang="en-US" dirty="0" err="1">
                <a:latin typeface="Ariel"/>
              </a:rPr>
              <a:t>Dest</a:t>
            </a:r>
            <a:endParaRPr lang="he-IL" dirty="0">
              <a:latin typeface="Ariel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9D41A150-DE39-EC5B-9775-C0A2CCA1CDC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03879" y="325542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el"/>
              </a:rPr>
              <a:t>request.headers</a:t>
            </a:r>
            <a:r>
              <a:rPr lang="en-US" dirty="0">
                <a:latin typeface="Ariel"/>
              </a:rPr>
              <a:t>. Accept-Encoding</a:t>
            </a:r>
            <a:endParaRPr lang="he-IL" dirty="0">
              <a:latin typeface="Arie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F652B9-490C-8DD6-5AF3-DFBC2988629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55" y="3675168"/>
            <a:ext cx="5197340" cy="288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9678BC35-0F2D-953B-1B0B-3F633645897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303" y="3675168"/>
            <a:ext cx="5211842" cy="289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AD65B0C8-953E-57DF-6EFF-D54DAD9B79A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36" y="384533"/>
            <a:ext cx="5197340" cy="288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588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186606C-D3FE-AC27-873D-10AEA3AC61BE}"/>
              </a:ext>
            </a:extLst>
          </p:cNvPr>
          <p:cNvSpPr txBox="1"/>
          <p:nvPr/>
        </p:nvSpPr>
        <p:spPr>
          <a:xfrm>
            <a:off x="1816960" y="1045992"/>
            <a:ext cx="985852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0" i="0" dirty="0">
                <a:effectLst/>
                <a:latin typeface="Ariel"/>
              </a:rPr>
              <a:t>Log4j </a:t>
            </a:r>
            <a:r>
              <a:rPr lang="he-IL" b="0" i="0" dirty="0">
                <a:effectLst/>
                <a:latin typeface="Ariel"/>
              </a:rPr>
              <a:t> משתמש בתכונת חיפוש בשם </a:t>
            </a:r>
            <a:r>
              <a:rPr lang="en-US" b="0" i="0" dirty="0">
                <a:effectLst/>
                <a:latin typeface="Ariel"/>
              </a:rPr>
              <a:t>Java Naming and Directory Interface (JNDI)</a:t>
            </a:r>
            <a:r>
              <a:rPr lang="he-IL" b="0" i="0" dirty="0">
                <a:effectLst/>
                <a:latin typeface="Ariel"/>
              </a:rPr>
              <a:t>.</a:t>
            </a:r>
          </a:p>
          <a:p>
            <a:r>
              <a:rPr lang="he-IL" dirty="0">
                <a:latin typeface="Ariel"/>
              </a:rPr>
              <a:t>ראינו שכאשר עשינו חיפוש אם מופיע השם </a:t>
            </a:r>
            <a:r>
              <a:rPr lang="en-US" dirty="0">
                <a:latin typeface="Ariel"/>
              </a:rPr>
              <a:t>JNDI</a:t>
            </a:r>
            <a:r>
              <a:rPr lang="he-IL" dirty="0">
                <a:latin typeface="Ariel"/>
              </a:rPr>
              <a:t> ב</a:t>
            </a:r>
            <a:r>
              <a:rPr lang="en-US" dirty="0" err="1">
                <a:latin typeface="Ariel"/>
              </a:rPr>
              <a:t>request.headers.Set</a:t>
            </a:r>
            <a:r>
              <a:rPr lang="en-US" dirty="0">
                <a:latin typeface="Ariel"/>
              </a:rPr>
              <a:t>-Cookie</a:t>
            </a:r>
            <a:r>
              <a:rPr lang="he-IL" dirty="0">
                <a:latin typeface="Ariel"/>
              </a:rPr>
              <a:t>, הופיעו לנו רק קבצי </a:t>
            </a:r>
            <a:r>
              <a:rPr lang="he-IL" dirty="0" err="1">
                <a:latin typeface="Ariel"/>
              </a:rPr>
              <a:t>נוזקות</a:t>
            </a:r>
            <a:r>
              <a:rPr lang="he-IL" dirty="0">
                <a:latin typeface="Ariel"/>
              </a:rPr>
              <a:t>, בעיקר </a:t>
            </a:r>
            <a:r>
              <a:rPr lang="en-US" dirty="0">
                <a:latin typeface="Ariel"/>
              </a:rPr>
              <a:t>log4J</a:t>
            </a:r>
            <a:r>
              <a:rPr lang="he-IL" dirty="0">
                <a:latin typeface="Ariel"/>
              </a:rPr>
              <a:t>.</a:t>
            </a:r>
          </a:p>
          <a:p>
            <a:r>
              <a:rPr lang="he-IL" dirty="0">
                <a:latin typeface="Ariel"/>
              </a:rPr>
              <a:t>וכאשר השתמשנו בשני הפיצ'רים ביחד הגענו לתוצאה יותר טובה.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F88F67-D134-B20E-6F94-7E45126B6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668" y="2774045"/>
            <a:ext cx="6280158" cy="344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EE6A962-D783-7093-BF55-8937D61349B1}"/>
              </a:ext>
            </a:extLst>
          </p:cNvPr>
          <p:cNvSpPr txBox="1"/>
          <p:nvPr/>
        </p:nvSpPr>
        <p:spPr>
          <a:xfrm>
            <a:off x="2531174" y="6216055"/>
            <a:ext cx="843009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i="1" dirty="0"/>
              <a:t>הגרף מראה אם קיימת נוכחות של </a:t>
            </a:r>
            <a:r>
              <a:rPr lang="en-US" sz="1200" i="1" dirty="0"/>
              <a:t>jndi”</a:t>
            </a:r>
            <a:r>
              <a:rPr lang="he-IL" sz="1200" i="1" dirty="0"/>
              <a:t>" בכל אחת </a:t>
            </a:r>
            <a:r>
              <a:rPr lang="he-IL" sz="1200" i="1" dirty="0" err="1"/>
              <a:t>מהנוזקות</a:t>
            </a:r>
            <a:r>
              <a:rPr lang="he-IL" sz="1200" i="1" dirty="0"/>
              <a:t> 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9263B6FB-5C06-C8AB-DE26-B2E3642DEE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2000"/>
          </a:blip>
          <a:srcRect l="1892" r="15260"/>
          <a:stretch/>
        </p:blipFill>
        <p:spPr>
          <a:xfrm>
            <a:off x="146033" y="3324541"/>
            <a:ext cx="5249290" cy="195552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C1C5621E-4A20-5956-9598-B22EA186F1C4}"/>
              </a:ext>
            </a:extLst>
          </p:cNvPr>
          <p:cNvSpPr txBox="1"/>
          <p:nvPr/>
        </p:nvSpPr>
        <p:spPr>
          <a:xfrm>
            <a:off x="-4331670" y="5380554"/>
            <a:ext cx="843009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i="1" dirty="0"/>
              <a:t>כמות המופעים של "</a:t>
            </a:r>
            <a:r>
              <a:rPr lang="en-US" sz="1200" i="1" dirty="0"/>
              <a:t>jndi</a:t>
            </a:r>
            <a:r>
              <a:rPr lang="he-IL" sz="1200" i="1" dirty="0"/>
              <a:t>" בכל נוזקה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3A031F0-8FD9-B698-19E2-468347B38F8F}"/>
              </a:ext>
            </a:extLst>
          </p:cNvPr>
          <p:cNvSpPr txBox="1"/>
          <p:nvPr/>
        </p:nvSpPr>
        <p:spPr>
          <a:xfrm>
            <a:off x="4859984" y="24791"/>
            <a:ext cx="72402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log4j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67137213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כותרת 1">
            <a:extLst>
              <a:ext uri="{FF2B5EF4-FFF2-40B4-BE49-F238E27FC236}">
                <a16:creationId xmlns:a16="http://schemas.microsoft.com/office/drawing/2014/main" id="{15BA7851-FE54-6EC3-B674-CB1F804CF9BC}"/>
              </a:ext>
            </a:extLst>
          </p:cNvPr>
          <p:cNvSpPr txBox="1">
            <a:spLocks/>
          </p:cNvSpPr>
          <p:nvPr/>
        </p:nvSpPr>
        <p:spPr>
          <a:xfrm flipH="1">
            <a:off x="-5957328" y="1280284"/>
            <a:ext cx="8554473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 eaLnBrk="1" hangingPunct="1">
              <a:defRPr>
                <a:solidFill>
                  <a:schemeClr val="tx2"/>
                </a:solidFill>
              </a:defRPr>
            </a:lvl2pPr>
            <a:lvl3pPr algn="r" rtl="1" eaLnBrk="1" hangingPunct="1">
              <a:defRPr>
                <a:solidFill>
                  <a:schemeClr val="tx2"/>
                </a:solidFill>
              </a:defRPr>
            </a:lvl3pPr>
            <a:lvl4pPr algn="r" rtl="1" eaLnBrk="1" hangingPunct="1">
              <a:defRPr>
                <a:solidFill>
                  <a:schemeClr val="tx2"/>
                </a:solidFill>
              </a:defRPr>
            </a:lvl4pPr>
            <a:lvl5pPr algn="r" rtl="1" eaLnBrk="1" hangingPunct="1">
              <a:defRPr>
                <a:solidFill>
                  <a:schemeClr val="tx2"/>
                </a:solidFill>
              </a:defRPr>
            </a:lvl5pPr>
            <a:lvl6pPr algn="r" rtl="1" eaLnBrk="1" hangingPunct="1">
              <a:defRPr>
                <a:solidFill>
                  <a:schemeClr val="tx2"/>
                </a:solidFill>
              </a:defRPr>
            </a:lvl6pPr>
            <a:lvl7pPr algn="r" rtl="1" eaLnBrk="1" hangingPunct="1">
              <a:defRPr>
                <a:solidFill>
                  <a:schemeClr val="tx2"/>
                </a:solidFill>
              </a:defRPr>
            </a:lvl7pPr>
            <a:lvl8pPr algn="r" rtl="1" eaLnBrk="1" hangingPunct="1">
              <a:defRPr>
                <a:solidFill>
                  <a:schemeClr val="tx2"/>
                </a:solidFill>
              </a:defRPr>
            </a:lvl8pPr>
            <a:lvl9pPr algn="r" rtl="1"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e-IL" sz="1400" dirty="0"/>
          </a:p>
        </p:txBody>
      </p:sp>
      <p:sp>
        <p:nvSpPr>
          <p:cNvPr id="4" name="כותרת 3">
            <a:extLst>
              <a:ext uri="{FF2B5EF4-FFF2-40B4-BE49-F238E27FC236}">
                <a16:creationId xmlns:a16="http://schemas.microsoft.com/office/drawing/2014/main" id="{6E98CE5E-AAFB-CDCD-C97A-9DC0E722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תוצאות -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AD216A4-BF4F-68D7-004B-76B733479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79D0DA4-3910-5302-9CE8-38908A36E48E}"/>
              </a:ext>
            </a:extLst>
          </p:cNvPr>
          <p:cNvSpPr txBox="1"/>
          <p:nvPr/>
        </p:nvSpPr>
        <p:spPr>
          <a:xfrm>
            <a:off x="69367" y="1943978"/>
            <a:ext cx="12053265" cy="29700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effectLst/>
                <a:latin typeface="Ariel"/>
                <a:ea typeface="Times New Roman" panose="02020603050405020304" pitchFamily="18" charset="0"/>
                <a:cs typeface="Miriam" panose="020B0502050101010101" pitchFamily="34" charset="-79"/>
              </a:rPr>
              <a:t>Dataset_label_1 scores: {'Accuracy': 1.0, 'Precision': 1.0, 'Recall': 1.0, 'F1': 1.0} </a:t>
            </a:r>
          </a:p>
          <a:p>
            <a:pPr algn="l" rtl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effectLst/>
                <a:latin typeface="Ariel"/>
                <a:ea typeface="Times New Roman" panose="02020603050405020304" pitchFamily="18" charset="0"/>
                <a:cs typeface="Miriam" panose="020B0502050101010101" pitchFamily="34" charset="-79"/>
              </a:rPr>
              <a:t>Dataset_label_2 scores: {'Accuracy': 1.0, 'Precision': 1.0, 'Recall': 1.0, 'F1': 1.0} </a:t>
            </a:r>
          </a:p>
          <a:p>
            <a:pPr algn="l" rtl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effectLst/>
                <a:latin typeface="Ariel"/>
                <a:ea typeface="Times New Roman" panose="02020603050405020304" pitchFamily="18" charset="0"/>
                <a:cs typeface="Miriam" panose="020B0502050101010101" pitchFamily="34" charset="-79"/>
              </a:rPr>
              <a:t>Dataset_label_3 scores: </a:t>
            </a:r>
          </a:p>
          <a:p>
            <a:pPr algn="l" rtl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latin typeface="Ariel"/>
                <a:ea typeface="Times New Roman" panose="02020603050405020304" pitchFamily="18" charset="0"/>
                <a:cs typeface="Miriam" panose="020B0502050101010101" pitchFamily="34" charset="-79"/>
              </a:rPr>
              <a:t>	</a:t>
            </a:r>
            <a:r>
              <a:rPr lang="en-US" sz="1700" dirty="0">
                <a:effectLst/>
                <a:latin typeface="Ariel"/>
                <a:ea typeface="Times New Roman" panose="02020603050405020304" pitchFamily="18" charset="0"/>
                <a:cs typeface="Miriam" panose="020B0502050101010101" pitchFamily="34" charset="-79"/>
              </a:rPr>
              <a:t>{'Accuracy': 0.9998431372549019, 'Precision': 0.9996078559463895, 'Recall': 0.9996078559463895, 'F1': 0.9996078559463895} </a:t>
            </a:r>
          </a:p>
          <a:p>
            <a:pPr algn="l" rtl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effectLst/>
                <a:latin typeface="Ariel"/>
                <a:ea typeface="Times New Roman" panose="02020603050405020304" pitchFamily="18" charset="0"/>
                <a:cs typeface="Miriam" panose="020B0502050101010101" pitchFamily="34" charset="-79"/>
              </a:rPr>
              <a:t>Dataset_label_4 scores:</a:t>
            </a:r>
          </a:p>
          <a:p>
            <a:pPr algn="l" rtl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latin typeface="Ariel"/>
                <a:ea typeface="Times New Roman" panose="02020603050405020304" pitchFamily="18" charset="0"/>
                <a:cs typeface="Miriam" panose="020B0502050101010101" pitchFamily="34" charset="-79"/>
              </a:rPr>
              <a:t>	</a:t>
            </a:r>
            <a:r>
              <a:rPr lang="en-US" sz="1700" dirty="0">
                <a:effectLst/>
                <a:latin typeface="Ariel"/>
                <a:ea typeface="Times New Roman" panose="02020603050405020304" pitchFamily="18" charset="0"/>
                <a:cs typeface="Miriam" panose="020B0502050101010101" pitchFamily="34" charset="-79"/>
              </a:rPr>
              <a:t>{'Accuracy': 1.0, 'Precision': 1.0, 'Recall': 1.0, 'F1': 1.0} </a:t>
            </a:r>
          </a:p>
          <a:p>
            <a:pPr algn="l" rtl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effectLst/>
                <a:latin typeface="Ariel"/>
                <a:ea typeface="Times New Roman" panose="02020603050405020304" pitchFamily="18" charset="0"/>
                <a:cs typeface="Miriam" panose="020B0502050101010101" pitchFamily="34" charset="-79"/>
              </a:rPr>
              <a:t>Dataset_attack_type_3 scores:</a:t>
            </a:r>
          </a:p>
          <a:p>
            <a:pPr algn="l" rtl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latin typeface="Ariel"/>
                <a:ea typeface="Times New Roman" panose="02020603050405020304" pitchFamily="18" charset="0"/>
                <a:cs typeface="Miriam" panose="020B0502050101010101" pitchFamily="34" charset="-79"/>
              </a:rPr>
              <a:t>	</a:t>
            </a:r>
            <a:r>
              <a:rPr lang="en-US" sz="1700" dirty="0">
                <a:effectLst/>
                <a:latin typeface="Ariel"/>
                <a:ea typeface="Times New Roman" panose="02020603050405020304" pitchFamily="18" charset="0"/>
                <a:cs typeface="Miriam" panose="020B0502050101010101" pitchFamily="34" charset="-79"/>
              </a:rPr>
              <a:t>{'Accuracy': 0.9994901960784314, 'Precision': 0.994456527289292, 'Recall': 0.9990763213436606, 'F1': 0.996744711907973} </a:t>
            </a:r>
          </a:p>
          <a:p>
            <a:pPr algn="l" rtl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effectLst/>
                <a:latin typeface="Ariel"/>
                <a:ea typeface="Times New Roman" panose="02020603050405020304" pitchFamily="18" charset="0"/>
                <a:cs typeface="Miriam" panose="020B0502050101010101" pitchFamily="34" charset="-79"/>
              </a:rPr>
              <a:t>Dataset_attack_type_4 scores:</a:t>
            </a:r>
          </a:p>
          <a:p>
            <a:pPr algn="l" rtl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latin typeface="Ariel"/>
                <a:ea typeface="Times New Roman" panose="02020603050405020304" pitchFamily="18" charset="0"/>
                <a:cs typeface="Miriam" panose="020B0502050101010101" pitchFamily="34" charset="-79"/>
              </a:rPr>
              <a:t>	</a:t>
            </a:r>
            <a:r>
              <a:rPr lang="en-US" sz="1700" dirty="0">
                <a:effectLst/>
                <a:latin typeface="Ariel"/>
                <a:ea typeface="Times New Roman" panose="02020603050405020304" pitchFamily="18" charset="0"/>
                <a:cs typeface="Miriam" panose="020B0502050101010101" pitchFamily="34" charset="-79"/>
              </a:rPr>
              <a:t>{'Accuracy': 0.9996899513223576, 'Precision': 0.9980974124809741, 'Recall': 0.998417449643443, 'F1': 0.9982484905673421}</a:t>
            </a:r>
          </a:p>
          <a:p>
            <a:pPr algn="l" rtl="0"/>
            <a:r>
              <a:rPr lang="en-US" sz="1700" dirty="0">
                <a:effectLst/>
                <a:latin typeface="Ariel"/>
                <a:ea typeface="Times New Roman" panose="02020603050405020304" pitchFamily="18" charset="0"/>
                <a:cs typeface="Miriam" panose="020B0502050101010101" pitchFamily="34" charset="-79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8442400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נקודות בהירות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960437" y="4893475"/>
            <a:ext cx="1918494" cy="1166281"/>
          </a:xfrm>
        </p:spPr>
        <p:txBody>
          <a:bodyPr rtlCol="1">
            <a:normAutofit fontScale="90000"/>
          </a:bodyPr>
          <a:lstStyle/>
          <a:p>
            <a:pPr algn="l" rtl="1"/>
            <a:r>
              <a:rPr lang="he-IL" b="1" dirty="0"/>
              <a:t>תודה!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שמיימי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40_TF22566005_Win32" id="{766885C5-AF0E-478E-8300-66B85251D80A}" vid="{5ED3A807-C80F-4304-A4D7-54805B170A8C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עיצוב עתידי</Template>
  <TotalTime>1717</TotalTime>
  <Words>606</Words>
  <Application>Microsoft Office PowerPoint</Application>
  <PresentationFormat>מסך רחב</PresentationFormat>
  <Paragraphs>65</Paragraphs>
  <Slides>9</Slides>
  <Notes>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Ariel</vt:lpstr>
      <vt:lpstr>Calibri</vt:lpstr>
      <vt:lpstr>Tahoma</vt:lpstr>
      <vt:lpstr>שמיימי</vt:lpstr>
      <vt:lpstr>Api SECURITY CHALLENGE CISCO COMPETITION</vt:lpstr>
      <vt:lpstr>הפתרון - </vt:lpstr>
      <vt:lpstr>Log forging</vt:lpstr>
      <vt:lpstr>Cookie injection</vt:lpstr>
      <vt:lpstr>log4j</vt:lpstr>
      <vt:lpstr>מצגת של PowerPoint‏</vt:lpstr>
      <vt:lpstr>מצגת של PowerPoint‏</vt:lpstr>
      <vt:lpstr>תוצאות - </vt:lpstr>
      <vt:lpstr>תודה!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SECURITY CHALLENGE CISCO COMPETITION</dc:title>
  <dc:creator>יובל בר מעוז</dc:creator>
  <cp:lastModifiedBy>יובל בר מעוז</cp:lastModifiedBy>
  <cp:revision>3</cp:revision>
  <dcterms:created xsi:type="dcterms:W3CDTF">2023-01-06T09:34:40Z</dcterms:created>
  <dcterms:modified xsi:type="dcterms:W3CDTF">2023-01-07T17:04:49Z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