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7" r:id="rId7"/>
    <p:sldId id="264" r:id="rId8"/>
    <p:sldId id="260" r:id="rId9"/>
    <p:sldId id="279" r:id="rId10"/>
    <p:sldId id="278" r:id="rId11"/>
    <p:sldId id="274" r:id="rId12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5033" autoAdjust="0"/>
  </p:normalViewPr>
  <p:slideViewPr>
    <p:cSldViewPr snapToGrid="0" snapToObjects="1">
      <p:cViewPr varScale="1">
        <p:scale>
          <a:sx n="96" d="100"/>
          <a:sy n="96" d="100"/>
        </p:scale>
        <p:origin x="1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י"ד/טבת/תשפ"ג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6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י"ד/טבת/תשפ"ג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-4955"/>
            <a:ext cx="12191980" cy="685799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31875" y="4976282"/>
            <a:ext cx="7197726" cy="1405467"/>
          </a:xfrm>
        </p:spPr>
        <p:txBody>
          <a:bodyPr rtlCol="1">
            <a:normAutofit/>
          </a:bodyPr>
          <a:lstStyle/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 COHEN</a:t>
            </a:r>
          </a:p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YUVAL BAR-MAOZ</a:t>
            </a:r>
            <a:endParaRPr lang="he-I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7C1EF554-AE18-D1DA-F24F-64E443FB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27701" y="2789497"/>
            <a:ext cx="10646981" cy="1851948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SECURITY CHALLENGE</a:t>
            </a:r>
            <a:br>
              <a:rPr lang="en-US" dirty="0"/>
            </a:br>
            <a:r>
              <a:rPr lang="en-US" dirty="0"/>
              <a:t>CISCO COMPETITION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362776" y="609600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הפתרון - </a:t>
            </a:r>
          </a:p>
        </p:txBody>
      </p:sp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6D7975D-2736-C1E6-34BB-36BF382EADF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80159" y="1558626"/>
            <a:ext cx="10131425" cy="3739715"/>
          </a:xfrm>
        </p:spPr>
        <p:txBody>
          <a:bodyPr/>
          <a:lstStyle/>
          <a:p>
            <a:r>
              <a:rPr lang="he-IL" dirty="0"/>
              <a:t>במהלך ה</a:t>
            </a:r>
            <a:r>
              <a:rPr lang="en-US" dirty="0"/>
              <a:t>Data Exploration</a:t>
            </a:r>
            <a:r>
              <a:rPr lang="he-IL" dirty="0"/>
              <a:t> שערכנו, יצרנו גרף לכל עמודה על מנת לראות באופן ויזואלי את האנומליות בכל עמודה ביחס לווירוסים השונים.</a:t>
            </a:r>
          </a:p>
          <a:p>
            <a:r>
              <a:rPr lang="he-IL" dirty="0"/>
              <a:t>לאחר מכן יצרנו פיצ'רים ייחודים ל</a:t>
            </a:r>
            <a:r>
              <a:rPr lang="en-US" dirty="0" err="1"/>
              <a:t>DataFrame</a:t>
            </a:r>
            <a:r>
              <a:rPr lang="he-IL" dirty="0"/>
              <a:t> בהתאם לאנומליות השונות שזיהנו.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sz="1600" dirty="0"/>
              <a:t>נציין של</a:t>
            </a:r>
            <a:r>
              <a:rPr lang="en-US" sz="1600" dirty="0"/>
              <a:t>datasets</a:t>
            </a:r>
            <a:r>
              <a:rPr lang="he-IL" sz="1600" dirty="0"/>
              <a:t> 1-2 </a:t>
            </a:r>
            <a:r>
              <a:rPr lang="he-IL" sz="1600" dirty="0" err="1"/>
              <a:t>ול</a:t>
            </a:r>
            <a:r>
              <a:rPr lang="en-US" sz="1600" dirty="0"/>
              <a:t> datasets</a:t>
            </a:r>
            <a:r>
              <a:rPr lang="he-IL" sz="1600" dirty="0"/>
              <a:t> 3-4 השתמשנו בקוד שונה.</a:t>
            </a:r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501F66-7597-53AC-A1E3-069C610D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9942" y="14426"/>
            <a:ext cx="3681333" cy="1456267"/>
          </a:xfrm>
        </p:spPr>
        <p:txBody>
          <a:bodyPr/>
          <a:lstStyle/>
          <a:p>
            <a:r>
              <a:rPr lang="en-US" dirty="0"/>
              <a:t>Log forging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72A472-CD7F-9547-B3EC-05A47F17787C}"/>
              </a:ext>
            </a:extLst>
          </p:cNvPr>
          <p:cNvSpPr txBox="1"/>
          <p:nvPr/>
        </p:nvSpPr>
        <p:spPr>
          <a:xfrm>
            <a:off x="1576420" y="1028571"/>
            <a:ext cx="997641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 err="1"/>
              <a:t>logf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http://127.0.0.1:5000/orders/check/exists?val=</a:t>
            </a:r>
          </a:p>
          <a:p>
            <a:pPr algn="r"/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C5751853-5AB6-3113-0C58-5982638A6184}"/>
              </a:ext>
            </a:extLst>
          </p:cNvPr>
          <p:cNvSpPr txBox="1">
            <a:spLocks/>
          </p:cNvSpPr>
          <p:nvPr/>
        </p:nvSpPr>
        <p:spPr>
          <a:xfrm flipH="1">
            <a:off x="6657" y="1511094"/>
            <a:ext cx="3916437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Sql</a:t>
            </a:r>
            <a:r>
              <a:rPr lang="en-US" dirty="0"/>
              <a:t> injection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6323A8C-BBF7-1171-B805-62D6ECDD2607}"/>
              </a:ext>
            </a:extLst>
          </p:cNvPr>
          <p:cNvSpPr txBox="1"/>
          <p:nvPr/>
        </p:nvSpPr>
        <p:spPr>
          <a:xfrm>
            <a:off x="1576420" y="2778614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של שאילתות </a:t>
            </a:r>
            <a:r>
              <a:rPr lang="en-US" dirty="0"/>
              <a:t>SQL</a:t>
            </a:r>
            <a:r>
              <a:rPr lang="he-IL" dirty="0"/>
              <a:t>, </a:t>
            </a:r>
            <a:r>
              <a:rPr lang="en-US" dirty="0"/>
              <a:t>(“SELECT”, “FROM”, “where”)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4BF99DC7-EC57-A23F-1C6C-741D8CEA626C}"/>
              </a:ext>
            </a:extLst>
          </p:cNvPr>
          <p:cNvSpPr txBox="1">
            <a:spLocks/>
          </p:cNvSpPr>
          <p:nvPr/>
        </p:nvSpPr>
        <p:spPr>
          <a:xfrm flipH="1">
            <a:off x="282744" y="2985198"/>
            <a:ext cx="1194946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rce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AABDFA1-AC80-ADDF-B823-19BE309E1C6C}"/>
              </a:ext>
            </a:extLst>
          </p:cNvPr>
          <p:cNvSpPr txBox="1"/>
          <p:nvPr/>
        </p:nvSpPr>
        <p:spPr>
          <a:xfrm>
            <a:off x="1651371" y="4025947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שראינו שחוזרות בעמודה </a:t>
            </a:r>
            <a:r>
              <a:rPr lang="en-US" dirty="0"/>
              <a:t>request.url</a:t>
            </a:r>
            <a:r>
              <a:rPr lang="he-IL" dirty="0"/>
              <a:t> </a:t>
            </a:r>
            <a:r>
              <a:rPr lang="he-IL" dirty="0" err="1"/>
              <a:t>בנוזקות</a:t>
            </a:r>
            <a:r>
              <a:rPr lang="he-IL" dirty="0"/>
              <a:t> מסוג </a:t>
            </a:r>
            <a:r>
              <a:rPr lang="en-US" dirty="0"/>
              <a:t>RCE</a:t>
            </a:r>
            <a:r>
              <a:rPr lang="he-IL" dirty="0"/>
              <a:t>, </a:t>
            </a:r>
            <a:r>
              <a:rPr lang="en-US" dirty="0"/>
              <a:t>(“alert”, “</a:t>
            </a:r>
            <a:r>
              <a:rPr lang="en-US" dirty="0" err="1"/>
              <a:t>os</a:t>
            </a:r>
            <a:r>
              <a:rPr lang="en-US" dirty="0"/>
              <a:t>”, “__”)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5E5B46FF-D195-34B5-D69D-80EA07F83FCE}"/>
              </a:ext>
            </a:extLst>
          </p:cNvPr>
          <p:cNvSpPr txBox="1">
            <a:spLocks/>
          </p:cNvSpPr>
          <p:nvPr/>
        </p:nvSpPr>
        <p:spPr>
          <a:xfrm flipH="1">
            <a:off x="-2000002" y="4457241"/>
            <a:ext cx="6828021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 features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3991904-5CFD-784D-CE27-76A441800BA5}"/>
              </a:ext>
            </a:extLst>
          </p:cNvPr>
          <p:cNvSpPr txBox="1"/>
          <p:nvPr/>
        </p:nvSpPr>
        <p:spPr>
          <a:xfrm>
            <a:off x="1139254" y="5559952"/>
            <a:ext cx="10488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שני פיצ'רים כללים כך שהראשון מחשב את אורך ה</a:t>
            </a:r>
            <a:r>
              <a:rPr lang="en-US" dirty="0"/>
              <a:t>request.url</a:t>
            </a:r>
            <a:r>
              <a:rPr lang="he-IL" dirty="0"/>
              <a:t> והשני השני מחשב את אורך ה</a:t>
            </a:r>
            <a:r>
              <a:rPr lang="en-US" dirty="0" err="1"/>
              <a:t>respons.body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8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5D12EDBA-AB93-323C-663A-1AE98F77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64387" y="247336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Cookie injection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ECC61-49FB-0287-F984-5B49FA041187}"/>
              </a:ext>
            </a:extLst>
          </p:cNvPr>
          <p:cNvSpPr txBox="1"/>
          <p:nvPr/>
        </p:nvSpPr>
        <p:spPr>
          <a:xfrm>
            <a:off x="1639615" y="1947069"/>
            <a:ext cx="997641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/>
              <a:t>cook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http://127.0.0.1:5000/cookielogin</a:t>
            </a:r>
            <a:endParaRPr lang="he-IL" dirty="0"/>
          </a:p>
          <a:p>
            <a:r>
              <a:rPr lang="he-IL" dirty="0"/>
              <a:t>בכל מתקפה של </a:t>
            </a:r>
            <a:r>
              <a:rPr lang="en-US" dirty="0"/>
              <a:t>cookie injection</a:t>
            </a:r>
            <a:r>
              <a:rPr lang="he-IL" dirty="0"/>
              <a:t> הרישא של ה</a:t>
            </a:r>
            <a:r>
              <a:rPr lang="en-US" dirty="0"/>
              <a:t>requesrt.url</a:t>
            </a:r>
            <a:r>
              <a:rPr lang="he-IL" dirty="0"/>
              <a:t> היה כזה.</a:t>
            </a:r>
          </a:p>
          <a:p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2F691431-85DD-9577-8DA9-15DDF2C3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55237" y="3289186"/>
            <a:ext cx="6006826" cy="332147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47074" y="390543"/>
            <a:ext cx="1841291" cy="1456268"/>
          </a:xfrm>
        </p:spPr>
        <p:txBody>
          <a:bodyPr rtlCol="1"/>
          <a:lstStyle/>
          <a:p>
            <a:pPr algn="r" rtl="1"/>
            <a:r>
              <a:rPr lang="en-US" dirty="0"/>
              <a:t>log4j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166739" y="2413337"/>
            <a:ext cx="9858521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Ariel"/>
              </a:rPr>
              <a:t>הבעיה העיקרית שלנו הייתה עם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 אנחנו זיהנו אותו בתור </a:t>
            </a:r>
            <a:r>
              <a:rPr lang="en-US" dirty="0">
                <a:latin typeface="Ariel"/>
              </a:rPr>
              <a:t>BENIGN</a:t>
            </a:r>
            <a:r>
              <a:rPr lang="he-IL" dirty="0">
                <a:latin typeface="Ariel"/>
              </a:rPr>
              <a:t> ולא בתור </a:t>
            </a:r>
            <a:r>
              <a:rPr lang="en-US" dirty="0">
                <a:latin typeface="Ariel"/>
              </a:rPr>
              <a:t>MALWARE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en-US" dirty="0">
                <a:latin typeface="Ariel"/>
              </a:rPr>
              <a:t>Log4j </a:t>
            </a:r>
            <a:r>
              <a:rPr lang="he-IL" dirty="0">
                <a:latin typeface="Ariel"/>
              </a:rPr>
              <a:t> היא ספריית קוד פתוח מבוססת </a:t>
            </a:r>
            <a:r>
              <a:rPr lang="en-US" dirty="0">
                <a:latin typeface="Ariel"/>
              </a:rPr>
              <a:t>Java</a:t>
            </a:r>
            <a:r>
              <a:rPr lang="he-IL" dirty="0">
                <a:latin typeface="Ariel"/>
              </a:rPr>
              <a:t>, המשמשת לניהול קובצי לוג. </a:t>
            </a:r>
          </a:p>
          <a:p>
            <a:r>
              <a:rPr lang="he-IL" dirty="0">
                <a:latin typeface="Ariel"/>
              </a:rPr>
              <a:t>כאשר הבטנו בגרפים שיצרנו ראינו 3 אנומליות אצל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, ולכן יצרנו </a:t>
            </a:r>
            <a:r>
              <a:rPr lang="en-US" dirty="0" err="1">
                <a:latin typeface="Ariel"/>
              </a:rPr>
              <a:t>DataFrame</a:t>
            </a:r>
            <a:r>
              <a:rPr lang="he-IL" dirty="0">
                <a:latin typeface="Ariel"/>
              </a:rPr>
              <a:t> חדש שבודק אם לפחות באחת מהעמודות מופיעה האנומליה שראינו בגרפים.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האנומליות היו בעמודות :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r>
              <a:rPr lang="en-US" dirty="0">
                <a:latin typeface="Ariel"/>
              </a:rPr>
              <a:t>,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-Fetch-Site, </a:t>
            </a:r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  <a:p>
            <a:endParaRPr lang="he-IL" dirty="0">
              <a:latin typeface="Ariel"/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5BA7851-FE54-6EC3-B674-CB1F804CF9BC}"/>
              </a:ext>
            </a:extLst>
          </p:cNvPr>
          <p:cNvSpPr txBox="1">
            <a:spLocks/>
          </p:cNvSpPr>
          <p:nvPr/>
        </p:nvSpPr>
        <p:spPr>
          <a:xfrm flipH="1">
            <a:off x="-5957328" y="1280284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1F1174C-5E05-6738-B722-E0CA25C8D8DB}"/>
              </a:ext>
            </a:extLst>
          </p:cNvPr>
          <p:cNvSpPr txBox="1"/>
          <p:nvPr/>
        </p:nvSpPr>
        <p:spPr>
          <a:xfrm>
            <a:off x="6612901" y="1618632"/>
            <a:ext cx="52090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אפילו שוויזואלית קל מאוד לזהות את האנומליות, המודל שלנו עדיין לא הצליח לזהות אותם בצורה מספקת אז היינו צריכים לחשוב מה להוסיף.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826DAB-D272-1080-9983-0F2A87401C4C}"/>
              </a:ext>
            </a:extLst>
          </p:cNvPr>
          <p:cNvSpPr txBox="1"/>
          <p:nvPr/>
        </p:nvSpPr>
        <p:spPr>
          <a:xfrm>
            <a:off x="6013826" y="23853"/>
            <a:ext cx="608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log4j</a:t>
            </a:r>
            <a:endParaRPr lang="he-IL" sz="1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6FB8131-139E-B56A-0CDD-C9A918F3F25F}"/>
              </a:ext>
            </a:extLst>
          </p:cNvPr>
          <p:cNvSpPr txBox="1"/>
          <p:nvPr/>
        </p:nvSpPr>
        <p:spPr>
          <a:xfrm>
            <a:off x="6616008" y="772653"/>
            <a:ext cx="520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האנומליות שזיהנו היו בפיצ'רים הבאים -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E639138-AE2F-ED9A-60CD-DA23E43D54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3980" y="3322286"/>
            <a:ext cx="312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</a:t>
            </a:r>
            <a:endParaRPr lang="he-IL" dirty="0">
              <a:latin typeface="Ariel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AD48368-49AC-244F-43BC-F111DFCC4A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941614" y="775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endParaRPr lang="he-IL" dirty="0">
              <a:latin typeface="Ariel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D41A150-DE39-EC5B-9775-C0A2CCA1CD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03879" y="32554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F652B9-490C-8DD6-5AF3-DFBC29886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5" y="3675168"/>
            <a:ext cx="5197340" cy="2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678BC35-0F2D-953B-1B0B-3F6336458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03" y="3675168"/>
            <a:ext cx="5211842" cy="28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D65B0C8-953E-57DF-6EFF-D54DAD9B79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6" y="384533"/>
            <a:ext cx="5197340" cy="2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88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816960" y="1045992"/>
            <a:ext cx="985852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effectLst/>
                <a:latin typeface="Ariel"/>
              </a:rPr>
              <a:t>Log4j </a:t>
            </a:r>
            <a:r>
              <a:rPr lang="he-IL" b="0" i="0" dirty="0">
                <a:effectLst/>
                <a:latin typeface="Ariel"/>
              </a:rPr>
              <a:t> משתמש בתכונת חיפוש בשם </a:t>
            </a:r>
            <a:r>
              <a:rPr lang="en-US" b="0" i="0" dirty="0">
                <a:effectLst/>
                <a:latin typeface="Ariel"/>
              </a:rPr>
              <a:t>Java Naming and Directory Interface (JNDI)</a:t>
            </a:r>
            <a:r>
              <a:rPr lang="he-IL" b="0" i="0" dirty="0">
                <a:effectLst/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ראינו שכאשר עשינו חיפוש אם מופיע השם </a:t>
            </a:r>
            <a:r>
              <a:rPr lang="en-US" dirty="0">
                <a:latin typeface="Ariel"/>
              </a:rPr>
              <a:t>JNDI</a:t>
            </a:r>
            <a:r>
              <a:rPr lang="he-IL" dirty="0">
                <a:latin typeface="Ariel"/>
              </a:rPr>
              <a:t> ב</a:t>
            </a:r>
            <a:r>
              <a:rPr lang="en-US" dirty="0" err="1">
                <a:latin typeface="Ariel"/>
              </a:rPr>
              <a:t>request.headers.Set</a:t>
            </a:r>
            <a:r>
              <a:rPr lang="en-US" dirty="0">
                <a:latin typeface="Ariel"/>
              </a:rPr>
              <a:t>-Cookie</a:t>
            </a:r>
            <a:r>
              <a:rPr lang="he-IL" dirty="0">
                <a:latin typeface="Ariel"/>
              </a:rPr>
              <a:t>, הופיעו לנו רק קבצי </a:t>
            </a:r>
            <a:r>
              <a:rPr lang="he-IL" dirty="0" err="1">
                <a:latin typeface="Ariel"/>
              </a:rPr>
              <a:t>נוזקות</a:t>
            </a:r>
            <a:r>
              <a:rPr lang="he-IL" dirty="0">
                <a:latin typeface="Ariel"/>
              </a:rPr>
              <a:t>, בעיקר 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וכאשר השתמשנו בשני הפיצ'רים ביחד הגענו לתוצאה יותר טובה.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F88F67-D134-B20E-6F94-7E45126B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68" y="2774045"/>
            <a:ext cx="6280158" cy="34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E6A962-D783-7093-BF55-8937D61349B1}"/>
              </a:ext>
            </a:extLst>
          </p:cNvPr>
          <p:cNvSpPr txBox="1"/>
          <p:nvPr/>
        </p:nvSpPr>
        <p:spPr>
          <a:xfrm>
            <a:off x="2531174" y="6216055"/>
            <a:ext cx="84300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i="1" dirty="0"/>
              <a:t>הגרף מראה אם קיימת נוכחות של </a:t>
            </a:r>
            <a:r>
              <a:rPr lang="en-US" sz="1200" i="1" dirty="0"/>
              <a:t>jndi”</a:t>
            </a:r>
            <a:r>
              <a:rPr lang="he-IL" sz="1200" i="1" dirty="0"/>
              <a:t>" בכל אחת </a:t>
            </a:r>
            <a:r>
              <a:rPr lang="he-IL" sz="1200" i="1" dirty="0" err="1"/>
              <a:t>מהנוזקות</a:t>
            </a:r>
            <a:r>
              <a:rPr lang="he-IL" sz="1200" i="1" dirty="0"/>
              <a:t>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263B6FB-5C06-C8AB-DE26-B2E3642DEE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2000"/>
          </a:blip>
          <a:srcRect l="1892" r="15260"/>
          <a:stretch/>
        </p:blipFill>
        <p:spPr>
          <a:xfrm>
            <a:off x="146033" y="3324541"/>
            <a:ext cx="5249290" cy="195552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1C5621E-4A20-5956-9598-B22EA186F1C4}"/>
              </a:ext>
            </a:extLst>
          </p:cNvPr>
          <p:cNvSpPr txBox="1"/>
          <p:nvPr/>
        </p:nvSpPr>
        <p:spPr>
          <a:xfrm>
            <a:off x="-4331670" y="5380554"/>
            <a:ext cx="84300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i="1" dirty="0"/>
              <a:t>כמות המופעים של "</a:t>
            </a:r>
            <a:r>
              <a:rPr lang="en-US" sz="1200" i="1" dirty="0"/>
              <a:t>jndi</a:t>
            </a:r>
            <a:r>
              <a:rPr lang="he-IL" sz="1200" i="1" dirty="0"/>
              <a:t>" בכל נוזקה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3A031F0-8FD9-B698-19E2-468347B38F8F}"/>
              </a:ext>
            </a:extLst>
          </p:cNvPr>
          <p:cNvSpPr txBox="1"/>
          <p:nvPr/>
        </p:nvSpPr>
        <p:spPr>
          <a:xfrm>
            <a:off x="4859984" y="24791"/>
            <a:ext cx="7240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log4j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713721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נקודות בהירות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60437" y="4893475"/>
            <a:ext cx="1918494" cy="1166281"/>
          </a:xfrm>
        </p:spPr>
        <p:txBody>
          <a:bodyPr rtlCol="1">
            <a:normAutofit fontScale="90000"/>
          </a:bodyPr>
          <a:lstStyle/>
          <a:p>
            <a:pPr algn="l" rtl="1"/>
            <a:r>
              <a:rPr lang="he-IL" b="1" dirty="0"/>
              <a:t>תודה!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1703</TotalTime>
  <Words>450</Words>
  <Application>Microsoft Office PowerPoint</Application>
  <PresentationFormat>מסך רחב</PresentationFormat>
  <Paragraphs>52</Paragraphs>
  <Slides>8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Ariel</vt:lpstr>
      <vt:lpstr>Calibri</vt:lpstr>
      <vt:lpstr>Tahoma</vt:lpstr>
      <vt:lpstr>שמיימי</vt:lpstr>
      <vt:lpstr>Api SECURITY CHALLENGE CISCO COMPETITION</vt:lpstr>
      <vt:lpstr>הפתרון - </vt:lpstr>
      <vt:lpstr>Log forging</vt:lpstr>
      <vt:lpstr>Cookie injection</vt:lpstr>
      <vt:lpstr>log4j</vt:lpstr>
      <vt:lpstr>מצגת של PowerPoint‏</vt:lpstr>
      <vt:lpstr>מצגת של PowerPoint‏</vt:lpstr>
      <vt:lpstr>תודה!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SECURITY CHALLENGE CISCO COMPETITION</dc:title>
  <dc:creator>יובל בר מעוז</dc:creator>
  <cp:lastModifiedBy>יובל בר מעוז</cp:lastModifiedBy>
  <cp:revision>2</cp:revision>
  <dcterms:created xsi:type="dcterms:W3CDTF">2023-01-06T09:34:40Z</dcterms:created>
  <dcterms:modified xsi:type="dcterms:W3CDTF">2023-01-07T14:00:49Z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