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61" r:id="rId5"/>
    <p:sldId id="260" r:id="rId6"/>
    <p:sldId id="259" r:id="rId7"/>
    <p:sldId id="267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0B4CAE-C19F-4E0D-B229-EB96E3BEE201}">
          <p14:sldIdLst>
            <p14:sldId id="256"/>
            <p14:sldId id="262"/>
            <p14:sldId id="258"/>
            <p14:sldId id="261"/>
            <p14:sldId id="260"/>
            <p14:sldId id="259"/>
            <p14:sldId id="267"/>
            <p14:sldId id="265"/>
            <p14:sldId id="264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ובל דקל" userId="28faceb4e081885a" providerId="LiveId" clId="{12498600-51F2-4582-96B8-2C3A74EAFED1}"/>
    <pc:docChg chg="modSld">
      <pc:chgData name="יובל דקל" userId="28faceb4e081885a" providerId="LiveId" clId="{12498600-51F2-4582-96B8-2C3A74EAFED1}" dt="2023-09-14T08:11:16.947" v="0" actId="20577"/>
      <pc:docMkLst>
        <pc:docMk/>
      </pc:docMkLst>
      <pc:sldChg chg="modSp mod">
        <pc:chgData name="יובל דקל" userId="28faceb4e081885a" providerId="LiveId" clId="{12498600-51F2-4582-96B8-2C3A74EAFED1}" dt="2023-09-14T08:11:16.947" v="0" actId="20577"/>
        <pc:sldMkLst>
          <pc:docMk/>
          <pc:sldMk cId="2177713739" sldId="267"/>
        </pc:sldMkLst>
        <pc:spChg chg="mod">
          <ac:chgData name="יובל דקל" userId="28faceb4e081885a" providerId="LiveId" clId="{12498600-51F2-4582-96B8-2C3A74EAFED1}" dt="2023-09-14T08:11:16.947" v="0" actId="20577"/>
          <ac:spMkLst>
            <pc:docMk/>
            <pc:sldMk cId="2177713739" sldId="267"/>
            <ac:spMk id="18" creationId="{DD4511A1-AEF7-7237-116C-455957ED1D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09/14/2023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09/14/2023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09/14/2023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09/14/2023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09/14/2023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09/14/2023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09/14/2023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09/14/2023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09/14/2023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09/14/2023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09/14/2023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09/14/2023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09/14/2023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cs typeface="+mn-cs"/>
              </a:rPr>
              <a:t>מצגת אמצע פרויקט שלב א' 12.09.23</a:t>
            </a:r>
            <a:endParaRPr lang="en-US" sz="2800" dirty="0"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85000" lnSpcReduction="20000"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שם הפרויקט: פיתוח סימולציה של מערכת בקרת </a:t>
            </a:r>
            <a:r>
              <a:rPr lang="he-IL" dirty="0" err="1"/>
              <a:t>סרוו</a:t>
            </a:r>
            <a:r>
              <a:rPr lang="he-IL" dirty="0"/>
              <a:t> לייצוב אינרציאלי של מערכת נשק משועבדת למערכת תצפית.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מספר הפרויקט: </a:t>
            </a:r>
            <a:r>
              <a:rPr lang="he-IL" sz="2800" dirty="0">
                <a:effectLst/>
                <a:ea typeface="Times New Roman" panose="02020603050405020304" pitchFamily="18" charset="0"/>
              </a:rPr>
              <a:t>22-1-1-2480.</a:t>
            </a:r>
            <a:endParaRPr lang="en-US" sz="2800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שמות הסטודנטים: יובל דקל ואיתמר הורוביץ.</a:t>
            </a:r>
          </a:p>
          <a:p>
            <a:pPr algn="r" rtl="1"/>
            <a:r>
              <a:rPr lang="he-IL" dirty="0"/>
              <a:t>שם המנחה: ד"ר גבריאל דוידוב.</a:t>
            </a:r>
          </a:p>
          <a:p>
            <a:pPr algn="r" rtl="1"/>
            <a:r>
              <a:rPr lang="he-IL" dirty="0"/>
              <a:t>מקום ביצוע הפרויקט: אוניברסיטת תל אביב.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אישור המנחה למצגת: </a:t>
            </a:r>
            <a:endParaRPr lang="en-US" dirty="0"/>
          </a:p>
          <a:p>
            <a:pPr algn="r" rtl="1"/>
            <a:r>
              <a:rPr lang="he-IL" dirty="0">
                <a:cs typeface="+mj-cs"/>
              </a:rPr>
              <a:t>מאושר ד"ר גבי דוידוב</a:t>
            </a:r>
            <a:endParaRPr lang="en-US" dirty="0"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תוצרי הפרויקט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תגובה למדרגה: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sz="2400" dirty="0"/>
              <a:t>לאחר הוספת אלמנטים לא לינאריים תמסורת המודל בחוג הפתוח: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pic>
        <p:nvPicPr>
          <p:cNvPr id="13" name="תמונה 1">
            <a:extLst>
              <a:ext uri="{FF2B5EF4-FFF2-40B4-BE49-F238E27FC236}">
                <a16:creationId xmlns:a16="http://schemas.microsoft.com/office/drawing/2014/main" id="{F3E65AF0-27BF-CB93-2AB5-167E482F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84" y="1061294"/>
            <a:ext cx="3794616" cy="2218209"/>
          </a:xfrm>
          <a:prstGeom prst="rect">
            <a:avLst/>
          </a:prstGeom>
        </p:spPr>
      </p:pic>
      <p:pic>
        <p:nvPicPr>
          <p:cNvPr id="16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3980A2CC-83DF-4E12-24D1-696E9D44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3" y="1111286"/>
            <a:ext cx="3572839" cy="20797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B36F49-95FE-4B93-4064-88C157204B87}"/>
              </a:ext>
            </a:extLst>
          </p:cNvPr>
          <p:cNvSpPr txBox="1"/>
          <p:nvPr/>
        </p:nvSpPr>
        <p:spPr>
          <a:xfrm>
            <a:off x="-596900" y="3288229"/>
            <a:ext cx="835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Tachometer</a:t>
            </a:r>
            <a:r>
              <a:rPr lang="he-IL" dirty="0"/>
              <a:t>				</a:t>
            </a:r>
            <a:r>
              <a:rPr lang="en-US" dirty="0"/>
              <a:t>Gyroscope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D99E81-5783-66CF-56F1-481CF3A8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092" y="4105803"/>
            <a:ext cx="4380815" cy="23908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47AE67-027E-A36A-018C-EF6730BE6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343" y="4020086"/>
            <a:ext cx="4482536" cy="23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2620" y="218898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לוח זמנים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B08367-CA45-3B18-391B-646B4100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8467"/>
              </p:ext>
            </p:extLst>
          </p:nvPr>
        </p:nvGraphicFramePr>
        <p:xfrm>
          <a:off x="358878" y="698102"/>
          <a:ext cx="11122478" cy="6073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171">
                  <a:extLst>
                    <a:ext uri="{9D8B030D-6E8A-4147-A177-3AD203B41FA5}">
                      <a16:colId xmlns:a16="http://schemas.microsoft.com/office/drawing/2014/main" val="1630041008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793483017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4251490999"/>
                    </a:ext>
                  </a:extLst>
                </a:gridCol>
                <a:gridCol w="5342164">
                  <a:extLst>
                    <a:ext uri="{9D8B030D-6E8A-4147-A177-3AD203B41FA5}">
                      <a16:colId xmlns:a16="http://schemas.microsoft.com/office/drawing/2014/main" val="3373164593"/>
                    </a:ext>
                  </a:extLst>
                </a:gridCol>
              </a:tblGrid>
              <a:tr h="279122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הערות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תאריך ביצוע בפועל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תאריך יעד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אבן דרך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07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16.4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חזרה ויישור קו על החומר בתורת הבקרה. למידת הממשק </a:t>
                      </a:r>
                      <a:r>
                        <a:rPr lang="en-US" sz="1200" dirty="0"/>
                        <a:t>Simulink</a:t>
                      </a:r>
                      <a:r>
                        <a:rPr lang="he-I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30258"/>
                  </a:ext>
                </a:extLst>
              </a:tr>
              <a:tr h="468832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8.5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23.4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בניית סימולציה ליניארית לצירי ההגבהה – שערוך התמסורת ויוצר גרף של התמסורת (צירי הגבהה וצידוד)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678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30.4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בניית סימולציה ליניארית לצירי ההגבהה – ניתוח יציבות של המערכת בעזרת </a:t>
                      </a:r>
                      <a:r>
                        <a:rPr lang="en-US" sz="1200" dirty="0" err="1"/>
                        <a:t>sisotool</a:t>
                      </a:r>
                      <a:r>
                        <a:rPr lang="en-US" sz="1200" dirty="0"/>
                        <a:t> </a:t>
                      </a:r>
                      <a:r>
                        <a:rPr lang="he-IL" sz="1200" dirty="0"/>
                        <a:t> (צירי הגבהה וצידוד)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4612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6.6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18.5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בניית בקר העומד בדרישות הפרויקט.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083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13.6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28.5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בניית מסנן </a:t>
                      </a:r>
                      <a:r>
                        <a:rPr lang="en-US" sz="1200" dirty="0"/>
                        <a:t>notch </a:t>
                      </a:r>
                      <a:r>
                        <a:rPr lang="he-IL" sz="1200" dirty="0"/>
                        <a:t> והנחתה של התדרים </a:t>
                      </a:r>
                      <a:r>
                        <a:rPr lang="he-IL" sz="1200" dirty="0" err="1"/>
                        <a:t>הרלוונטים</a:t>
                      </a:r>
                      <a:r>
                        <a:rPr lang="he-I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8048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9.6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מציאת בקר </a:t>
                      </a:r>
                      <a:r>
                        <a:rPr lang="en-US" sz="1200" dirty="0"/>
                        <a:t>PI</a:t>
                      </a:r>
                      <a:r>
                        <a:rPr lang="he-I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405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עד לחלק זה מומש המודל עבור ציר הגבהה וצידוד במקביל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התייחסות לגורמים לא ליניאריים.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5672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27.6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תיקונים לעמידה ביעד כמותי עבור דרישות הבקר.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503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12.9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29.6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הגשת דו"ח </a:t>
                      </a:r>
                      <a:r>
                        <a:rPr lang="he-IL" sz="1200" dirty="0" err="1"/>
                        <a:t>אמצע+מצגת</a:t>
                      </a:r>
                      <a:r>
                        <a:rPr lang="he-IL" sz="1200" dirty="0"/>
                        <a:t> אמצע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73611"/>
                  </a:ext>
                </a:extLst>
              </a:tr>
              <a:tr h="302295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27.9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17.7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הפרדה לאופן ייצוב ואופן כוח + בדיקה של הלמי ירי בתוכנה עבור תותח וצריח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18574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30.10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תיקון התוצאות עבור ייצוב התותח (מדד </a:t>
                      </a:r>
                      <a:r>
                        <a:rPr lang="en-US" sz="1200" dirty="0"/>
                        <a:t>RMS</a:t>
                      </a:r>
                      <a:r>
                        <a:rPr lang="he-IL" sz="120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1396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30.10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15.9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חזרה על השלבים הקודמים עבור פוד התצפית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27466"/>
                  </a:ext>
                </a:extLst>
              </a:tr>
              <a:tr h="291409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22.11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22.10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סימולציה של התותח והצריח משולב עם פוד התצפית עבור הלמי </a:t>
                      </a:r>
                      <a:r>
                        <a:rPr lang="he-IL" sz="1200" dirty="0" err="1"/>
                        <a:t>ירי+תיקונים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0454"/>
                  </a:ext>
                </a:extLst>
              </a:tr>
              <a:tr h="319138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30.11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6.12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תיקון במערכת המשועבדת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71326"/>
                  </a:ext>
                </a:extLst>
              </a:tr>
              <a:tr h="31913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15.12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6.12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עקיבה אחרי מטרה ניידת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35604"/>
                  </a:ext>
                </a:extLst>
              </a:tr>
              <a:tr h="31913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30.12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6.12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תיקונים על העקיבה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4055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/>
                        <a:t>הגשת הפוסטר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18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דחייה בתאריך הביצוע בפועל עקב תיקון בסעיפים קודמים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28.1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/>
                        <a:t>סיום פרויקט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2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9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תוכן עניינים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נושא הפרויקט ומהותו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דרישות המערכת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דיאגרמת בלוקים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תוצרי המערכת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לוח זמנים</a:t>
            </a: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נושא הפרויקט ומהותו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u="sng" dirty="0"/>
              <a:t>נושא הפרויקט: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r>
              <a:rPr lang="he-IL" sz="2000" dirty="0"/>
              <a:t>פיתוח סימולציה של מערכת בקרת </a:t>
            </a:r>
            <a:r>
              <a:rPr lang="he-IL" sz="2000" dirty="0" err="1"/>
              <a:t>סרוו</a:t>
            </a:r>
            <a:r>
              <a:rPr lang="he-IL" sz="2000" dirty="0"/>
              <a:t> לייצוב אינרציאלי של מערכת נשק משועבדת למערכת תצפית.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מהות הפרויקט:</a:t>
            </a:r>
          </a:p>
          <a:p>
            <a:pPr algn="r" rtl="1"/>
            <a:r>
              <a:rPr lang="he-IL" sz="2000" dirty="0"/>
              <a:t>יישום של שיטות בקרה קלאסיות ומודרניות לבניית המודל וייצוב המערכת.</a:t>
            </a:r>
          </a:p>
          <a:p>
            <a:pPr algn="r" rtl="1"/>
            <a:r>
              <a:rPr lang="he-IL" sz="2000" dirty="0"/>
              <a:t>בניית בקרים לשיפור ביצועי המערכת ותפקודה התקין יחד עם רעשים חיצוניים והפרעות קרקע.</a:t>
            </a:r>
          </a:p>
          <a:p>
            <a:pPr algn="r" rtl="1"/>
            <a:r>
              <a:rPr lang="he-IL" sz="2000" dirty="0"/>
              <a:t>שעבוד התותח והצריח לצירי ההגבהה והצידוד של פוד התצפית.</a:t>
            </a:r>
          </a:p>
          <a:p>
            <a:pPr algn="r" rtl="1"/>
            <a:r>
              <a:rPr lang="he-IL" sz="2000" dirty="0"/>
              <a:t>בניית בקרי מצב עבור ייצוב אינרציאלי של כוונת ועקיבה אחר מטרה ניידת.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דרישות המערכת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מימוש הפרויקט יתבצע בתוכנות </a:t>
            </a:r>
            <a:r>
              <a:rPr lang="en-US" dirty="0" err="1"/>
              <a:t>Matlab</a:t>
            </a:r>
            <a:r>
              <a:rPr lang="he-IL" dirty="0"/>
              <a:t> ו-</a:t>
            </a:r>
            <a:r>
              <a:rPr lang="en-US" dirty="0"/>
              <a:t>Simulink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דרישות הפרויקט :</a:t>
            </a:r>
            <a:br>
              <a:rPr lang="en-US" dirty="0"/>
            </a:br>
            <a:endParaRPr lang="he-IL" dirty="0"/>
          </a:p>
          <a:p>
            <a:pPr marR="1515745" lvl="2" algn="r" rtl="1" fontAlgn="base">
              <a:lnSpc>
                <a:spcPct val="107000"/>
              </a:lnSpc>
              <a:spcBef>
                <a:spcPts val="0"/>
              </a:spcBef>
              <a:spcAft>
                <a:spcPts val="66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he-IL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יצירת מודל עבור סימולציית הטנק עם הפרדה לציר הגבהה וצידוד והשוואה לפונקציות תמסורת קיימות.</a:t>
            </a:r>
          </a:p>
          <a:p>
            <a:pPr marR="1515745" lvl="2" algn="r" rtl="1" fontAlgn="base">
              <a:lnSpc>
                <a:spcPct val="152000"/>
              </a:lnSpc>
              <a:spcBef>
                <a:spcPts val="0"/>
              </a:spcBef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he-IL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תכנון</a:t>
            </a:r>
            <a:r>
              <a:rPr lang="he-IL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מערכות הבקרה לעמידה בביצועי כינון יציבות כנגד אלמנטים לא לינאריים והפרעות קרקע.</a:t>
            </a:r>
          </a:p>
          <a:p>
            <a:pPr marR="1515745" lvl="2" algn="r" rtl="1" fontAlgn="base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he-IL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תכנון חוגי הבקרה לעמידה טובה לצרורות הלמי ירי והחזרה מהירה של הקנה לנקודת </a:t>
            </a:r>
            <a:r>
              <a:rPr lang="he-IL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מיכוון</a:t>
            </a:r>
            <a:r>
              <a:rPr lang="he-IL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ראשיתית . </a:t>
            </a: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515745" lvl="2" algn="r" rtl="1" fontAlgn="base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he-IL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ייצוב אינרציאלי של כוונת.</a:t>
            </a: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515745" lvl="2" algn="r" rtl="1" fontAlgn="base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he-IL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שיעבוד תותח/צריח לכוונת.</a:t>
            </a: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515745" lvl="2" algn="r" rtl="1" fontAlgn="base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he-IL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שיעבוד כוונת למטרה ניידת.</a:t>
            </a: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3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דרישות המערכת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sz="4000" dirty="0"/>
              <a:t>תוצרי הפרויקט:</a:t>
            </a:r>
          </a:p>
          <a:p>
            <a:pPr marL="0" indent="0" algn="r" rtl="1">
              <a:buNone/>
            </a:pPr>
            <a:endParaRPr lang="he-IL" dirty="0"/>
          </a:p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של מערכת הטנק לפי ציר הגבהה וצידוד בתוכנת ה-</a:t>
            </a:r>
            <a:r>
              <a:rPr lang="en-US" sz="3100" dirty="0"/>
              <a:t>Simulink</a:t>
            </a:r>
            <a:r>
              <a:rPr lang="he-IL" sz="3100" dirty="0"/>
              <a:t>.</a:t>
            </a:r>
          </a:p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בקרים עבור כל אחד מהצירים אשר יעמדו ביעדים הבאים: 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שגיאת מצב מתמיד לקלט ריצה אפס. 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הגבר מערכת בחוג פתוח בתדר 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1[Hz]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20[dB]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פאזה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40[deg]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הגבר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7[dB]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הוספת אלמנטים לא לינאריים, הפרעות קרקע ועדכון הבקרים בהתאם לדרישות לעיל.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טיב הייצוב תחת הפרעות קרקע ותאוצות – </a:t>
            </a:r>
            <a:r>
              <a:rPr lang="en-US" sz="3100" dirty="0"/>
              <a:t>RMS</a:t>
            </a:r>
            <a:r>
              <a:rPr lang="he-IL" sz="3100" dirty="0"/>
              <a:t> של זווית העומס קטנה מ-</a:t>
            </a:r>
            <a:r>
              <a:rPr lang="en-US" sz="3100" dirty="0"/>
              <a:t>0.5[</a:t>
            </a:r>
            <a:r>
              <a:rPr lang="en-US" sz="3100" dirty="0" err="1"/>
              <a:t>mrad</a:t>
            </a:r>
            <a:r>
              <a:rPr lang="en-US" sz="3100" dirty="0"/>
              <a:t>]</a:t>
            </a:r>
            <a:r>
              <a:rPr lang="he-IL" sz="3100" dirty="0"/>
              <a:t>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עבור פוד התצפית בתוספת בקרים אשר יעמדו ביעדים הנ"ל למעט: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</a:t>
            </a:r>
            <a:r>
              <a:rPr lang="he-IL" sz="3000" dirty="0"/>
              <a:t>מידול סימולציות ירי ושיפור החזרת התותח לעמדתו לאחר ירי של כל כדור, כאשר 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זמן התייצבות אחר ירי בודדת קטן מ</a:t>
            </a:r>
            <a:r>
              <a:rPr lang="he-IL" sz="3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3000" dirty="0">
                <a:solidFill>
                  <a:srgbClr val="222222"/>
                </a:solidFill>
                <a:latin typeface="Arial" panose="020B0604020202020204" pitchFamily="34" charset="0"/>
              </a:rPr>
              <a:t>0.3[sec]</a:t>
            </a:r>
            <a:r>
              <a:rPr lang="he-IL" sz="3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לשרוול של 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0.5[</a:t>
            </a:r>
            <a:r>
              <a:rPr lang="en-US" sz="3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mrad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</a:t>
            </a:r>
            <a:endParaRPr lang="he-IL" sz="30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שעבוד התותח והצריח לצירי ההגבהה והצידוד של פוד התצפית.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בניית חוגי בקרי מצב אינרציאליים עבור עקיבה אחר מטרה ניידת, כאשר 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זמן התייצבות כוונת קטן מ</a:t>
            </a:r>
            <a:r>
              <a:rPr lang="he-IL" sz="3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3000" dirty="0">
                <a:solidFill>
                  <a:srgbClr val="222222"/>
                </a:solidFill>
                <a:latin typeface="Arial" panose="020B0604020202020204" pitchFamily="34" charset="0"/>
              </a:rPr>
              <a:t>0.1[sec]</a:t>
            </a:r>
            <a:r>
              <a:rPr lang="he-IL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לשרוול של 90% מגודל מדרגת מהירות. 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3100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דיאגרמת בלוקים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5BF4FE-CD54-7BDB-04A3-48A548AC0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158" y="1155410"/>
            <a:ext cx="11227683" cy="4977428"/>
          </a:xfrm>
        </p:spPr>
      </p:pic>
    </p:spTree>
    <p:extLst>
      <p:ext uri="{BB962C8B-B14F-4D97-AF65-F5344CB8AC3E}">
        <p14:creationId xmlns:p14="http://schemas.microsoft.com/office/powerpoint/2010/main" val="401474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דיאגרמת בלוקים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4511A1-AEF7-7237-116C-455957ED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244" y="1253331"/>
            <a:ext cx="6918713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200" dirty="0"/>
              <a:t>התוצאות הספקטרליות של המדידות נתונות</a:t>
            </a:r>
            <a:br>
              <a:rPr lang="en-US" sz="2200" dirty="0"/>
            </a:br>
            <a:r>
              <a:rPr lang="he-IL" sz="2200" dirty="0"/>
              <a:t>וימומש בקוד בתוכנת </a:t>
            </a:r>
            <a:r>
              <a:rPr lang="en-US" sz="2200" dirty="0" err="1"/>
              <a:t>Matlab</a:t>
            </a:r>
            <a:r>
              <a:rPr lang="he-IL" sz="2200" dirty="0"/>
              <a:t>.</a:t>
            </a:r>
          </a:p>
          <a:p>
            <a:pPr algn="r" rtl="1"/>
            <a:r>
              <a:rPr lang="he-IL" sz="2200" dirty="0"/>
              <a:t>בניית ה-</a:t>
            </a:r>
            <a:r>
              <a:rPr lang="en-US" sz="2200" dirty="0"/>
              <a:t>plant</a:t>
            </a:r>
            <a:r>
              <a:rPr lang="he-IL" sz="2200" dirty="0"/>
              <a:t> של הטנק עבור ציר הגבהה וצידוד נבנה על ידינו בתוכנת ה-</a:t>
            </a:r>
            <a:r>
              <a:rPr lang="en-US" sz="2200" dirty="0"/>
              <a:t>Simulink</a:t>
            </a:r>
            <a:r>
              <a:rPr lang="he-IL" sz="2200" dirty="0"/>
              <a:t>.</a:t>
            </a:r>
          </a:p>
          <a:p>
            <a:pPr algn="r" rtl="1"/>
            <a:r>
              <a:rPr lang="he-IL" sz="2200" dirty="0"/>
              <a:t>רכיב ה-</a:t>
            </a:r>
            <a:r>
              <a:rPr lang="en-US" sz="2200" dirty="0"/>
              <a:t>Spectrum Analyzer</a:t>
            </a:r>
            <a:r>
              <a:rPr lang="he-IL" sz="2200" dirty="0"/>
              <a:t> ניתן לנו על ידי המנחה.</a:t>
            </a:r>
          </a:p>
          <a:p>
            <a:pPr algn="r" rtl="1"/>
            <a:r>
              <a:rPr lang="he-IL" sz="2200" dirty="0"/>
              <a:t>בניית הבקרים מומשו על ידינו בתוכנת ה-</a:t>
            </a:r>
            <a:r>
              <a:rPr lang="en-US" sz="2200" dirty="0"/>
              <a:t>Simulink</a:t>
            </a:r>
            <a:r>
              <a:rPr lang="he-IL" sz="2200" dirty="0"/>
              <a:t>.</a:t>
            </a:r>
          </a:p>
          <a:p>
            <a:pPr algn="r" rtl="1"/>
            <a:r>
              <a:rPr lang="he-IL" sz="2200" dirty="0"/>
              <a:t>המודל עבור החיכוך ניתן לנו על ידי המנחה</a:t>
            </a:r>
            <a:r>
              <a:rPr lang="en-US" sz="2200" dirty="0"/>
              <a:t>.</a:t>
            </a:r>
          </a:p>
          <a:p>
            <a:pPr algn="r" rtl="1"/>
            <a:r>
              <a:rPr lang="he-IL" sz="2200" dirty="0"/>
              <a:t>סימולציית הלמי הירי (תעשה בסמסטר הקרוב.)</a:t>
            </a:r>
          </a:p>
          <a:p>
            <a:pPr algn="r" rtl="1"/>
            <a:r>
              <a:rPr lang="he-IL" sz="2200" dirty="0"/>
              <a:t>שעבוד הכוונת לתותח </a:t>
            </a:r>
            <a:r>
              <a:rPr lang="en-US" sz="2200" dirty="0"/>
              <a:t>)</a:t>
            </a:r>
            <a:r>
              <a:rPr lang="he-IL" sz="2200" dirty="0"/>
              <a:t>יעשה בסמסטר הקרוב.)</a:t>
            </a:r>
          </a:p>
          <a:p>
            <a:pPr algn="r" rtl="1"/>
            <a:r>
              <a:rPr lang="he-IL" sz="2200" dirty="0"/>
              <a:t>עקיבה אחרי מטרה ניידת (תעשה בסמסטר הקרוב.)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15772-0B90-86FE-3B7F-71F5D1E5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385"/>
            <a:ext cx="6204155" cy="30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תוצרי הפרויקט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7A020C-1B38-A7A1-DBFE-D78633317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92"/>
          <a:stretch/>
        </p:blipFill>
        <p:spPr>
          <a:xfrm>
            <a:off x="267419" y="931899"/>
            <a:ext cx="4792896" cy="29150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A94E49-A81E-BE3C-5F82-EE00ED33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206" y="1945190"/>
            <a:ext cx="5030525" cy="1901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FE23F-0D6D-1223-80AF-672B4FC0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731" y="1876554"/>
            <a:ext cx="2847999" cy="1790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161994-BD33-7590-E145-A9F3F8F16878}"/>
              </a:ext>
            </a:extLst>
          </p:cNvPr>
          <p:cNvSpPr txBox="1"/>
          <p:nvPr/>
        </p:nvSpPr>
        <p:spPr>
          <a:xfrm>
            <a:off x="4944563" y="1167022"/>
            <a:ext cx="58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מודל הטנק ציר הגבהה:</a:t>
            </a:r>
            <a:endParaRPr lang="en-US" dirty="0"/>
          </a:p>
        </p:txBody>
      </p:sp>
      <p:pic>
        <p:nvPicPr>
          <p:cNvPr id="18" name="תמונה 1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C9DA8559-5151-949A-A4F1-5C3DE3016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02" y="3967388"/>
            <a:ext cx="3996296" cy="2509935"/>
          </a:xfrm>
          <a:prstGeom prst="rect">
            <a:avLst/>
          </a:prstGeom>
        </p:spPr>
      </p:pic>
      <p:pic>
        <p:nvPicPr>
          <p:cNvPr id="19" name="תמונה 1">
            <a:extLst>
              <a:ext uri="{FF2B5EF4-FFF2-40B4-BE49-F238E27FC236}">
                <a16:creationId xmlns:a16="http://schemas.microsoft.com/office/drawing/2014/main" id="{DE887997-407D-0CFF-BFF9-188017149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3" y="3967388"/>
            <a:ext cx="3877804" cy="25099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D41EC9-0CD6-371D-FAB9-CD1095F23FBE}"/>
              </a:ext>
            </a:extLst>
          </p:cNvPr>
          <p:cNvSpPr txBox="1"/>
          <p:nvPr/>
        </p:nvSpPr>
        <p:spPr>
          <a:xfrm>
            <a:off x="5450806" y="3632669"/>
            <a:ext cx="57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תוצאת שיערוך לאחר </a:t>
            </a:r>
            <a:r>
              <a:rPr lang="he-IL" dirty="0" err="1"/>
              <a:t>ליניאריזציה</a:t>
            </a:r>
            <a:r>
              <a:rPr lang="he-IL" dirty="0"/>
              <a:t> בציר הגבהה: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9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תוצרי הפרויקט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B8B00C1-128B-DE25-47D5-59FCBBB84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389718"/>
              </p:ext>
            </p:extLst>
          </p:nvPr>
        </p:nvGraphicFramePr>
        <p:xfrm>
          <a:off x="1873551" y="4720750"/>
          <a:ext cx="8866640" cy="200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834">
                  <a:extLst>
                    <a:ext uri="{9D8B030D-6E8A-4147-A177-3AD203B41FA5}">
                      <a16:colId xmlns:a16="http://schemas.microsoft.com/office/drawing/2014/main" val="1280789921"/>
                    </a:ext>
                  </a:extLst>
                </a:gridCol>
                <a:gridCol w="1795092">
                  <a:extLst>
                    <a:ext uri="{9D8B030D-6E8A-4147-A177-3AD203B41FA5}">
                      <a16:colId xmlns:a16="http://schemas.microsoft.com/office/drawing/2014/main" val="3642165690"/>
                    </a:ext>
                  </a:extLst>
                </a:gridCol>
                <a:gridCol w="1136023">
                  <a:extLst>
                    <a:ext uri="{9D8B030D-6E8A-4147-A177-3AD203B41FA5}">
                      <a16:colId xmlns:a16="http://schemas.microsoft.com/office/drawing/2014/main" val="3217433163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2969818180"/>
                    </a:ext>
                  </a:extLst>
                </a:gridCol>
                <a:gridCol w="901881">
                  <a:extLst>
                    <a:ext uri="{9D8B030D-6E8A-4147-A177-3AD203B41FA5}">
                      <a16:colId xmlns:a16="http://schemas.microsoft.com/office/drawing/2014/main" val="286212534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384596617"/>
                    </a:ext>
                  </a:extLst>
                </a:gridCol>
                <a:gridCol w="1266663">
                  <a:extLst>
                    <a:ext uri="{9D8B030D-6E8A-4147-A177-3AD203B41FA5}">
                      <a16:colId xmlns:a16="http://schemas.microsoft.com/office/drawing/2014/main" val="3789867223"/>
                    </a:ext>
                  </a:extLst>
                </a:gridCol>
              </a:tblGrid>
              <a:tr h="666908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שגיאת מצב מתמיד לקלט ריצה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Overshoot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</a:t>
                      </a:r>
                      <a:r>
                        <a:rPr lang="he-IL" sz="1200" dirty="0"/>
                        <a:t>(עבור 1 </a:t>
                      </a:r>
                      <a:r>
                        <a:rPr lang="he-IL" sz="1200" dirty="0" err="1"/>
                        <a:t>רדיאן</a:t>
                      </a:r>
                      <a:r>
                        <a:rPr lang="he-IL" sz="1200" dirty="0"/>
                        <a:t> לשנייה)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הגבר </a:t>
                      </a:r>
                      <a:r>
                        <a:rPr lang="en-US" sz="1200" dirty="0"/>
                        <a:t>1[Hz]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תדר חיתוך חוג פתוח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PM [deg]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/>
                        <a:t>סוג המערכת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83175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Gyro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67945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Gyro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5971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Tacho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65512"/>
                  </a:ext>
                </a:extLst>
              </a:tr>
              <a:tr h="333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Tacho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5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16E3563-D73A-B6CD-4108-99D82624F524}"/>
              </a:ext>
            </a:extLst>
          </p:cNvPr>
          <p:cNvSpPr txBox="1"/>
          <p:nvPr/>
        </p:nvSpPr>
        <p:spPr>
          <a:xfrm>
            <a:off x="2980267" y="1039970"/>
            <a:ext cx="811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he-IL"/>
              <a:t>בקר </a:t>
            </a:r>
            <a:r>
              <a:rPr lang="en-US"/>
              <a:t>tachometer</a:t>
            </a:r>
            <a:r>
              <a:rPr lang="he-IL"/>
              <a:t>:					בקר </a:t>
            </a:r>
            <a:r>
              <a:rPr lang="en-US"/>
              <a:t>gyroscope</a:t>
            </a:r>
            <a:r>
              <a:rPr lang="he-IL"/>
              <a:t>:</a:t>
            </a:r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8C4371-5ED9-9DAB-D580-C88D8369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4" y="1350020"/>
            <a:ext cx="4165623" cy="7278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D562C6-3159-9368-C380-041AC081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89" y="1376994"/>
            <a:ext cx="4762621" cy="1146073"/>
          </a:xfrm>
          <a:prstGeom prst="rect">
            <a:avLst/>
          </a:prstGeom>
        </p:spPr>
      </p:pic>
      <p:pic>
        <p:nvPicPr>
          <p:cNvPr id="30" name="תמונה 1">
            <a:extLst>
              <a:ext uri="{FF2B5EF4-FFF2-40B4-BE49-F238E27FC236}">
                <a16:creationId xmlns:a16="http://schemas.microsoft.com/office/drawing/2014/main" id="{3FC3DA3D-84EF-9B41-C9F4-7D99A9118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173" y="2612151"/>
            <a:ext cx="3791276" cy="1989667"/>
          </a:xfrm>
          <a:prstGeom prst="rect">
            <a:avLst/>
          </a:prstGeom>
        </p:spPr>
      </p:pic>
      <p:pic>
        <p:nvPicPr>
          <p:cNvPr id="31" name="תמונה 1">
            <a:extLst>
              <a:ext uri="{FF2B5EF4-FFF2-40B4-BE49-F238E27FC236}">
                <a16:creationId xmlns:a16="http://schemas.microsoft.com/office/drawing/2014/main" id="{C7C0FC5A-9586-8E27-526D-4F4F2F8F5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51" y="2612151"/>
            <a:ext cx="3503434" cy="19896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C8D721-AEE2-4D20-5E4E-0A2959D01664}"/>
              </a:ext>
            </a:extLst>
          </p:cNvPr>
          <p:cNvSpPr txBox="1"/>
          <p:nvPr/>
        </p:nvSpPr>
        <p:spPr>
          <a:xfrm>
            <a:off x="8610600" y="222359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תגובת חוג פתוח: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2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937</Words>
  <Application>Microsoft Office PowerPoint</Application>
  <PresentationFormat>Widescreen</PresentationFormat>
  <Paragraphs>209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מצגת אמצע פרויקט שלב א' 12.09.23</vt:lpstr>
      <vt:lpstr>תוכן עניינים</vt:lpstr>
      <vt:lpstr>נושא הפרויקט ומהותו</vt:lpstr>
      <vt:lpstr>דרישות המערכת</vt:lpstr>
      <vt:lpstr>דרישות המערכת</vt:lpstr>
      <vt:lpstr>דיאגרמת בלוקים</vt:lpstr>
      <vt:lpstr>דיאגרמת בלוקים</vt:lpstr>
      <vt:lpstr>תוצרי הפרויקט</vt:lpstr>
      <vt:lpstr>תוצרי הפרויקט</vt:lpstr>
      <vt:lpstr>תוצרי הפרויקט</vt:lpstr>
      <vt:lpstr>לוח זמנים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יובל דקל</cp:lastModifiedBy>
  <cp:revision>9</cp:revision>
  <dcterms:created xsi:type="dcterms:W3CDTF">2021-12-15T06:30:50Z</dcterms:created>
  <dcterms:modified xsi:type="dcterms:W3CDTF">2023-09-14T08:11:26Z</dcterms:modified>
</cp:coreProperties>
</file>