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1" r:id="rId4"/>
    <p:sldId id="260" r:id="rId5"/>
    <p:sldId id="267" r:id="rId6"/>
    <p:sldId id="271" r:id="rId7"/>
    <p:sldId id="270" r:id="rId8"/>
    <p:sldId id="269" r:id="rId9"/>
    <p:sldId id="268" r:id="rId10"/>
    <p:sldId id="266" r:id="rId11"/>
    <p:sldId id="272" r:id="rId12"/>
    <p:sldId id="259" r:id="rId13"/>
    <p:sldId id="264" r:id="rId14"/>
    <p:sldId id="263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7663B-01EE-4D27-B6B8-967932AFFB1A}" type="datetimeFigureOut">
              <a:rPr lang="en-US" smtClean="0"/>
              <a:t>04/17/2024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04E83-3A76-47C2-B23E-88D5C2E17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18D1-F151-4A1A-AFA6-1FCB5125A92E}" type="datetime1">
              <a:rPr lang="en-US" smtClean="0"/>
              <a:t>04/17/2024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0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360F-72F0-40E4-9497-E500D92B1CFF}" type="datetime1">
              <a:rPr lang="en-US" smtClean="0"/>
              <a:t>04/17/2024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3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6CB8-DFD9-47B7-B7FB-CD991A84E186}" type="datetime1">
              <a:rPr lang="en-US" smtClean="0"/>
              <a:t>04/17/2024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F67C-1AAC-41A5-BA08-7B0723E42167}" type="datetime1">
              <a:rPr lang="en-US" smtClean="0"/>
              <a:t>04/17/2024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2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C26D-52F0-48CD-A26B-03EAFD2B9DF3}" type="datetime1">
              <a:rPr lang="en-US" smtClean="0"/>
              <a:t>04/17/2024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BECA-3C0A-4CD9-9812-4FBF50F0829F}" type="datetime1">
              <a:rPr lang="en-US" smtClean="0"/>
              <a:t>04/17/2024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1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F0E8-360B-4BB4-8873-CE1C24987C49}" type="datetime1">
              <a:rPr lang="en-US" smtClean="0"/>
              <a:t>04/17/2024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C237-DA93-4873-9F13-2D421E4D5784}" type="datetime1">
              <a:rPr lang="en-US" smtClean="0"/>
              <a:t>04/17/2024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3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881F-D2DD-4759-A335-6ECF54EA6174}" type="datetime1">
              <a:rPr lang="en-US" smtClean="0"/>
              <a:t>04/17/2024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2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FE89D-0E68-4F88-8280-A11E17E07B1E}" type="datetime1">
              <a:rPr lang="en-US" smtClean="0"/>
              <a:t>04/17/2024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6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0482-3831-4044-A267-EC94C1533077}" type="datetime1">
              <a:rPr lang="en-US" smtClean="0"/>
              <a:t>04/17/2024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5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8A5E2-79BB-466B-93AD-FE62946A96F1}" type="datetime1">
              <a:rPr lang="en-US" smtClean="0"/>
              <a:t>04/17/2024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yuvaldekel1/finalproject/tree/ma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7725982" cy="575154"/>
          </a:xfrm>
        </p:spPr>
        <p:txBody>
          <a:bodyPr>
            <a:normAutofit fontScale="90000"/>
          </a:bodyPr>
          <a:lstStyle/>
          <a:p>
            <a:pPr algn="ctr"/>
            <a:r>
              <a:rPr lang="he-IL" sz="4400" dirty="0"/>
              <a:t>מצגת סיום פרויקט 17.4.24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/>
          <a:lstStyle/>
          <a:p>
            <a:pPr algn="r" rtl="1"/>
            <a:endParaRPr lang="he-IL" dirty="0"/>
          </a:p>
          <a:p>
            <a:pPr algn="r" rtl="1"/>
            <a:r>
              <a:rPr lang="he-IL" dirty="0"/>
              <a:t>שם הפרויקט: פיתוח סימולציה של מערכת בקרת </a:t>
            </a:r>
            <a:r>
              <a:rPr lang="he-IL" dirty="0" err="1"/>
              <a:t>סרוו</a:t>
            </a:r>
            <a:r>
              <a:rPr lang="he-IL" dirty="0"/>
              <a:t> לייצוב אינרציאלי של מערכת נשק משועבדת למערכת תצפית.</a:t>
            </a:r>
            <a:br>
              <a:rPr lang="en-US" dirty="0"/>
            </a:br>
            <a:endParaRPr lang="he-IL" dirty="0"/>
          </a:p>
          <a:p>
            <a:pPr algn="r" rtl="1"/>
            <a:r>
              <a:rPr lang="he-IL" dirty="0"/>
              <a:t>מספר הפרויקט: </a:t>
            </a:r>
            <a:r>
              <a:rPr lang="he-IL" sz="2800" dirty="0">
                <a:effectLst/>
                <a:ea typeface="Times New Roman" panose="02020603050405020304" pitchFamily="18" charset="0"/>
              </a:rPr>
              <a:t>22-1-1-2480.</a:t>
            </a:r>
            <a:endParaRPr lang="en-US" sz="2800" dirty="0"/>
          </a:p>
          <a:p>
            <a:pPr marL="0" indent="0" algn="r" rtl="1">
              <a:buNone/>
            </a:pPr>
            <a:endParaRPr lang="he-IL" dirty="0"/>
          </a:p>
          <a:p>
            <a:pPr algn="r" rtl="1"/>
            <a:r>
              <a:rPr lang="he-IL" dirty="0"/>
              <a:t>שמות הסטודנטים: יובל דקל ואיתמר הורוביץ.</a:t>
            </a:r>
          </a:p>
          <a:p>
            <a:pPr algn="r" rtl="1"/>
            <a:r>
              <a:rPr lang="he-IL" dirty="0"/>
              <a:t>שם המנחה: ד"ר גבריאל דוידוב.</a:t>
            </a:r>
          </a:p>
          <a:p>
            <a:pPr algn="r" rtl="1"/>
            <a:r>
              <a:rPr lang="he-IL" dirty="0"/>
              <a:t>מקום ביצוע הפרויקט: אוניברסיטת תל אביב.</a:t>
            </a:r>
          </a:p>
          <a:p>
            <a:pPr algn="l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04/17/2024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8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dirty="0"/>
              <a:t>תוצאות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4"/>
            <a:ext cx="10515600" cy="6016925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עקיבה אחר מטרה ניידת ובדיקת טיב הייצוב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marL="0" indent="0" algn="r" rtl="1">
              <a:buNone/>
            </a:pPr>
            <a:r>
              <a:rPr lang="he-IL" sz="2000" dirty="0"/>
              <a:t>האות הצהוב מייצג את המטרה במרחב.</a:t>
            </a:r>
          </a:p>
          <a:p>
            <a:pPr marL="0" indent="0" algn="r" rtl="1">
              <a:buNone/>
            </a:pPr>
            <a:r>
              <a:rPr lang="he-IL" sz="2000" dirty="0"/>
              <a:t>האות הכחול מייצג את זווית התותח.</a:t>
            </a:r>
          </a:p>
          <a:p>
            <a:pPr marL="0" indent="0" algn="r" rtl="1">
              <a:buNone/>
            </a:pPr>
            <a:r>
              <a:rPr lang="he-IL" sz="2000" dirty="0"/>
              <a:t>האות האדום מייצג את הזווית של מערכת התצפית.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04/17/2024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10</a:t>
            </a:fld>
            <a:endParaRPr lang="en-US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87E7F4F-5219-7361-49AC-7383D9CF382B}"/>
              </a:ext>
            </a:extLst>
          </p:cNvPr>
          <p:cNvSpPr txBox="1"/>
          <p:nvPr/>
        </p:nvSpPr>
        <p:spPr>
          <a:xfrm>
            <a:off x="-3863453" y="5527551"/>
            <a:ext cx="9762616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1400" dirty="0"/>
              <a:t>Zoom in</a:t>
            </a:r>
            <a:r>
              <a:rPr lang="he-IL" sz="1400" dirty="0"/>
              <a:t>:</a:t>
            </a:r>
          </a:p>
          <a:p>
            <a:pPr algn="r" rtl="1"/>
            <a:endParaRPr lang="he-IL" sz="1400" dirty="0"/>
          </a:p>
          <a:p>
            <a:pPr algn="r" rtl="1"/>
            <a:r>
              <a:rPr lang="he-IL" sz="1400" dirty="0"/>
              <a:t>בזמן </a:t>
            </a:r>
            <a:r>
              <a:rPr lang="en-US" sz="1400" dirty="0"/>
              <a:t>0.1[sec]</a:t>
            </a:r>
            <a:r>
              <a:rPr lang="he-IL" sz="1400" dirty="0"/>
              <a:t> הזווית של התצפית גדולה יותר מערך המטרה בדרך להתייצבות</a:t>
            </a:r>
          </a:p>
        </p:txBody>
      </p:sp>
      <p:pic>
        <p:nvPicPr>
          <p:cNvPr id="2" name="תמונה 11">
            <a:extLst>
              <a:ext uri="{FF2B5EF4-FFF2-40B4-BE49-F238E27FC236}">
                <a16:creationId xmlns:a16="http://schemas.microsoft.com/office/drawing/2014/main" id="{FBC82AAD-DDA9-839D-299B-22F7F22F4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19086"/>
            <a:ext cx="5060963" cy="3808465"/>
          </a:xfrm>
          <a:prstGeom prst="rect">
            <a:avLst/>
          </a:prstGeom>
        </p:spPr>
      </p:pic>
      <p:pic>
        <p:nvPicPr>
          <p:cNvPr id="7" name="תמונה 2">
            <a:extLst>
              <a:ext uri="{FF2B5EF4-FFF2-40B4-BE49-F238E27FC236}">
                <a16:creationId xmlns:a16="http://schemas.microsoft.com/office/drawing/2014/main" id="{8E18F911-8FCC-7AD6-CB45-E7641C09A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137" y="1697503"/>
            <a:ext cx="5060964" cy="380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9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dirty="0"/>
              <a:t>תוצאות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/>
          <a:lstStyle/>
          <a:p>
            <a:pPr algn="r" rtl="1"/>
            <a:r>
              <a:rPr lang="he-IL" dirty="0"/>
              <a:t>עקיבה אחר מטרה ניידת ובדיקת טיב הייצוב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04/17/2024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11</a:t>
            </a:fld>
            <a:endParaRPr lang="en-US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BEB0D28B-95EE-2098-5609-095C060D7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525" y="1772608"/>
            <a:ext cx="4687626" cy="3532369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1822F0D3-26FE-9356-89A7-74C0E15D1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86" y="1885113"/>
            <a:ext cx="4687628" cy="3518825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87E7F4F-5219-7361-49AC-7383D9CF382B}"/>
              </a:ext>
            </a:extLst>
          </p:cNvPr>
          <p:cNvSpPr txBox="1"/>
          <p:nvPr/>
        </p:nvSpPr>
        <p:spPr>
          <a:xfrm>
            <a:off x="1237846" y="5507165"/>
            <a:ext cx="247006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GUN RMS=2.547e-05</a:t>
            </a:r>
          </a:p>
          <a:p>
            <a:r>
              <a:rPr lang="en-US" dirty="0"/>
              <a:t>POD RMS=1.057e-05</a:t>
            </a:r>
          </a:p>
          <a:p>
            <a:r>
              <a:rPr lang="en-US" dirty="0"/>
              <a:t>ERROR RMS =2.596e-05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71074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סיכום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>
            <a:normAutofit fontScale="77500" lnSpcReduction="20000"/>
          </a:bodyPr>
          <a:lstStyle/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בפרויקט נבנה סימולטור המדמה טנק עם מערכת נשק וצריח.</a:t>
            </a:r>
          </a:p>
          <a:p>
            <a:pPr marL="0" marR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e-I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שערוך פרמטרים מכניים על סמך מדידות קיימות ובניית המודל לפיהם.</a:t>
            </a:r>
          </a:p>
          <a:p>
            <a:pPr marL="0" marR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e-I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בניית מערכות בקרה עבור כל חיישן על מנת לעמוד בדרישות המערכת. </a:t>
            </a: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he-I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הוספת אפקטים אי-לינאריים למערכת</a:t>
            </a: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he-I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בדיקת תגובת המערכת להפרעות קרקע.</a:t>
            </a: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שיפור תוצאות המערכת בעזרת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טכניקות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FEEDFORWARD</a:t>
            </a:r>
            <a:r>
              <a:rPr lang="he-I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סגירת חוג בקרה בין צריח/קנה לכוונת.</a:t>
            </a: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בניית חוגיי מצב אינרציאליים </a:t>
            </a:r>
            <a:r>
              <a:rPr lang="he-IL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לפוד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לעקיבה אחר מטרה ניידת בנוכחות של הפרעות קרקע.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1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בחינת המערכת הכוללת על גבי</a:t>
            </a:r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סימולטור של המערכת ב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SIMULINK</a:t>
            </a:r>
            <a:r>
              <a:rPr lang="he-I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04/17/2024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6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מסקנות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>
            <a:normAutofit/>
          </a:bodyPr>
          <a:lstStyle/>
          <a:p>
            <a:pPr algn="r" rtl="1"/>
            <a:endParaRPr lang="he-IL" dirty="0"/>
          </a:p>
          <a:p>
            <a:pPr algn="r" rtl="1"/>
            <a:r>
              <a:rPr lang="he-IL" dirty="0"/>
              <a:t>שיפור ביצועי המערכת בעזרת </a:t>
            </a:r>
            <a:r>
              <a:rPr lang="en-US" dirty="0"/>
              <a:t>FEEDFOWARD</a:t>
            </a:r>
            <a:r>
              <a:rPr lang="he-IL" dirty="0"/>
              <a:t> נעשה בצורה טובה יותר בהינתן ידע מקדים על המערכת.</a:t>
            </a:r>
          </a:p>
          <a:p>
            <a:pPr marL="0" indent="0" algn="r" rtl="1">
              <a:buNone/>
            </a:pPr>
            <a:endParaRPr lang="he-IL" dirty="0"/>
          </a:p>
          <a:p>
            <a:pPr algn="r" rtl="1"/>
            <a:r>
              <a:rPr lang="he-IL" dirty="0"/>
              <a:t>בקר </a:t>
            </a:r>
            <a:r>
              <a:rPr lang="en-US" dirty="0"/>
              <a:t>PID</a:t>
            </a:r>
            <a:r>
              <a:rPr lang="he-IL" dirty="0"/>
              <a:t> משפר עקיבה אחר אות ייחוס משתנה בזמן.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ציר צידוד יותר קשה לבקרה מאשר ציר הגבהה.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אלמנטים לא לינאריים משפיעים על רגישות המערכת להפרעות חיצוניות. </a:t>
            </a:r>
          </a:p>
          <a:p>
            <a:pPr algn="r" rt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04/17/2024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23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הצעות להמשך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93967"/>
            <a:ext cx="10515600" cy="5107288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effectLst/>
                <a:latin typeface="ArialMT"/>
                <a:ea typeface="Times New Roman" panose="02020603050405020304" pitchFamily="18" charset="0"/>
                <a:cs typeface="ArialMT"/>
              </a:rPr>
              <a:t>בניית בקר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MT"/>
              </a:rPr>
              <a:t>PID</a:t>
            </a:r>
            <a:r>
              <a:rPr lang="he-IL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MT"/>
              </a:rPr>
              <a:t> אדפטיבי כך ערכיו ישתנו בזמן על מנת להתאים את ערכיו לכניסות שמוכנסות למערכת.</a:t>
            </a:r>
          </a:p>
          <a:p>
            <a:pPr algn="r" rtl="1"/>
            <a:endParaRPr lang="he-IL" dirty="0">
              <a:effectLst/>
              <a:latin typeface="ArialMT"/>
              <a:ea typeface="Times New Roman" panose="02020603050405020304" pitchFamily="18" charset="0"/>
              <a:cs typeface="ArialMT"/>
            </a:endParaRPr>
          </a:p>
          <a:p>
            <a:pPr algn="r" rtl="1"/>
            <a:r>
              <a:rPr lang="he-IL" dirty="0">
                <a:effectLst/>
                <a:latin typeface="ArialMT"/>
                <a:ea typeface="Times New Roman" panose="02020603050405020304" pitchFamily="18" charset="0"/>
                <a:cs typeface="ArialMT"/>
              </a:rPr>
              <a:t>שיפור ההשפעה של המודלים הלא לינאריים על הסימולציה על ידי בנייה של מודל מורכב יותר.</a:t>
            </a:r>
          </a:p>
          <a:p>
            <a:pPr algn="r" rtl="1"/>
            <a:endParaRPr lang="he-IL" dirty="0">
              <a:effectLst/>
              <a:latin typeface="ArialMT"/>
              <a:ea typeface="Times New Roman" panose="02020603050405020304" pitchFamily="18" charset="0"/>
            </a:endParaRPr>
          </a:p>
          <a:p>
            <a:pPr algn="r" rtl="1"/>
            <a:r>
              <a:rPr lang="he-IL" dirty="0">
                <a:effectLst/>
                <a:latin typeface="ArialMT"/>
                <a:ea typeface="Times New Roman" panose="02020603050405020304" pitchFamily="18" charset="0"/>
              </a:rPr>
              <a:t>שימוש בשיטת מרחב המצב עבור המערכת על פני המרה למישור לפלס ולמרחב התדר למשל בשימוש של אלמנטים לא </a:t>
            </a:r>
            <a:r>
              <a:rPr lang="he-IL" dirty="0" err="1">
                <a:effectLst/>
                <a:latin typeface="ArialMT"/>
                <a:ea typeface="Times New Roman" panose="02020603050405020304" pitchFamily="18" charset="0"/>
              </a:rPr>
              <a:t>לינארים</a:t>
            </a:r>
            <a:r>
              <a:rPr lang="he-IL" dirty="0">
                <a:effectLst/>
                <a:latin typeface="ArialMT"/>
                <a:ea typeface="Times New Roman" panose="02020603050405020304" pitchFamily="18" charset="0"/>
              </a:rPr>
              <a:t>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 rt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04/17/2024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83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תיעוד הפרויקט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/>
          <a:lstStyle/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הפרויקט הועלה ל-</a:t>
            </a:r>
            <a:r>
              <a:rPr lang="en-US" dirty="0"/>
              <a:t>GITHUB</a:t>
            </a:r>
            <a:r>
              <a:rPr lang="he-IL" dirty="0"/>
              <a:t> עם כל קבצי ה-</a:t>
            </a:r>
            <a:r>
              <a:rPr lang="en-US" dirty="0"/>
              <a:t>MATLAB</a:t>
            </a:r>
            <a:r>
              <a:rPr lang="he-IL" dirty="0"/>
              <a:t> וה-</a:t>
            </a:r>
            <a:r>
              <a:rPr lang="en-US" dirty="0"/>
              <a:t>SIMULINK</a:t>
            </a:r>
            <a:r>
              <a:rPr lang="he-IL" dirty="0"/>
              <a:t>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קישור ל</a:t>
            </a:r>
            <a:r>
              <a:rPr lang="en-US" dirty="0"/>
              <a:t>GITHUB</a:t>
            </a:r>
            <a:r>
              <a:rPr lang="he-IL" dirty="0"/>
              <a:t>: </a:t>
            </a:r>
            <a:r>
              <a:rPr lang="en-US" dirty="0">
                <a:hlinkClick r:id="rId2"/>
              </a:rPr>
              <a:t>https://github.com/yuvaldekel1/finalproject/tree/main</a:t>
            </a:r>
            <a:endParaRPr lang="en-US" dirty="0"/>
          </a:p>
          <a:p>
            <a:pPr algn="r" rt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04/17/2024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נושא הפרויקט ומהותו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/>
          <a:lstStyle/>
          <a:p>
            <a:pPr marL="0" indent="0" algn="r" rtl="1">
              <a:buNone/>
            </a:pPr>
            <a:r>
              <a:rPr lang="he-IL" u="sng" dirty="0"/>
              <a:t>נושא הפרויקט:</a:t>
            </a:r>
            <a:r>
              <a:rPr lang="he-IL" dirty="0"/>
              <a:t> </a:t>
            </a:r>
            <a:endParaRPr lang="en-US" dirty="0"/>
          </a:p>
          <a:p>
            <a:pPr marL="0" indent="0" algn="r" rtl="1">
              <a:buNone/>
            </a:pPr>
            <a:r>
              <a:rPr lang="he-IL" sz="2800" dirty="0"/>
              <a:t>פיתוח סימולציה של מערכת בקרת </a:t>
            </a:r>
            <a:r>
              <a:rPr lang="he-IL" sz="2800" dirty="0" err="1"/>
              <a:t>סרוו</a:t>
            </a:r>
            <a:r>
              <a:rPr lang="he-IL" sz="2800" dirty="0"/>
              <a:t> לייצוב אינרציאלי של מערכת נשק משועבדת למערכת תצפית.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u="sng" dirty="0"/>
              <a:t>מהות הפרויקט:</a:t>
            </a:r>
          </a:p>
          <a:p>
            <a:pPr algn="r" rtl="1"/>
            <a:r>
              <a:rPr lang="he-IL" sz="2800" dirty="0"/>
              <a:t>יישום של שיטות בקרה קלאסיות ומודרניות לבניית המודל וייצוב המערכת.</a:t>
            </a:r>
          </a:p>
          <a:p>
            <a:pPr algn="r" rtl="1"/>
            <a:r>
              <a:rPr lang="he-IL" sz="2800" dirty="0"/>
              <a:t>בניית בקרים לשיפור ביצועי המערכת ותפקודה התקין יחד עם רעשים חיצוניים והפרעות קרקע.</a:t>
            </a:r>
          </a:p>
          <a:p>
            <a:pPr algn="r" rtl="1"/>
            <a:r>
              <a:rPr lang="he-IL" sz="2800" dirty="0"/>
              <a:t>שעבוד התותח והצריח לצירי ההגבהה והצידוד של פוד התצפית.</a:t>
            </a:r>
          </a:p>
          <a:p>
            <a:pPr algn="r" rtl="1"/>
            <a:r>
              <a:rPr lang="he-IL" sz="2800" dirty="0"/>
              <a:t>בניית בקרי מצב עבור ייצוב אינרציאלי של כוונת ועקיבה אחר מטרה ניידת.</a:t>
            </a:r>
          </a:p>
          <a:p>
            <a:pPr algn="l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04/17/2024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0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מוטיבציה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/>
          <a:lstStyle/>
          <a:p>
            <a:pPr algn="r" rtl="1"/>
            <a:endParaRPr lang="he-I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 rtl="1"/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הפרויקט מאפשר להתמודד עם מערכת מכנית מורכבת וגדולה.</a:t>
            </a:r>
          </a:p>
          <a:p>
            <a:pPr algn="r" rtl="1"/>
            <a:endParaRPr lang="he-IL" sz="18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 rtl="1"/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באמצעות מימוש מטרות הפרויקט מתקבלת פלטפורמה המהווה בסיס תכנוני עבור מערכת מכנית.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 rtl="1"/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 rtl="1"/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תכנון נכון של בסיס זה מהווה כר לפיתוח מערכות דומות עם פרמטרים פיזיקאליים שונים, כגון מסות ואורכים, אופי הפרעות שונה וכדומה.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 rtl="1"/>
            <a: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הפלטפורמה מאפשרת לבצע ניסויי שטח מנקודת פתיחה מיטבית בכפוף לטיב המידול והסימולציה</a:t>
            </a:r>
            <a:r>
              <a:rPr lang="he-IL" sz="1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ובכך חוסכת משאבי זמן</a:t>
            </a:r>
            <a:r>
              <a:rPr lang="he-IL" sz="1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וחומרה.</a:t>
            </a:r>
            <a:br>
              <a:rPr lang="he-I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r" rtl="1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04/17/2024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3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מטרות הפרויקט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>
            <a:normAutofit fontScale="47500" lnSpcReduction="20000"/>
          </a:bodyPr>
          <a:lstStyle/>
          <a:p>
            <a:pPr marL="288925" marR="0" indent="-63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3100" dirty="0"/>
              <a:t> בניית מודל של מערכת הטנק לפי ציר הגבהה וצידוד בתוכנת ה-</a:t>
            </a:r>
            <a:r>
              <a:rPr lang="en-US" sz="3100" dirty="0"/>
              <a:t>Simulink</a:t>
            </a:r>
            <a:r>
              <a:rPr lang="he-IL" sz="3100" dirty="0"/>
              <a:t>.</a:t>
            </a:r>
          </a:p>
          <a:p>
            <a:pPr marL="288925" marR="0" indent="-63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3100" dirty="0"/>
              <a:t> בניית בקרים עבור כל אחד מהצירים אשר יעמדו ביעדים הבאים: </a:t>
            </a:r>
          </a:p>
          <a:p>
            <a:pPr marL="1025525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שגיאת מצב מתמיד לקלט ריצה אפס. </a:t>
            </a:r>
            <a:endParaRPr lang="en-US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025525" lvl="1" indent="-285750" algn="r" rtl="1">
              <a:lnSpc>
                <a:spcPct val="107000"/>
              </a:lnSpc>
              <a:spcBef>
                <a:spcPts val="0"/>
              </a:spcBef>
              <a:spcAft>
                <a:spcPts val="820"/>
              </a:spcAft>
              <a:buFont typeface="Wingdings" panose="05000000000000000000" pitchFamily="2" charset="2"/>
              <a:buChar char="v"/>
            </a:pP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תדר חיתוך 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0[dB]</a:t>
            </a: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מעל 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5[Hz] </a:t>
            </a: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1025525" lvl="1" indent="-285750" algn="r" rtl="1">
              <a:lnSpc>
                <a:spcPct val="107000"/>
              </a:lnSpc>
              <a:spcBef>
                <a:spcPts val="0"/>
              </a:spcBef>
              <a:spcAft>
                <a:spcPts val="820"/>
              </a:spcAft>
              <a:buFont typeface="Wingdings" panose="05000000000000000000" pitchFamily="2" charset="2"/>
              <a:buChar char="v"/>
            </a:pP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הגבר מערכת בחוג פתוח בתדר  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1[Hz]</a:t>
            </a: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מעל 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20[dB] </a:t>
            </a: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1025525" lvl="1" indent="-285750" algn="r" rtl="1">
              <a:lnSpc>
                <a:spcPct val="107000"/>
              </a:lnSpc>
              <a:spcBef>
                <a:spcPts val="0"/>
              </a:spcBef>
              <a:spcAft>
                <a:spcPts val="820"/>
              </a:spcAft>
              <a:buFont typeface="Wingdings" panose="05000000000000000000" pitchFamily="2" charset="2"/>
              <a:buChar char="v"/>
            </a:pP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עודף פאזה של המערכת בסימולציה ובמציאות – מעל 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40[deg]</a:t>
            </a:r>
            <a:r>
              <a:rPr lang="he-IL" sz="2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he-IL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025525" lvl="1" indent="-285750" algn="r" rtl="1">
              <a:lnSpc>
                <a:spcPct val="107000"/>
              </a:lnSpc>
              <a:spcBef>
                <a:spcPts val="0"/>
              </a:spcBef>
              <a:spcAft>
                <a:spcPts val="820"/>
              </a:spcAft>
              <a:buFont typeface="Wingdings" panose="05000000000000000000" pitchFamily="2" charset="2"/>
              <a:buChar char="v"/>
            </a:pP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עודף הגבר של המערכת בסימולציה ובמציאות – מעל 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7[dB]</a:t>
            </a:r>
            <a:r>
              <a:rPr lang="he-IL" sz="2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br>
              <a:rPr lang="en-US" sz="25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he-IL" sz="2800" dirty="0"/>
          </a:p>
          <a:p>
            <a:pPr marL="288925" indent="-63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3100" dirty="0"/>
              <a:t> הוספת אלמנטים לא לינאריים, הפרעות קרקע ועדכון הבקרים בהתאם לדרישות לעיל.</a:t>
            </a:r>
          </a:p>
          <a:p>
            <a:pPr marL="288925" indent="-63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3100" dirty="0"/>
              <a:t> טיב הייצוב תחת הפרעות קרקע ותאוצות – </a:t>
            </a:r>
            <a:r>
              <a:rPr lang="en-US" sz="3100" dirty="0"/>
              <a:t>RMS</a:t>
            </a:r>
            <a:r>
              <a:rPr lang="he-IL" sz="3100" dirty="0"/>
              <a:t> של זווית העומס קטנה מ-</a:t>
            </a:r>
            <a:r>
              <a:rPr lang="en-US" sz="3100" dirty="0"/>
              <a:t>0.5[</a:t>
            </a:r>
            <a:r>
              <a:rPr lang="en-US" sz="3100" dirty="0" err="1"/>
              <a:t>mrad</a:t>
            </a:r>
            <a:r>
              <a:rPr lang="en-US" sz="3100" dirty="0"/>
              <a:t>]</a:t>
            </a:r>
            <a:r>
              <a:rPr lang="he-IL" sz="3100" dirty="0"/>
              <a:t>.</a:t>
            </a:r>
          </a:p>
          <a:p>
            <a:pPr marL="288925" indent="-63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3100" dirty="0"/>
              <a:t> בניית מודל עבור פוד התצפית בתוספת בקרים אשר יעמדו ביעדים הנ"ל למעט:</a:t>
            </a:r>
          </a:p>
          <a:p>
            <a:pPr marL="1025525" lvl="1" indent="-285750" algn="r" rtl="1">
              <a:lnSpc>
                <a:spcPct val="107000"/>
              </a:lnSpc>
              <a:spcBef>
                <a:spcPts val="0"/>
              </a:spcBef>
              <a:spcAft>
                <a:spcPts val="820"/>
              </a:spcAft>
              <a:buFont typeface="Wingdings" panose="05000000000000000000" pitchFamily="2" charset="2"/>
              <a:buChar char="v"/>
            </a:pP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תדר חיתוך 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0[dB]</a:t>
            </a: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מעל 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10[Hz] </a:t>
            </a:r>
            <a:r>
              <a:rPr lang="he-IL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b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he-IL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8925" indent="-63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3100" dirty="0"/>
              <a:t> </a:t>
            </a:r>
            <a:r>
              <a:rPr lang="he-IL" sz="3200" dirty="0"/>
              <a:t>מידול סימולציות ירי ושיפור החזרת התותח לעמדתו לאחר ירי של כל כדור, כאשר זמן התייצבות אחר ירי בודד קטן מ-</a:t>
            </a:r>
            <a:r>
              <a:rPr lang="en-US" sz="3200" dirty="0"/>
              <a:t>0.3[sec]</a:t>
            </a:r>
            <a:r>
              <a:rPr lang="he-IL" sz="3200" dirty="0"/>
              <a:t> לשרוול של </a:t>
            </a:r>
            <a:r>
              <a:rPr lang="en-US" sz="3200" dirty="0"/>
              <a:t>0.5[</a:t>
            </a:r>
            <a:r>
              <a:rPr lang="en-US" sz="3200" dirty="0" err="1"/>
              <a:t>mrad</a:t>
            </a:r>
            <a:r>
              <a:rPr lang="en-US" sz="3200" dirty="0"/>
              <a:t>]</a:t>
            </a:r>
            <a:endParaRPr lang="he-IL" sz="3200" dirty="0"/>
          </a:p>
          <a:p>
            <a:pPr marL="288925" indent="-63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3000" dirty="0"/>
              <a:t> </a:t>
            </a:r>
            <a:r>
              <a:rPr lang="he-IL" sz="3200" dirty="0"/>
              <a:t>שעבוד התותח והצריח לצירי ההגבהה והצידוד של פוד התצפית.</a:t>
            </a:r>
          </a:p>
          <a:p>
            <a:pPr marL="288925" indent="-63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3000" dirty="0"/>
              <a:t> </a:t>
            </a:r>
            <a:r>
              <a:rPr lang="he-IL" sz="3200" dirty="0"/>
              <a:t>בניית חוגי בקרי מצב אינרציאליים עבור עקיבה אחר מטרה ניידת, כאשר זמן התייצבות של הכוונת קטן מ-</a:t>
            </a:r>
            <a:r>
              <a:rPr lang="en-US" sz="3200" dirty="0"/>
              <a:t>0.1[sec]</a:t>
            </a:r>
            <a:r>
              <a:rPr lang="he-IL" sz="3200" dirty="0"/>
              <a:t> לשרוול של 90% מגודל מדרגת מהירות. </a:t>
            </a:r>
          </a:p>
          <a:p>
            <a:pPr algn="l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04/17/2024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/>
              <a:t>אופן ביצוע הפרויקט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>
            <a:normAutofit/>
          </a:bodyPr>
          <a:lstStyle/>
          <a:p>
            <a:pPr algn="r" rtl="1"/>
            <a:endParaRPr lang="he-IL" dirty="0"/>
          </a:p>
          <a:p>
            <a:pPr algn="r" rtl="1"/>
            <a:r>
              <a:rPr lang="he-IL" dirty="0"/>
              <a:t>בניית מערכת בקרה לנשק </a:t>
            </a:r>
            <a:r>
              <a:rPr lang="he-IL" dirty="0" err="1"/>
              <a:t>ולפוד</a:t>
            </a:r>
            <a:r>
              <a:rPr lang="he-IL" dirty="0"/>
              <a:t> התצפית.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שכלול המודל על ידי התאמתו למציאות.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טכניקות אופטימיזציה.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סגירת חוג בקרה כולל בין שתי המערכות.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עקיבה של המערכת הכוללת אחרי מטרה.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04/17/2024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5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dirty="0"/>
              <a:t>תוצאות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/>
          <a:lstStyle/>
          <a:p>
            <a:pPr algn="r" rtl="1"/>
            <a:r>
              <a:rPr lang="he-IL" dirty="0"/>
              <a:t>שיפור תגובה למדרגה של מערכת לא לינארית לפקודת זרם נמוכה בעזרת</a:t>
            </a:r>
            <a:r>
              <a:rPr lang="en-US" dirty="0"/>
              <a:t> </a:t>
            </a:r>
            <a:r>
              <a:rPr lang="he-IL" dirty="0"/>
              <a:t> בקר </a:t>
            </a:r>
            <a:r>
              <a:rPr lang="en-US" dirty="0"/>
              <a:t>feedforward step friction</a:t>
            </a: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04/17/2024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6</a:t>
            </a:fld>
            <a:endParaRPr lang="en-US" dirty="0"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DCB706EE-EEC2-6ADC-F46B-BCA7DD985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188" y="2238997"/>
            <a:ext cx="3914290" cy="2936849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54988CDC-A0D4-7FA4-53FC-68108EFE1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710" y="2214593"/>
            <a:ext cx="2817951" cy="2936694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DA8F7ABB-ADC4-ED62-A91C-324679BCA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882" y="2214593"/>
            <a:ext cx="2805634" cy="2936694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1FCD8B22-9F48-ACF5-5AA5-B62115D3E43A}"/>
              </a:ext>
            </a:extLst>
          </p:cNvPr>
          <p:cNvSpPr txBox="1"/>
          <p:nvPr/>
        </p:nvSpPr>
        <p:spPr>
          <a:xfrm>
            <a:off x="8977745" y="5395356"/>
            <a:ext cx="13419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לפני השיפור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BD33EC61-8CD4-BC78-A317-9EE67742399A}"/>
              </a:ext>
            </a:extLst>
          </p:cNvPr>
          <p:cNvSpPr txBox="1"/>
          <p:nvPr/>
        </p:nvSpPr>
        <p:spPr>
          <a:xfrm>
            <a:off x="2209800" y="5340959"/>
            <a:ext cx="4572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dirty="0"/>
              <a:t>התגובות של חיישני טכומטר וגירוסקופ לאחר הוספת בקר </a:t>
            </a:r>
            <a:r>
              <a:rPr lang="en-US" dirty="0"/>
              <a:t>feedforward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7924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dirty="0"/>
              <a:t>תוצאות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/>
          <a:lstStyle/>
          <a:p>
            <a:pPr algn="r" rtl="1"/>
            <a:r>
              <a:rPr lang="he-IL" dirty="0"/>
              <a:t>שיפור טיב הייצוב של הנשק על ידי הוספת  </a:t>
            </a:r>
            <a:r>
              <a:rPr lang="en-US" dirty="0"/>
              <a:t>feedforward friction</a:t>
            </a:r>
          </a:p>
          <a:p>
            <a:pPr marL="0" indent="0" algn="l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04/17/2024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7</a:t>
            </a:fld>
            <a:endParaRPr lang="en-US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D2DD4E13-2D7C-06A4-F811-0A0A525AF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459" y="1857733"/>
            <a:ext cx="3691048" cy="3142533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DC4C4B3A-66CA-212A-1E35-0C56DAFDD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16" y="1857732"/>
            <a:ext cx="4130045" cy="3142533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2C76DBC2-486A-C560-18A7-08FCC8485B38}"/>
              </a:ext>
            </a:extLst>
          </p:cNvPr>
          <p:cNvSpPr txBox="1"/>
          <p:nvPr/>
        </p:nvSpPr>
        <p:spPr>
          <a:xfrm>
            <a:off x="7909249" y="5155565"/>
            <a:ext cx="257298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RMS GUN=5.704e-0</a:t>
            </a:r>
            <a:r>
              <a:rPr lang="he-IL" sz="1600" dirty="0"/>
              <a:t>3</a:t>
            </a:r>
            <a:endParaRPr lang="en-US" dirty="0"/>
          </a:p>
          <a:p>
            <a:r>
              <a:rPr lang="en-US" dirty="0"/>
              <a:t>RMS POD=2.304e-04</a:t>
            </a:r>
            <a:endParaRPr lang="he-IL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AF02E997-85EC-4A1D-95F4-D1CF3ABD59FA}"/>
              </a:ext>
            </a:extLst>
          </p:cNvPr>
          <p:cNvSpPr txBox="1"/>
          <p:nvPr/>
        </p:nvSpPr>
        <p:spPr>
          <a:xfrm>
            <a:off x="1284446" y="5179652"/>
            <a:ext cx="228006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RMS GUN=4.138e-05</a:t>
            </a:r>
          </a:p>
          <a:p>
            <a:r>
              <a:rPr lang="en-US" dirty="0"/>
              <a:t>RMS POD =6.405e-0</a:t>
            </a:r>
            <a:r>
              <a:rPr lang="he-IL" sz="1600" dirty="0"/>
              <a:t>6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3615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dirty="0"/>
              <a:t>תוצאות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/>
          <a:lstStyle/>
          <a:p>
            <a:pPr algn="r" rtl="1"/>
            <a:r>
              <a:rPr lang="he-IL" dirty="0"/>
              <a:t>שימוש בכל טכניקות האופטימיזציה לטובת בדיקת טיב ההתייצבות </a:t>
            </a:r>
            <a:r>
              <a:rPr lang="he-IL" dirty="0" err="1"/>
              <a:t>להלמי</a:t>
            </a:r>
            <a:r>
              <a:rPr lang="he-IL" dirty="0"/>
              <a:t> ירי</a:t>
            </a:r>
          </a:p>
          <a:p>
            <a:pPr marL="0" indent="0" algn="r" rtl="1">
              <a:buNone/>
            </a:pPr>
            <a:r>
              <a:rPr lang="he-IL" sz="1800" dirty="0"/>
              <a:t>	תגובה עבור מספר הלמי ירי        		</a:t>
            </a:r>
            <a:r>
              <a:rPr lang="en-US" sz="1800" dirty="0"/>
              <a:t> </a:t>
            </a:r>
            <a:r>
              <a:rPr lang="he-IL" sz="1800" dirty="0"/>
              <a:t>         הפרשים בין שני הלמים </a:t>
            </a:r>
            <a:r>
              <a:rPr lang="en-US" sz="1800" dirty="0"/>
              <a:t>Zoom 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04/17/2024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8</a:t>
            </a:fld>
            <a:endParaRPr lang="en-US"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A0DF31E6-2094-F3F7-C4F5-74F77830A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113" y="2353061"/>
            <a:ext cx="3944505" cy="3581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E5FD86-FF3C-9417-D4D4-048FE4A3A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162" y="2353061"/>
            <a:ext cx="5683990" cy="358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5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dirty="0"/>
              <a:t>תוצאות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/>
          <a:lstStyle/>
          <a:p>
            <a:pPr algn="r" rtl="1"/>
            <a:r>
              <a:rPr lang="he-IL" dirty="0"/>
              <a:t>שעבוד בין שתי המערכות ובדיקת טיב הייצוב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04/17/2024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9</a:t>
            </a:fld>
            <a:endParaRPr lang="en-US"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599A8B94-7C0B-3639-98E5-976E1566F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134" y="1735620"/>
            <a:ext cx="4852695" cy="3616444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924456C3-765C-BD2F-88D2-CC5BB21AD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029" y="1698963"/>
            <a:ext cx="3700252" cy="3569723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F1F584A0-77C1-3A19-85CB-8262A507110D}"/>
              </a:ext>
            </a:extLst>
          </p:cNvPr>
          <p:cNvSpPr txBox="1"/>
          <p:nvPr/>
        </p:nvSpPr>
        <p:spPr>
          <a:xfrm>
            <a:off x="1464623" y="5398081"/>
            <a:ext cx="264028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GUN RMS=8.955e-05</a:t>
            </a:r>
          </a:p>
          <a:p>
            <a:r>
              <a:rPr lang="en-US" dirty="0"/>
              <a:t>POD RMS=7.128e-06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2199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4508</TotalTime>
  <Words>859</Words>
  <Application>Microsoft Office PowerPoint</Application>
  <PresentationFormat>Widescreen</PresentationFormat>
  <Paragraphs>159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ArialMT</vt:lpstr>
      <vt:lpstr>Calibri</vt:lpstr>
      <vt:lpstr>Calibri Light</vt:lpstr>
      <vt:lpstr>Times New Roman</vt:lpstr>
      <vt:lpstr>Wingdings</vt:lpstr>
      <vt:lpstr>Office Theme</vt:lpstr>
      <vt:lpstr>מצגת סיום פרויקט 17.4.24</vt:lpstr>
      <vt:lpstr>נושא הפרויקט ומהותו</vt:lpstr>
      <vt:lpstr>מוטיבציה</vt:lpstr>
      <vt:lpstr>מטרות הפרויקט</vt:lpstr>
      <vt:lpstr>אופן ביצוע הפרויקט</vt:lpstr>
      <vt:lpstr>תוצאות</vt:lpstr>
      <vt:lpstr>תוצאות</vt:lpstr>
      <vt:lpstr>תוצאות</vt:lpstr>
      <vt:lpstr>תוצאות</vt:lpstr>
      <vt:lpstr>תוצאות</vt:lpstr>
      <vt:lpstr>תוצאות</vt:lpstr>
      <vt:lpstr>סיכום</vt:lpstr>
      <vt:lpstr>מסקנות</vt:lpstr>
      <vt:lpstr>הצעות להמשך</vt:lpstr>
      <vt:lpstr>תיעוד הפרויקט</vt:lpstr>
    </vt:vector>
  </TitlesOfParts>
  <Company>TAU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Fainguelernt</dc:creator>
  <cp:lastModifiedBy>יובל דקל</cp:lastModifiedBy>
  <cp:revision>40</cp:revision>
  <dcterms:created xsi:type="dcterms:W3CDTF">2021-12-15T06:30:50Z</dcterms:created>
  <dcterms:modified xsi:type="dcterms:W3CDTF">2024-04-17T09:12:13Z</dcterms:modified>
</cp:coreProperties>
</file>