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>
        <p:scale>
          <a:sx n="33" d="100"/>
          <a:sy n="33" d="100"/>
        </p:scale>
        <p:origin x="547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researchgate.net/profile/Mohamed_Mourad_Lafifi/post/Is_there_a_measure_based_on_the_eigenvalues_of_a_closed-loop_discrete-time_system_to_evaluate_how_fast_the_system_is_going_to_be_damped/attachment/59d641d179197b807799db5e/AS%3A436557925621762%401481094928368/download/Chapter+9+Reference+Feedforward+Control.pdf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tms.engin.umich.edu/CTMS/index.php?example=Introduction&amp;section=ControlP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www.mathworks.com/videos/control-systems-in-practice-part-3-what-is-feedforward-control-153571279629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51347"/>
              </p:ext>
            </p:extLst>
          </p:nvPr>
        </p:nvGraphicFramePr>
        <p:xfrm>
          <a:off x="407159" y="4765610"/>
          <a:ext cx="35185420" cy="2188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1784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project is a milestone in the development of mobile autonomous systems consisting of a weapon and observation system. </a:t>
                      </a:r>
                      <a:endParaRPr lang="he-IL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he-IL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project reproduces mechanical transmissions from measurements </a:t>
                      </a:r>
                      <a:r>
                        <a:rPr lang="he-IL" sz="3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and</a:t>
                      </a:r>
                      <a:r>
                        <a:rPr lang="he-IL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models the systems </a:t>
                      </a:r>
                      <a:r>
                        <a:rPr lang="he-IL" sz="3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to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maintain a basis that simulates the mechanical system.</a:t>
                      </a:r>
                      <a:endParaRPr lang="he-IL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Based on the modeling of the mechanical system, control systems and systems for treating non-linear phenomena are implemented with known requirements.</a:t>
                      </a:r>
                      <a:endParaRPr lang="he-IL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various elements have been slaved so that the weapon system follows the optics system</a:t>
                      </a:r>
                      <a:r>
                        <a:rPr lang="he-IL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,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and this is so the system can track a mobile target.</a:t>
                      </a:r>
                      <a:endParaRPr lang="he-IL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</a:t>
                      </a:r>
                      <a:endParaRPr lang="he-IL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By realizing the goals of the project, a platform is obtained which is a design basis for a mechanical system.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Proper planning of this basis is a platform for the development of similar systems with different physical parameters.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platform maintains a programming indicator for system design with desired data, parameter calibration, and checking the possibility of meeting stability conditions.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All this before production, based on computing while lacking in hardware resources and saving time resources by working on simulation as an alternative to field experiments.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Methods/Implementation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project was implemented based on MATLAB and SIMULINK software</a:t>
                      </a:r>
                      <a:r>
                        <a:rPr lang="he-IL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. </a:t>
                      </a: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In the SIMULINK software, the molecules were built, were connected and the control systems were built while paying attention to the system requirements.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unbalanced and ground disturbance elements were placed directly on the platforms and added to the existing systems. </a:t>
                      </a:r>
                      <a:b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</a:b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FEEDFORWARD techniques were used to adapt the system response to the requirements.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At the end of the design, the controller was built in the SIMULINK software and connected to the model in such a way that the weapon system was slaved to the optics system.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Based on SIMULINK with the help of command buttons in MATLAB syntax and switch components, a control panel was built for each axis.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 &amp; Conclusions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following plot depicts the angels of tracking the target trajectory of our system, the route of the target and the error between the angels.</a:t>
                      </a: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Level of stabilization accuracy underground distribution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It can be seen from the plot that our system tracks the route of the target, and all the RMS values in the table are smaller than 0.5[</a:t>
                      </a:r>
                      <a:r>
                        <a:rPr lang="en-US" sz="3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mrad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]. </a:t>
                      </a: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In addition, we can conclude that even with a complex system, tracking the route of the target can be achieved with a PID controller, </a:t>
                      </a:r>
                      <a:r>
                        <a:rPr lang="en-US" sz="34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while maintaining the </a:t>
                      </a: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requirements.</a:t>
                      </a: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Bibliography</a:t>
                      </a:r>
                    </a:p>
                    <a:p>
                      <a:pPr lvl="0" rtl="0"/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[1] PID explanation: </a:t>
                      </a: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https://ctms.engin.umich.edu/CTMS/index.php?example=Introduction&amp;section=ControlPID</a:t>
                      </a: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[2] feedforward explanation: </a:t>
                      </a: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researchgate.net/profile/Mohamed_Mourad_Lafifi/post/Is_there_a_measure_based_on_the_eigenvalues_of_a_closed-loop_discrete-time_system_to_evaluate_how_fast_the_system_is_going_to_be_damped/attachment/59d641d179197b807799db5e/AS%3A436557925621762%401481094928368/download/Chapter+9+Reference+Feedforward+Control.pdf</a:t>
                      </a: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[3] Feedforward explanation </a:t>
                      </a: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https://www.mathworks.com/videos/control-systems-in-practice-part-3-what-is-feedforward-control-1535712796292.html</a:t>
                      </a: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2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89332" y="721256"/>
            <a:ext cx="24784671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cs typeface="Open Sans Hebrew" panose="00000500000000000000" pitchFamily="2" charset="-79"/>
              </a:rPr>
              <a:t>Development of a simulation of a servo control system for inertial stabilization of a </a:t>
            </a:r>
            <a:endParaRPr lang="he-IL" sz="3600" b="1" dirty="0">
              <a:cs typeface="Open Sans Hebrew" panose="00000500000000000000" pitchFamily="2" charset="-79"/>
            </a:endParaRPr>
          </a:p>
          <a:p>
            <a:pPr algn="ctr"/>
            <a:r>
              <a:rPr lang="en-US" sz="3600" b="1" dirty="0">
                <a:cs typeface="Open Sans Hebrew" panose="00000500000000000000" pitchFamily="2" charset="-79"/>
              </a:rPr>
              <a:t>weapon system enslaved to an observation system</a:t>
            </a:r>
            <a:endParaRPr lang="he-IL" sz="3600" b="1" dirty="0">
              <a:cs typeface="Open Sans Hebrew" panose="00000500000000000000" pitchFamily="2" charset="-79"/>
            </a:endParaRP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Project Number</a:t>
            </a:r>
            <a:r>
              <a:rPr lang="he-IL" sz="4000" dirty="0">
                <a:cs typeface="Open Sans Hebrew" panose="00000500000000000000" pitchFamily="2" charset="-79"/>
              </a:rPr>
              <a:t>:</a:t>
            </a:r>
            <a:r>
              <a:rPr lang="en-US" sz="4000" dirty="0">
                <a:cs typeface="Open Sans Hebrew" panose="00000500000000000000" pitchFamily="2" charset="-79"/>
              </a:rPr>
              <a:t> 22-1-1-2480</a:t>
            </a: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Names</a:t>
            </a:r>
            <a:r>
              <a:rPr lang="en-US" sz="4000" dirty="0">
                <a:cs typeface="Open Sans Hebrew" panose="00000500000000000000" pitchFamily="2" charset="-79"/>
              </a:rPr>
              <a:t>: </a:t>
            </a:r>
            <a:r>
              <a:rPr lang="en-US" sz="4400" dirty="0">
                <a:cs typeface="Open Sans Hebrew" panose="00000500000000000000" pitchFamily="2" charset="-79"/>
              </a:rPr>
              <a:t>Yuval </a:t>
            </a:r>
            <a:r>
              <a:rPr lang="en-US" sz="4400" dirty="0" err="1">
                <a:cs typeface="Open Sans Hebrew" panose="00000500000000000000" pitchFamily="2" charset="-79"/>
              </a:rPr>
              <a:t>Dekel</a:t>
            </a:r>
            <a:r>
              <a:rPr lang="en-US" sz="4400" dirty="0">
                <a:cs typeface="Open Sans Hebrew" panose="00000500000000000000" pitchFamily="2" charset="-79"/>
              </a:rPr>
              <a:t> &amp; Itamar Horovitz</a:t>
            </a:r>
            <a:endParaRPr lang="he-IL" sz="4000" dirty="0">
              <a:cs typeface="Open Sans Hebrew" panose="00000500000000000000" pitchFamily="2" charset="-79"/>
            </a:endParaRP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Advisor</a:t>
            </a:r>
            <a:r>
              <a:rPr lang="he-IL" sz="4000" dirty="0">
                <a:cs typeface="Open Sans Hebrew" panose="00000500000000000000" pitchFamily="2" charset="-79"/>
              </a:rPr>
              <a:t>:</a:t>
            </a:r>
            <a:r>
              <a:rPr lang="en-US" sz="4000" dirty="0">
                <a:cs typeface="Open Sans Hebrew" panose="00000500000000000000" pitchFamily="2" charset="-79"/>
              </a:rPr>
              <a:t> Dr. </a:t>
            </a:r>
            <a:r>
              <a:rPr lang="en-US" sz="4000" dirty="0" err="1">
                <a:cs typeface="Open Sans Hebrew" panose="00000500000000000000" pitchFamily="2" charset="-79"/>
              </a:rPr>
              <a:t>Gavriel</a:t>
            </a:r>
            <a:r>
              <a:rPr lang="en-US" sz="4000" dirty="0">
                <a:cs typeface="Open Sans Hebrew" panose="00000500000000000000" pitchFamily="2" charset="-79"/>
              </a:rPr>
              <a:t> Davidov</a:t>
            </a:r>
            <a:endParaRPr lang="he-IL" sz="40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6"/>
          <a:stretch/>
        </p:blipFill>
        <p:spPr>
          <a:xfrm>
            <a:off x="537140" y="852247"/>
            <a:ext cx="11625960" cy="2846562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D8CB4825-22E8-C311-DD2C-C4E32E137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2536" y="5442137"/>
            <a:ext cx="11082910" cy="5391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AA330F4-75FA-6D39-7765-F7787DE0F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884204"/>
                  </p:ext>
                </p:extLst>
              </p:nvPr>
            </p:nvGraphicFramePr>
            <p:xfrm>
              <a:off x="24226998" y="11020212"/>
              <a:ext cx="11365581" cy="2549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88527">
                      <a:extLst>
                        <a:ext uri="{9D8B030D-6E8A-4147-A177-3AD203B41FA5}">
                          <a16:colId xmlns:a16="http://schemas.microsoft.com/office/drawing/2014/main" val="335298764"/>
                        </a:ext>
                      </a:extLst>
                    </a:gridCol>
                    <a:gridCol w="3788527">
                      <a:extLst>
                        <a:ext uri="{9D8B030D-6E8A-4147-A177-3AD203B41FA5}">
                          <a16:colId xmlns:a16="http://schemas.microsoft.com/office/drawing/2014/main" val="3511445400"/>
                        </a:ext>
                      </a:extLst>
                    </a:gridCol>
                    <a:gridCol w="3788527">
                      <a:extLst>
                        <a:ext uri="{9D8B030D-6E8A-4147-A177-3AD203B41FA5}">
                          <a16:colId xmlns:a16="http://schemas.microsoft.com/office/drawing/2014/main" val="679718371"/>
                        </a:ext>
                      </a:extLst>
                    </a:gridCol>
                  </a:tblGrid>
                  <a:tr h="1038755">
                    <a:tc>
                      <a:txBody>
                        <a:bodyPr/>
                        <a:lstStyle/>
                        <a:p>
                          <a:r>
                            <a:rPr lang="en-US" sz="3400" dirty="0"/>
                            <a:t>RMS error between POD’s angel and gun’s angel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RMS POD’s angel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3359963" rtl="0" eaLnBrk="1" latinLnBrk="0" hangingPunct="1"/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RMS gun’s angel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238762"/>
                      </a:ext>
                    </a:extLst>
                  </a:tr>
                  <a:tr h="90403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596</m:t>
                                </m:r>
                                <m:r>
                                  <a:rPr lang="en-US" sz="34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  <m: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28</m:t>
                                </m:r>
                                <m:r>
                                  <a:rPr lang="en-US" sz="34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547</m:t>
                                </m:r>
                                <m:r>
                                  <a:rPr lang="en-US" sz="34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3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82431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AA330F4-75FA-6D39-7765-F7787DE0F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884204"/>
                  </p:ext>
                </p:extLst>
              </p:nvPr>
            </p:nvGraphicFramePr>
            <p:xfrm>
              <a:off x="24226998" y="11020212"/>
              <a:ext cx="11365581" cy="2549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88527">
                      <a:extLst>
                        <a:ext uri="{9D8B030D-6E8A-4147-A177-3AD203B41FA5}">
                          <a16:colId xmlns:a16="http://schemas.microsoft.com/office/drawing/2014/main" val="335298764"/>
                        </a:ext>
                      </a:extLst>
                    </a:gridCol>
                    <a:gridCol w="3788527">
                      <a:extLst>
                        <a:ext uri="{9D8B030D-6E8A-4147-A177-3AD203B41FA5}">
                          <a16:colId xmlns:a16="http://schemas.microsoft.com/office/drawing/2014/main" val="3511445400"/>
                        </a:ext>
                      </a:extLst>
                    </a:gridCol>
                    <a:gridCol w="3788527">
                      <a:extLst>
                        <a:ext uri="{9D8B030D-6E8A-4147-A177-3AD203B41FA5}">
                          <a16:colId xmlns:a16="http://schemas.microsoft.com/office/drawing/2014/main" val="679718371"/>
                        </a:ext>
                      </a:extLst>
                    </a:gridCol>
                  </a:tblGrid>
                  <a:tr h="1645920">
                    <a:tc>
                      <a:txBody>
                        <a:bodyPr/>
                        <a:lstStyle/>
                        <a:p>
                          <a:r>
                            <a:rPr lang="en-US" sz="3400" dirty="0"/>
                            <a:t>RMS error between POD’s angel and gun’s angel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RMS POD’s angel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3359963" rtl="0" eaLnBrk="1" latinLnBrk="0" hangingPunct="1"/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RMS gun’s angel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238762"/>
                      </a:ext>
                    </a:extLst>
                  </a:tr>
                  <a:tr h="9040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1" t="-190604" r="-200161" b="-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22" t="-190604" r="-100483" b="-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90604" r="-322" b="-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24314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תמונה 1" descr="תמונה שמכילה צילום מסך, עלילה&#10;&#10;התיאור נוצר באופן אוטומטי">
            <a:extLst>
              <a:ext uri="{FF2B5EF4-FFF2-40B4-BE49-F238E27FC236}">
                <a16:creationId xmlns:a16="http://schemas.microsoft.com/office/drawing/2014/main" id="{1C05D30C-CC46-DADC-A0F4-EFC2EA91B5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3099" y="18219706"/>
            <a:ext cx="11407533" cy="564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9188</TotalTime>
  <Words>624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Hebrew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יובל דקל</cp:lastModifiedBy>
  <cp:revision>66</cp:revision>
  <cp:lastPrinted>2019-12-23T14:46:09Z</cp:lastPrinted>
  <dcterms:created xsi:type="dcterms:W3CDTF">2019-12-02T06:50:52Z</dcterms:created>
  <dcterms:modified xsi:type="dcterms:W3CDTF">2024-04-15T00:56:24Z</dcterms:modified>
</cp:coreProperties>
</file>