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74" r:id="rId5"/>
    <p:sldId id="265" r:id="rId6"/>
    <p:sldId id="261" r:id="rId7"/>
    <p:sldId id="266" r:id="rId8"/>
    <p:sldId id="267" r:id="rId9"/>
    <p:sldId id="269" r:id="rId10"/>
    <p:sldId id="268" r:id="rId11"/>
    <p:sldId id="259" r:id="rId12"/>
    <p:sldId id="258" r:id="rId13"/>
    <p:sldId id="262" r:id="rId14"/>
    <p:sldId id="273" r:id="rId15"/>
    <p:sldId id="263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100" autoAdjust="0"/>
  </p:normalViewPr>
  <p:slideViewPr>
    <p:cSldViewPr snapToGrid="0">
      <p:cViewPr varScale="1">
        <p:scale>
          <a:sx n="41" d="100"/>
          <a:sy n="41" d="100"/>
        </p:scale>
        <p:origin x="164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15T11:12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0 153,'60'-3,"0"-2,68-16,75-7,-65 25,16-2,87-20,-177 14,1 3,87 1,270 9,-290-2,-120-1,0 0,24-6,10-1,25-2,26 0,321 8,-210 3,1349-1,-1549 0,0 1,0-1,0 1,0 0,0 1,-1 0,1 0,-1 1,10 4,-2 0,1-1,-1 0,2-1,-1-1,34 4,-9-5,54-2,-90-1,1 0,-1 0,1 1,6 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3B19E15-807E-4448-8252-3FAE93D1E26B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953AF5B-F3A6-48BF-9D5A-53DBBACACE0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552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הנקודות שנרצה להתייחס אליהן: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כללי - איך נראה </a:t>
            </a:r>
            <a:r>
              <a:rPr lang="he-IL" dirty="0" err="1"/>
              <a:t>הדאטא</a:t>
            </a:r>
            <a:r>
              <a:rPr lang="he-IL" dirty="0"/>
              <a:t> – מאפיינים שונים:</a:t>
            </a:r>
          </a:p>
          <a:p>
            <a:pPr marL="685800" marR="0" lvl="1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e-IL" dirty="0"/>
              <a:t>כמות דגימות לכל בבון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צפיפות דגימות משתנה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הפרשי זמנים גדולים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לאילו פיצ'רים יש להתייחס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עונה מוכלת בחודשים – הלימה מלאה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עונות – לא נראית קורלציה משמעותית גם על פי המאמר – אין צורך להפריד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הפרדה בין זכרים לנקבות – באופן דומה, לא נראה משמעותי – אין צורך להפריד</a:t>
            </a:r>
          </a:p>
          <a:p>
            <a:pPr marL="228600" lvl="0" indent="-228600" algn="r" rtl="1">
              <a:buAutoNum type="arabicPeriod"/>
            </a:pPr>
            <a:r>
              <a:rPr lang="he-IL" dirty="0" err="1"/>
              <a:t>דאטא</a:t>
            </a:r>
            <a:r>
              <a:rPr lang="he-IL" dirty="0"/>
              <a:t> טמפורלי לא אחיד – האם זו בעיה? אנליזת מרחקים בין דגימות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בין דגימות עוקבות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בין ממוצע הדגימות לכל דגימה</a:t>
            </a:r>
          </a:p>
          <a:p>
            <a:pPr marL="457200" lvl="1" indent="0" algn="r" rtl="1">
              <a:buNone/>
            </a:pPr>
            <a:r>
              <a:rPr lang="he-IL" dirty="0"/>
              <a:t>בשני המקרים אנו רואים התפלגות דומה – נורמלית סביב ~0.35. </a:t>
            </a:r>
            <a:r>
              <a:rPr lang="he-IL" u="sng" dirty="0"/>
              <a:t>מעניין לראות שקורה גם עבור דגימות "עוקבות" שעבר </a:t>
            </a:r>
            <a:r>
              <a:rPr lang="he-IL" u="sng" dirty="0" err="1"/>
              <a:t>בינהן</a:t>
            </a:r>
            <a:r>
              <a:rPr lang="he-IL" u="sng" dirty="0"/>
              <a:t> זמן רב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קיבוץ בבונים לפי דמיון של </a:t>
            </a:r>
            <a:r>
              <a:rPr lang="he-IL" dirty="0" err="1"/>
              <a:t>המיקרוביום</a:t>
            </a:r>
            <a:r>
              <a:rPr lang="he-IL" dirty="0"/>
              <a:t> – לקחנו את הדגימה הממוצעת לכל בבון.</a:t>
            </a:r>
            <a:br>
              <a:rPr lang="en-US" dirty="0"/>
            </a:br>
            <a:r>
              <a:rPr lang="he-IL" dirty="0"/>
              <a:t>נמצאו 5 </a:t>
            </a:r>
            <a:r>
              <a:rPr lang="he-IL" dirty="0" err="1"/>
              <a:t>קלאסטרים</a:t>
            </a:r>
            <a:r>
              <a:rPr lang="he-IL" dirty="0"/>
              <a:t>, ונראית הפרדה טובה יחסית </a:t>
            </a:r>
            <a:r>
              <a:rPr lang="he-IL" dirty="0" err="1"/>
              <a:t>בינהם</a:t>
            </a:r>
            <a:r>
              <a:rPr lang="he-IL" dirty="0"/>
              <a:t> (האם צריך גם מדד מספרי לכך?)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מאפיינים מסבירים בין הקבוצות:</a:t>
            </a:r>
          </a:p>
          <a:p>
            <a:pPr marL="1143000" lvl="2" indent="-228600" algn="r" rtl="1">
              <a:buAutoNum type="arabicPeriod"/>
            </a:pPr>
            <a:r>
              <a:rPr lang="en-US" dirty="0"/>
              <a:t>Social groups</a:t>
            </a:r>
            <a:r>
              <a:rPr lang="he-IL" dirty="0"/>
              <a:t> – לא נראתה קורלציה משמעותית</a:t>
            </a:r>
          </a:p>
          <a:p>
            <a:pPr marL="1143000" lvl="2" indent="-228600" algn="r" rtl="1">
              <a:buAutoNum type="arabicPeriod"/>
            </a:pPr>
            <a:r>
              <a:rPr lang="he-IL" dirty="0"/>
              <a:t>קשרי משפחה – לא נבדק, היינו רוצים </a:t>
            </a:r>
            <a:r>
              <a:rPr lang="he-IL" dirty="0" err="1"/>
              <a:t>דאטא</a:t>
            </a:r>
            <a:r>
              <a:rPr lang="he-IL" dirty="0"/>
              <a:t> שיאפשר לבדוק זאת?</a:t>
            </a:r>
          </a:p>
          <a:p>
            <a:pPr marL="228600" lvl="0" indent="-228600" algn="r" rtl="1">
              <a:buAutoNum type="arabicPeriod"/>
            </a:pPr>
            <a:r>
              <a:rPr lang="he-IL" dirty="0"/>
              <a:t>צעדים להמשך: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בחירת אופן ההתמודדות עם פערי </a:t>
            </a:r>
            <a:r>
              <a:rPr lang="he-IL" dirty="0" err="1"/>
              <a:t>הדאטא</a:t>
            </a:r>
            <a:r>
              <a:rPr lang="he-IL" dirty="0"/>
              <a:t> מבחינת זמנים – פער מרכזי שאנו צופים שישפיע על החיזוי</a:t>
            </a:r>
            <a:endParaRPr lang="en-US" dirty="0"/>
          </a:p>
          <a:p>
            <a:pPr marL="685800" lvl="1" indent="-228600" algn="r" rtl="1">
              <a:buAutoNum type="arabicPeriod"/>
            </a:pPr>
            <a:r>
              <a:rPr lang="he-IL" dirty="0"/>
              <a:t>שאלה – מהי הדגימה הבאה שעלינו לחזות מבחינת זמן? עשוי להיות הבדל בין חיזוי לעונה יבשה לרטובה למשל....</a:t>
            </a:r>
          </a:p>
          <a:p>
            <a:pPr marL="1143000" lvl="2" indent="-228600" algn="r" rtl="1">
              <a:buAutoNum type="arabicPeriod"/>
            </a:pPr>
            <a:endParaRPr lang="he-IL" dirty="0"/>
          </a:p>
          <a:p>
            <a:pPr marL="228600" lvl="0" indent="-228600" algn="r" rtl="1">
              <a:buAutoNum type="arabicPeriod"/>
            </a:pPr>
            <a:endParaRPr lang="he-IL" dirty="0"/>
          </a:p>
          <a:p>
            <a:pPr marL="685800" lvl="1" indent="-228600">
              <a:buAutoNum type="arabicPeriod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בצענו </a:t>
            </a:r>
            <a:r>
              <a:rPr lang="en-US" dirty="0" err="1"/>
              <a:t>kmeans</a:t>
            </a:r>
            <a:r>
              <a:rPr lang="he-IL" dirty="0"/>
              <a:t> על </a:t>
            </a:r>
            <a:r>
              <a:rPr lang="he-IL" dirty="0" err="1"/>
              <a:t>הדאטא</a:t>
            </a:r>
            <a:r>
              <a:rPr lang="he-IL" dirty="0"/>
              <a:t> (נלקח ממוצע הדגימות עבור כל בבון), ונמצאה חלוקה ל5 קבוצות של בבונים עם דמיון </a:t>
            </a:r>
            <a:r>
              <a:rPr lang="he-IL" dirty="0" err="1"/>
              <a:t>בווקטורי</a:t>
            </a:r>
            <a:r>
              <a:rPr lang="he-IL" dirty="0"/>
              <a:t> החיידקים.</a:t>
            </a:r>
          </a:p>
          <a:p>
            <a:pPr algn="r" rtl="1"/>
            <a:r>
              <a:rPr lang="he-IL" dirty="0"/>
              <a:t>לא נמצא קשר ברור למשל ל</a:t>
            </a:r>
            <a:r>
              <a:rPr lang="en-US" dirty="0"/>
              <a:t>social groups</a:t>
            </a:r>
            <a:r>
              <a:rPr lang="he-IL" dirty="0"/>
              <a:t>, אך נרצה להעמיק בהמשך וכן בפוטנציאל לחלק את המודל לפי קבוצות הבבונים.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160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מיקוד בחיזוי מורכב רק עבור ה-6 הכי </a:t>
            </a:r>
            <a:r>
              <a:rPr lang="he-IL" dirty="0" err="1"/>
              <a:t>דומיננטים</a:t>
            </a:r>
            <a:r>
              <a:rPr lang="he-IL" dirty="0"/>
              <a:t>, עבור שאר החיידקים – אולי ניתן להסתפק במודל פשוט</a:t>
            </a:r>
          </a:p>
          <a:p>
            <a:pPr algn="r" rtl="1"/>
            <a:r>
              <a:rPr lang="he-IL" dirty="0"/>
              <a:t>התייחסות במודל שלנו גם לקורלציות שיש בין חיידקים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93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107 samples taken same day</a:t>
            </a:r>
          </a:p>
          <a:p>
            <a:pPr algn="r" rtl="1"/>
            <a:r>
              <a:rPr lang="he-IL" dirty="0"/>
              <a:t>ממעבר ראשוני על </a:t>
            </a:r>
            <a:r>
              <a:rPr lang="he-IL" dirty="0" err="1"/>
              <a:t>הדאטא</a:t>
            </a:r>
            <a:r>
              <a:rPr lang="he-IL" dirty="0"/>
              <a:t> - תופעות שראינו </a:t>
            </a:r>
            <a:r>
              <a:rPr lang="he-IL" dirty="0" err="1"/>
              <a:t>בדאטא</a:t>
            </a:r>
            <a:r>
              <a:rPr lang="he-IL" dirty="0"/>
              <a:t> באופן כללי. נתייחס לחלקן בהמשך.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5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כמה </a:t>
            </a:r>
            <a:r>
              <a:rPr lang="he-IL" dirty="0" err="1"/>
              <a:t>הדאטא</a:t>
            </a:r>
            <a:r>
              <a:rPr lang="he-IL" dirty="0"/>
              <a:t> רועש?</a:t>
            </a:r>
          </a:p>
          <a:p>
            <a:pPr algn="r"/>
            <a:r>
              <a:rPr lang="he-IL" dirty="0"/>
              <a:t>אפילו בין דגימות של אותו יום אנחנו רואים הבדלים </a:t>
            </a:r>
            <a:r>
              <a:rPr lang="he-IL" dirty="0" err="1"/>
              <a:t>מסויימים</a:t>
            </a:r>
            <a:r>
              <a:rPr lang="he-IL" dirty="0"/>
              <a:t>.</a:t>
            </a:r>
          </a:p>
          <a:p>
            <a:pPr algn="r"/>
            <a:r>
              <a:rPr lang="he-IL" dirty="0"/>
              <a:t>הבדלים אלו עשויים להיות תוצאה של רעש – מדידה לא </a:t>
            </a:r>
            <a:r>
              <a:rPr lang="he-IL" dirty="0" err="1"/>
              <a:t>מדוייקת</a:t>
            </a:r>
            <a:r>
              <a:rPr lang="he-IL" dirty="0"/>
              <a:t> או זיהומים בתהליך האיסוף, או של שינויים תכופים </a:t>
            </a:r>
            <a:r>
              <a:rPr lang="he-IL" dirty="0" err="1"/>
              <a:t>במיקרוביום</a:t>
            </a:r>
            <a:r>
              <a:rPr lang="he-IL" dirty="0"/>
              <a:t>.</a:t>
            </a:r>
            <a:endParaRPr lang="en-US" dirty="0"/>
          </a:p>
          <a:p>
            <a:pPr algn="r"/>
            <a:r>
              <a:rPr lang="he-IL" dirty="0"/>
              <a:t>נראה כי לדגימות באותו יום מטא-</a:t>
            </a:r>
            <a:r>
              <a:rPr lang="he-IL" dirty="0" err="1"/>
              <a:t>דאטא</a:t>
            </a:r>
            <a:r>
              <a:rPr lang="he-IL" dirty="0"/>
              <a:t> זהה לחלוטין (כלומר גם עבור דיאטה), לכן למרות שעשויים להיות שינויים </a:t>
            </a:r>
            <a:r>
              <a:rPr lang="he-IL" dirty="0" err="1"/>
              <a:t>במיקרוביום</a:t>
            </a:r>
            <a:r>
              <a:rPr lang="he-IL" dirty="0"/>
              <a:t>, לא ננסה לחזות ברזולוציה כזו.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746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בדאטא</a:t>
            </a:r>
            <a:r>
              <a:rPr lang="he-IL" dirty="0"/>
              <a:t> נראים הרבה </a:t>
            </a:r>
            <a:r>
              <a:rPr lang="en-US" dirty="0"/>
              <a:t>gap</a:t>
            </a:r>
            <a:r>
              <a:rPr lang="he-IL" dirty="0"/>
              <a:t>ים ארוכים – זמנים בהם לא נדגם הבבון כלל. </a:t>
            </a:r>
            <a:endParaRPr lang="en-US" dirty="0"/>
          </a:p>
          <a:p>
            <a:pPr algn="r" rtl="1"/>
            <a:r>
              <a:rPr lang="he-IL" dirty="0"/>
              <a:t>זמנים אלו עשויים להוות פער משמעותי </a:t>
            </a:r>
            <a:r>
              <a:rPr lang="he-IL" dirty="0" err="1"/>
              <a:t>בדאטא</a:t>
            </a:r>
            <a:r>
              <a:rPr lang="he-IL" dirty="0"/>
              <a:t>. רצינו לבחון עד כמה הוא באמת משמעותי.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666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רואים?</a:t>
            </a:r>
          </a:p>
          <a:p>
            <a:pPr algn="r" rtl="1"/>
            <a:r>
              <a:rPr lang="he-IL" dirty="0"/>
              <a:t>עבור כל בבון חישבנו את הממוצע של כל הדגימות הקודמות, ולאחר מכן חישבנו מרחק </a:t>
            </a:r>
            <a:r>
              <a:rPr lang="en-US" dirty="0"/>
              <a:t>bray </a:t>
            </a:r>
            <a:r>
              <a:rPr lang="en-US" dirty="0" err="1"/>
              <a:t>curtis</a:t>
            </a:r>
            <a:r>
              <a:rPr lang="he-IL" dirty="0"/>
              <a:t> מדגימה זו לממוצע הרלוונטי.</a:t>
            </a:r>
          </a:p>
          <a:p>
            <a:pPr algn="r" rtl="1"/>
            <a:r>
              <a:rPr lang="he-IL" dirty="0"/>
              <a:t>כל המרחקים של כל הבבונים מתוארים בגרף.</a:t>
            </a:r>
          </a:p>
          <a:p>
            <a:pPr algn="r" rtl="1"/>
            <a:r>
              <a:rPr lang="he-IL" dirty="0"/>
              <a:t>המרחק של הדגימות מהדגימה הממוצעת מתפלג בקירוב נורמלית סביב 0.35.</a:t>
            </a:r>
          </a:p>
          <a:p>
            <a:pPr algn="r" rtl="1"/>
            <a:r>
              <a:rPr lang="he-IL" dirty="0"/>
              <a:t>מעניין לראות – בשקף הבא!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84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מה מעניין לראות בפלוט: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יום אחד / שניים של מרווח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כשיש מעל 180 ימים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086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buNone/>
            </a:pPr>
            <a:r>
              <a:rPr lang="he-IL" dirty="0"/>
              <a:t>נרצה להתייחס ל</a:t>
            </a:r>
            <a:r>
              <a:rPr lang="en-US" dirty="0"/>
              <a:t>gap</a:t>
            </a:r>
            <a:r>
              <a:rPr lang="he-IL" dirty="0"/>
              <a:t>ים, על מנת לדייק את החיזוי. אפשרויות שחשבנו עליהן: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התייחסות ל"תקופות" בחייו של בבון – בהתאם למרווחים גדולים בין דגימות, או לחילופין בהתאם לשינוי בצפיפות</a:t>
            </a:r>
            <a:br>
              <a:rPr lang="en-US" dirty="0"/>
            </a:br>
            <a:r>
              <a:rPr lang="he-IL" dirty="0"/>
              <a:t>אם הולכים על אפשרות זו, יש לבחון כיצד לקחת בחשבון את הקשר שיש בין תקופות של אותו בבון.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אופציה נוספת – משקלים כחלק מהלמידה, שלוקחים בחשבון את הזמן שעבר מהדגימה הקודמת – ככל שעבר יותר זמן, משקל קטן יותר ניתן לדגימה הקודמת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29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377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לקחנו את </a:t>
            </a:r>
            <a:r>
              <a:rPr lang="he-IL" dirty="0" err="1"/>
              <a:t>הדאטא</a:t>
            </a:r>
            <a:r>
              <a:rPr lang="he-IL" dirty="0"/>
              <a:t> ועשינו לו </a:t>
            </a:r>
            <a:r>
              <a:rPr lang="en-US" dirty="0"/>
              <a:t>PCA</a:t>
            </a:r>
            <a:r>
              <a:rPr lang="he-IL" dirty="0"/>
              <a:t>, על מנת לראות ויזואלית את הדמיון/ שוני בין זכרים לנקבות.</a:t>
            </a:r>
          </a:p>
          <a:p>
            <a:pPr algn="r" rtl="1"/>
            <a:r>
              <a:rPr lang="he-IL" dirty="0"/>
              <a:t>נראה שאין חלוקה ברורה, </a:t>
            </a:r>
            <a:r>
              <a:rPr lang="he-IL" dirty="0" err="1"/>
              <a:t>והדאטא</a:t>
            </a:r>
            <a:r>
              <a:rPr lang="he-IL" dirty="0"/>
              <a:t> מאוד משתנה גם בתוך כל זוויג.</a:t>
            </a:r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3AF5B-F3A6-48BF-9D5A-53DBBACACE0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13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9123-720D-5DF6-5CD3-D7F5F615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E989C-AF8A-5435-E18F-A39DC0D3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4513-3A74-8853-6F20-18010234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F2F4-B043-EA21-4700-62A9586C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4AB83-2127-267E-8F7D-64DD905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32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D3E-BDEB-89F4-7BF0-AB3CFD7D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20892-938C-F7C1-B6C7-A450B49A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F4CE-5EE3-0168-DCDC-16F569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62DD-1EF9-94B5-E47F-083C730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8E4E-1E94-CFDE-C4A2-DDDA4E1C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36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0B0C0-A8A6-808E-FEBF-A7FB9A1AC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7015-43C3-27E6-4BCC-C6423FBD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E78B8-CA4D-3800-914F-428BDA0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E3EA-B177-7441-E561-07EBC2AE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9B447-6D6A-32AD-C1FD-C0C5DA2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3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E71A-EA83-F8F9-B6AD-980EE35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E0F4-2B23-0CF5-3D8B-95BB1A41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CF4-3D6A-559B-5296-53D411F9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9BA8-2CEC-FE80-CB4D-9151D0D8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23BAB-5C06-C748-520C-D357BD5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6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71A-6ABE-9232-77DC-F0D331DC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1809-61C0-9E10-D68C-90334E7CF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DACE-961F-61A3-AB3D-5F43591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5ACA-0C77-D2A1-7D7F-C329D02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6B46-40AD-1FBB-A37F-227D07E1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7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E3D-F3D6-91BF-9F8D-FCD6211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DDE3-7D7C-474D-C37E-54684BBB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968E-1A4A-2E5F-DD2B-58419D37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213F6-B103-E158-6C3A-C0C44A28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A6EC-2BD2-50FE-CFAD-ADA00F64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F878-BFE5-A383-172E-FE8A5076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6915-B021-46B3-7EF7-194617E4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409F-4CDE-480D-431C-EAFC761C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20DAC-519F-E808-0FEF-6F0BE8E5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7A6E-BCB5-BFC7-F992-EE954DE5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9AD08-DC25-7004-BF5C-FC7CCD6F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883C8-60CE-446F-9817-DB6B1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208EF-8911-D8DE-DCB6-8A098A9F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A04C0-54B4-C953-8A09-CC11CA9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889E-BB73-3E9A-7C4C-017AA94C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D190-53C7-FF94-2478-F9D2FFA3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F6EC6-4AAF-5FD8-3786-4A0D7ADD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B602-91FC-B785-A275-C72A6620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758E0-F0B4-5B07-4D3B-2D73C26F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FA205-E2CF-8970-A1F4-5A91B022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A8D4-6ADB-4B87-9247-CE617323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57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E4D-62E0-3B28-DE0F-12FFBBEC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C71C-3237-5FE7-838D-455B5216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04115-3EEC-1840-8805-C3248278F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A6F5-55E5-C5C8-1F12-89FC8DC8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67BF-C48F-2A75-75C7-93221EB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41A8-BBCA-8DB0-60F2-AE3BB2B5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76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291B-FB0C-A208-7C3A-54539494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65E2-8024-9E22-5E89-79F0F9892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13BB-9861-E1D4-91F2-0B17263D8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5334-139C-8188-56D3-C5928352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EFD6-9D78-BD15-16EE-6967EA12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7A70-FE19-09A3-D72C-6883190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27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CCEB0-77DB-ACB5-11D2-679123DA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72DC-B0CD-66B0-E13A-499DC028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2252-D3BC-8D7B-A2B2-6341A8AB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CB361-BAEB-499F-9012-48A2D14050D0}" type="datetimeFigureOut">
              <a:rPr lang="he-IL" smtClean="0"/>
              <a:t>י"ד/תמוז/תשפ"ד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5D20-A89E-58A1-3F67-ACD0D0E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0FCE-7C2C-6903-FB3C-07A2651B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BCA11-C54E-4B00-A39E-037B70A3619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6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ca_mf_d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umap_cluster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baboons crossing a road&#10;&#10;Description automatically generated">
            <a:extLst>
              <a:ext uri="{FF2B5EF4-FFF2-40B4-BE49-F238E27FC236}">
                <a16:creationId xmlns:a16="http://schemas.microsoft.com/office/drawing/2014/main" id="{A49C92E2-46E3-186D-5B79-68CFFBD7E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615" r="-2687" b="-61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9348C-2117-6888-08B0-D6F56C06E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highlight>
                  <a:srgbClr val="FFFFFF"/>
                </a:highlight>
                <a:latin typeface="Assistant" pitchFamily="2" charset="-79"/>
                <a:cs typeface="Assistant" pitchFamily="2" charset="-79"/>
              </a:rPr>
              <a:t>Milestone 1 : Workshop in Computational Analysis of the Microbiome</a:t>
            </a:r>
            <a:endParaRPr lang="he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ED1B-C9CE-8D5B-B2FC-40A9AA10F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29234"/>
            <a:ext cx="3695765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Tomer Oron &amp; Yuval </a:t>
            </a:r>
            <a:r>
              <a:rPr lang="en-US" dirty="0" err="1"/>
              <a:t>Dotan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42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79F-71DD-15BC-8E30-A3184EF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average might be good enough?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A58B-2A20-C8A8-92FF-B0677CCA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for us!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0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398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clustering</a:t>
            </a:r>
            <a:br>
              <a:rPr lang="he-IL" dirty="0"/>
            </a:br>
            <a:r>
              <a:rPr lang="en-US" dirty="0"/>
              <a:t>Wet season Vs Dry season: how significant is the difference?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408CF-476A-D1E8-F0B6-00EEF2BA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6347" y="2696272"/>
            <a:ext cx="6687990" cy="384524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4738038" y="6222084"/>
              <a:ext cx="1682640" cy="55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8BD0B8-AC3E-D56D-E9E0-FF77175D96DC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4038" y="6114084"/>
                <a:ext cx="1790280" cy="2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69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44B-5DE0-2FB7-5897-E3C0D01E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Vs Male: how different is the data?</a:t>
            </a:r>
            <a:endParaRPr lang="he-IL" dirty="0"/>
          </a:p>
        </p:txBody>
      </p:sp>
      <p:pic>
        <p:nvPicPr>
          <p:cNvPr id="9" name="Content Placeholder 4">
            <a:hlinkClick r:id="rId3" action="ppaction://hlinkfile"/>
            <a:extLst>
              <a:ext uri="{FF2B5EF4-FFF2-40B4-BE49-F238E27FC236}">
                <a16:creationId xmlns:a16="http://schemas.microsoft.com/office/drawing/2014/main" id="{679954D0-0753-1FDD-018E-F42FBA2E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78910" y="1825625"/>
            <a:ext cx="8434180" cy="4351338"/>
          </a:xfrm>
        </p:spPr>
      </p:pic>
    </p:spTree>
    <p:extLst>
      <p:ext uri="{BB962C8B-B14F-4D97-AF65-F5344CB8AC3E}">
        <p14:creationId xmlns:p14="http://schemas.microsoft.com/office/powerpoint/2010/main" val="61365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44D6-0FA6-5750-67A2-AEC16651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baboons</a:t>
            </a:r>
            <a:br>
              <a:rPr lang="en-US" dirty="0"/>
            </a:br>
            <a:r>
              <a:rPr lang="en-US" dirty="0"/>
              <a:t>clustering the data using k-means</a:t>
            </a:r>
            <a:endParaRPr lang="en-IL" dirty="0"/>
          </a:p>
        </p:txBody>
      </p:sp>
      <p:pic>
        <p:nvPicPr>
          <p:cNvPr id="8" name="Picture 7">
            <a:hlinkClick r:id="rId3" action="ppaction://hlinkfile"/>
            <a:extLst>
              <a:ext uri="{FF2B5EF4-FFF2-40B4-BE49-F238E27FC236}">
                <a16:creationId xmlns:a16="http://schemas.microsoft.com/office/drawing/2014/main" id="{6F75F96B-9B50-F89D-6E52-B4F583577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664" y="1690688"/>
            <a:ext cx="9567080" cy="51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2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EA1-A6A0-3E68-010B-D1B91733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bacteria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9CF5-C77C-4A37-B6DB-58CFF831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most common bacteria constitute over 68% of the composition</a:t>
            </a:r>
            <a:endParaRPr lang="he-IL" dirty="0"/>
          </a:p>
          <a:p>
            <a:r>
              <a:rPr lang="en-US" dirty="0"/>
              <a:t>Focus on this group of bacteria</a:t>
            </a:r>
            <a:endParaRPr lang="he-IL" dirty="0"/>
          </a:p>
          <a:p>
            <a:r>
              <a:rPr lang="en-US" dirty="0"/>
              <a:t>Correlation between different bacteria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260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3ECA-0A29-9E81-7DA7-8940F1DB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334B-40F5-AA3E-4070-B28ABB863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981" y="1287549"/>
            <a:ext cx="4847780" cy="484778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B3A596-47AB-34F7-9837-9CD3ECA7EF35}"/>
              </a:ext>
            </a:extLst>
          </p:cNvPr>
          <p:cNvSpPr txBox="1"/>
          <p:nvPr/>
        </p:nvSpPr>
        <p:spPr>
          <a:xfrm>
            <a:off x="838200" y="1793631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Correlation between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64278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FFEA-3AE3-CB1C-CD13-09CC40A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749E-05AA-020E-520F-E0B86B3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  <a:p>
            <a:r>
              <a:rPr lang="en-US" dirty="0"/>
              <a:t>Dealing with temporal data</a:t>
            </a:r>
          </a:p>
          <a:p>
            <a:r>
              <a:rPr lang="en-US" dirty="0"/>
              <a:t>Features significance - Wet/Dry, Female/Male </a:t>
            </a:r>
          </a:p>
          <a:p>
            <a:r>
              <a:rPr lang="en-US" dirty="0"/>
              <a:t>Clustering – baboons, bacteria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56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76F8-CB13-44A5-D95D-C5534D4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4B8E-CD1A-3709-107C-2F297A06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r>
              <a:rPr lang="en-US" dirty="0"/>
              <a:t>We have 6,096 samples taken from 80 baboons – 76.2 samples per baboon on average.</a:t>
            </a:r>
          </a:p>
          <a:p>
            <a:r>
              <a:rPr lang="en-US" dirty="0"/>
              <a:t>Time difference between 2 subsequent samples – </a:t>
            </a:r>
            <a:r>
              <a:rPr lang="he-IL" dirty="0"/>
              <a:t>46.849</a:t>
            </a:r>
            <a:r>
              <a:rPr lang="en-US" dirty="0"/>
              <a:t> days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7E8C-DB58-CAAB-2D56-EDAD653B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8" y="3487127"/>
            <a:ext cx="2538886" cy="2538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0F57F-ACC5-2643-82AD-69F04D59C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656" y="3171459"/>
            <a:ext cx="4736010" cy="278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ED464-BCDA-49A8-2F0D-68CAD9B80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532" y="3104705"/>
            <a:ext cx="3854504" cy="29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425-7934-94C6-3175-4C67101B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B6380-8B81-F7DF-F61E-54F1A604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20" y="1160584"/>
            <a:ext cx="7980880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167-D29E-AE75-57DA-B7DBA10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samples from the same day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63091C-F7BB-C0D0-C2F4-931A786B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57" y="1649447"/>
            <a:ext cx="6242685" cy="5127115"/>
          </a:xfrm>
        </p:spPr>
      </p:pic>
    </p:spTree>
    <p:extLst>
      <p:ext uri="{BB962C8B-B14F-4D97-AF65-F5344CB8AC3E}">
        <p14:creationId xmlns:p14="http://schemas.microsoft.com/office/powerpoint/2010/main" val="13624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6513-2C6D-C04E-B85C-BDFF0CAB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difference between subsequent samples – potential problem</a:t>
            </a:r>
            <a:endParaRPr lang="en-I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F94779-9A47-614E-C6A2-7CF9CEAEB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8204" y="3907496"/>
            <a:ext cx="3854504" cy="29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BD64DD-DA5B-0C86-3F12-CD47437E24DD}"/>
              </a:ext>
            </a:extLst>
          </p:cNvPr>
          <p:cNvSpPr txBox="1"/>
          <p:nvPr/>
        </p:nvSpPr>
        <p:spPr>
          <a:xfrm>
            <a:off x="980768" y="1872668"/>
            <a:ext cx="64306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difference between 2 subsequent samples – 46.849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gap: &gt; 180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70 baboons with many long time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gaps – 3.25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density of the samples isn’t uniform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large gaps between the samples a major issue?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43B1FD-B6D7-A5D4-D4D7-194CC07AC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80" y="986188"/>
            <a:ext cx="3854504" cy="29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with avg profile</a:t>
            </a:r>
            <a:endParaRPr lang="en-I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A93A8-532D-B8EF-746A-13DDC883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81" y="1566555"/>
            <a:ext cx="6434837" cy="5163758"/>
          </a:xfrm>
        </p:spPr>
      </p:pic>
    </p:spTree>
    <p:extLst>
      <p:ext uri="{BB962C8B-B14F-4D97-AF65-F5344CB8AC3E}">
        <p14:creationId xmlns:p14="http://schemas.microsoft.com/office/powerpoint/2010/main" val="28294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F1CE-5804-E52A-5567-C775B44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 Curtis between subsequent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FBFE-AE45-66A4-798A-63AEAF6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plot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49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CC60F38-2A28-1944-3DF4-EA99A3C9A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1"/>
          <a:stretch/>
        </p:blipFill>
        <p:spPr>
          <a:xfrm>
            <a:off x="79302" y="376183"/>
            <a:ext cx="5851942" cy="3052817"/>
          </a:xfrm>
        </p:spPr>
      </p:pic>
      <p:pic>
        <p:nvPicPr>
          <p:cNvPr id="3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75E047-72E4-A36C-5C32-4A503668C6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1"/>
          <a:stretch/>
        </p:blipFill>
        <p:spPr>
          <a:xfrm>
            <a:off x="6096000" y="376183"/>
            <a:ext cx="5934615" cy="3089226"/>
          </a:xfrm>
          <a:prstGeom prst="rect">
            <a:avLst/>
          </a:prstGeom>
        </p:spPr>
      </p:pic>
      <p:pic>
        <p:nvPicPr>
          <p:cNvPr id="4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7C69E1-5EC1-50A7-757C-819D0884E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2"/>
          <a:stretch/>
        </p:blipFill>
        <p:spPr>
          <a:xfrm>
            <a:off x="6155866" y="3428999"/>
            <a:ext cx="5874749" cy="30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9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799</Words>
  <Application>Microsoft Office PowerPoint</Application>
  <PresentationFormat>Widescreen</PresentationFormat>
  <Paragraphs>94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Assistant</vt:lpstr>
      <vt:lpstr>Calibri</vt:lpstr>
      <vt:lpstr>Office Theme</vt:lpstr>
      <vt:lpstr>Milestone 1 : Workshop in Computational Analysis of the Microbiome</vt:lpstr>
      <vt:lpstr>Discussion Points</vt:lpstr>
      <vt:lpstr>Data Overview</vt:lpstr>
      <vt:lpstr>Data Overview</vt:lpstr>
      <vt:lpstr>Distances between samples from the same day</vt:lpstr>
      <vt:lpstr>Time difference between subsequent samples – potential problem</vt:lpstr>
      <vt:lpstr>Bray Curtis with avg profile</vt:lpstr>
      <vt:lpstr>Bray Curtis between subsequent samples</vt:lpstr>
      <vt:lpstr>PowerPoint Presentation</vt:lpstr>
      <vt:lpstr>So, average might be good enough?</vt:lpstr>
      <vt:lpstr>Feature clustering Wet season Vs Dry season: how significant is the difference?</vt:lpstr>
      <vt:lpstr>Female Vs Male: how different is the data?</vt:lpstr>
      <vt:lpstr>Connection between baboons clustering the data using k-means</vt:lpstr>
      <vt:lpstr>Most common bacteria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Oron</dc:creator>
  <cp:lastModifiedBy>Yuval Dotan</cp:lastModifiedBy>
  <cp:revision>58</cp:revision>
  <dcterms:created xsi:type="dcterms:W3CDTF">2024-07-03T09:56:20Z</dcterms:created>
  <dcterms:modified xsi:type="dcterms:W3CDTF">2024-07-20T08:05:24Z</dcterms:modified>
</cp:coreProperties>
</file>