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74" r:id="rId5"/>
    <p:sldId id="265" r:id="rId6"/>
    <p:sldId id="261" r:id="rId7"/>
    <p:sldId id="266" r:id="rId8"/>
    <p:sldId id="267" r:id="rId9"/>
    <p:sldId id="269" r:id="rId10"/>
    <p:sldId id="268" r:id="rId11"/>
    <p:sldId id="259" r:id="rId12"/>
    <p:sldId id="258" r:id="rId13"/>
    <p:sldId id="262" r:id="rId14"/>
    <p:sldId id="273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76" autoAdjust="0"/>
  </p:normalViewPr>
  <p:slideViewPr>
    <p:cSldViewPr snapToGrid="0">
      <p:cViewPr varScale="1">
        <p:scale>
          <a:sx n="53" d="100"/>
          <a:sy n="53" d="100"/>
        </p:scale>
        <p:origin x="118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 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בצענו </a:t>
            </a:r>
            <a:r>
              <a:rPr lang="en-US" dirty="0" err="1"/>
              <a:t>kmeans</a:t>
            </a:r>
            <a:r>
              <a:rPr lang="he-IL" dirty="0"/>
              <a:t> על </a:t>
            </a:r>
            <a:r>
              <a:rPr lang="he-IL" dirty="0" err="1"/>
              <a:t>הדאטא</a:t>
            </a:r>
            <a:r>
              <a:rPr lang="he-IL" dirty="0"/>
              <a:t> (נלקח ממוצע הדגימות עבור כל בבון), ונמצאה חלוקה ל5 קבוצות של בבונים עם דמיון </a:t>
            </a:r>
            <a:r>
              <a:rPr lang="he-IL" dirty="0" err="1"/>
              <a:t>בווקטורי</a:t>
            </a:r>
            <a:r>
              <a:rPr lang="he-IL" dirty="0"/>
              <a:t> החיידקים.</a:t>
            </a:r>
          </a:p>
          <a:p>
            <a:pPr algn="r" rtl="1"/>
            <a:r>
              <a:rPr lang="he-IL" dirty="0"/>
              <a:t>לא נמצא קשר ברור למשל ל</a:t>
            </a:r>
            <a:r>
              <a:rPr lang="en-US" dirty="0"/>
              <a:t>social groups</a:t>
            </a:r>
            <a:r>
              <a:rPr lang="he-IL" dirty="0"/>
              <a:t>, אך נרצה להעמיק בהמשך וכן בפוטנציאל לחלק את המודל לפי קבוצות הבבונים.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מיקוד בחיזוי מורכב רק עבור ה-6 הכי </a:t>
            </a:r>
            <a:r>
              <a:rPr lang="he-IL" dirty="0" err="1"/>
              <a:t>דומיננטים</a:t>
            </a:r>
            <a:r>
              <a:rPr lang="he-IL" dirty="0"/>
              <a:t>, עבור שאר החיידקים – אולי ניתן להסתפק במודל פשוט</a:t>
            </a:r>
          </a:p>
          <a:p>
            <a:pPr algn="r" rtl="1"/>
            <a:r>
              <a:rPr lang="he-IL" dirty="0"/>
              <a:t>התייחסות במודל שלנו גם לקורלציות שיש בין חיידקים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9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המסקנות שלנו:</a:t>
            </a:r>
            <a:br>
              <a:rPr lang="en-US" dirty="0"/>
            </a:br>
            <a:r>
              <a:rPr lang="he-IL" dirty="0"/>
              <a:t>1. אפשר להתבסס על הדגימה הקודמת</a:t>
            </a:r>
            <a:r>
              <a:rPr lang="en-US" dirty="0"/>
              <a:t>/</a:t>
            </a:r>
            <a:r>
              <a:rPr lang="he-IL" dirty="0"/>
              <a:t> מספר דגימות בכדי לחזות את ההרכב העתידי</a:t>
            </a:r>
            <a:r>
              <a:rPr lang="en-US" dirty="0"/>
              <a:t> </a:t>
            </a:r>
            <a:r>
              <a:rPr lang="he-IL" dirty="0"/>
              <a:t> (דגימות קודמות יהוו </a:t>
            </a:r>
            <a:r>
              <a:rPr lang="en-US" dirty="0"/>
              <a:t>prior</a:t>
            </a:r>
            <a:r>
              <a:rPr lang="he-IL" dirty="0"/>
              <a:t>).</a:t>
            </a:r>
            <a:br>
              <a:rPr lang="en-US" dirty="0"/>
            </a:br>
            <a:r>
              <a:rPr lang="he-IL" dirty="0"/>
              <a:t>2. נרצה לשפר את הפרדיקציה למודל שמסתכל גם על הפרשי הזמנים בכדי לחזות את ההרכב. </a:t>
            </a:r>
            <a:br>
              <a:rPr lang="en-US" dirty="0"/>
            </a:br>
            <a:r>
              <a:rPr lang="he-IL" dirty="0"/>
              <a:t>3. ניכר </a:t>
            </a:r>
            <a:r>
              <a:rPr lang="he-IL" dirty="0" err="1"/>
              <a:t>שהמטאדטא</a:t>
            </a:r>
            <a:r>
              <a:rPr lang="he-IL" dirty="0"/>
              <a:t> אינו מאפיין ייחודי לדגימה</a:t>
            </a:r>
            <a:r>
              <a:rPr lang="en-US" dirty="0"/>
              <a:t>/</a:t>
            </a:r>
            <a:r>
              <a:rPr lang="he-IL" dirty="0"/>
              <a:t> קוף – ראינו ששני קופים שונים באותה קבוצה חברתית שידגמו באותו שבוע יכולים להציג </a:t>
            </a:r>
            <a:r>
              <a:rPr lang="he-IL" dirty="0" err="1"/>
              <a:t>מטאדטא</a:t>
            </a:r>
            <a:r>
              <a:rPr lang="he-IL" dirty="0"/>
              <a:t> זהה למעט גיל, זוויג, ו- </a:t>
            </a:r>
            <a:r>
              <a:rPr lang="en-US" dirty="0"/>
              <a:t>id</a:t>
            </a:r>
            <a:r>
              <a:rPr lang="he-IL" dirty="0"/>
              <a:t>. אך אולי ניתן להשתמש </a:t>
            </a:r>
            <a:r>
              <a:rPr lang="he-IL" dirty="0" err="1"/>
              <a:t>במטאדטא</a:t>
            </a:r>
            <a:r>
              <a:rPr lang="he-IL" dirty="0"/>
              <a:t> לצורך דיוק התחזית.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החלטות שנצטרך לקבל במהלך העבודה:</a:t>
            </a:r>
          </a:p>
          <a:p>
            <a:pPr algn="r" rtl="1"/>
            <a:r>
              <a:rPr lang="he-IL" dirty="0"/>
              <a:t>נצטרך להחליט אם בונים מודל אחד או כמה.</a:t>
            </a:r>
          </a:p>
          <a:p>
            <a:pPr algn="r" rtl="1"/>
            <a:r>
              <a:rPr lang="he-IL" dirty="0"/>
              <a:t>האם לחזות 6 חיידקים זה מספיק? האם אפשר להשקיע משאבים בלחזות קבוצה גדולה יותר? מה ההבדלים בכלל בין 2 האפשרויות ברמת הדיוק של המודל ומבחינת זמני אימון?  </a:t>
            </a:r>
            <a:br>
              <a:rPr lang="en-US" dirty="0"/>
            </a:br>
            <a:r>
              <a:rPr lang="he-IL" dirty="0"/>
              <a:t>נרצה להשתמש בממוצע הפשוט כמודל מתחרה למודל שלנו.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37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107 samples taken same day</a:t>
            </a:r>
          </a:p>
          <a:p>
            <a:pPr algn="r" rtl="1"/>
            <a:r>
              <a:rPr lang="he-IL" dirty="0"/>
              <a:t>ממעבר ראשוני על </a:t>
            </a:r>
            <a:r>
              <a:rPr lang="he-IL" dirty="0" err="1"/>
              <a:t>הדאטא</a:t>
            </a:r>
            <a:r>
              <a:rPr lang="he-IL" dirty="0"/>
              <a:t> - תופעות שראינו </a:t>
            </a:r>
            <a:r>
              <a:rPr lang="he-IL" dirty="0" err="1"/>
              <a:t>בדאטא</a:t>
            </a:r>
            <a:r>
              <a:rPr lang="he-IL" dirty="0"/>
              <a:t> באופן כללי. נתייחס לחלקן בהמשך.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 rtl="1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הבדלים אלו עשויים להיות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האיסוף, או של שינויים תכופים </a:t>
            </a:r>
            <a:r>
              <a:rPr lang="he-IL" dirty="0" err="1"/>
              <a:t>במיקרוביום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נראה כי לדגימות באותו יום מטא-</a:t>
            </a:r>
            <a:r>
              <a:rPr lang="he-IL" dirty="0" err="1"/>
              <a:t>דאטא</a:t>
            </a:r>
            <a:r>
              <a:rPr lang="he-IL" dirty="0"/>
              <a:t> זהה לחלוטין (כלומר גם עבור דיאטה), לכן למרות שעשויים להיות שינויים </a:t>
            </a:r>
            <a:r>
              <a:rPr lang="he-IL" dirty="0" err="1"/>
              <a:t>במיקרוביום</a:t>
            </a:r>
            <a:r>
              <a:rPr lang="he-IL" dirty="0"/>
              <a:t>, לא ננסה לחזות ברזולוציה כזו.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בדאטא</a:t>
            </a:r>
            <a:r>
              <a:rPr lang="he-IL" dirty="0"/>
              <a:t> נראים הרבה </a:t>
            </a:r>
            <a:r>
              <a:rPr lang="en-US" dirty="0"/>
              <a:t>gap</a:t>
            </a:r>
            <a:r>
              <a:rPr lang="he-IL" dirty="0"/>
              <a:t>ים ארוכים – זמנים בהם לא נדגם הבבון כלל. </a:t>
            </a:r>
            <a:endParaRPr lang="en-US" dirty="0"/>
          </a:p>
          <a:p>
            <a:pPr algn="r" rtl="1"/>
            <a:r>
              <a:rPr lang="he-IL" dirty="0"/>
              <a:t>זמנים אלו עשויים להוות פער משמעותי </a:t>
            </a:r>
            <a:r>
              <a:rPr lang="he-IL" dirty="0" err="1"/>
              <a:t>בדאטא</a:t>
            </a:r>
            <a:r>
              <a:rPr lang="he-IL" dirty="0"/>
              <a:t>. רצינו לבחון עד כמה הוא באמת משמעותי.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הממוצע של כל הדגימות הקודמות,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מדגימה זו לממוצע הרלוונטי.</a:t>
            </a:r>
          </a:p>
          <a:p>
            <a:pPr algn="r" rtl="1"/>
            <a:r>
              <a:rPr lang="he-IL" dirty="0"/>
              <a:t>כל המרחקים של כל הבבונים מתוארים בגרף.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he-IL" dirty="0"/>
              <a:t>נרצה להתייחס ל</a:t>
            </a:r>
            <a:r>
              <a:rPr lang="en-US" dirty="0"/>
              <a:t>gap</a:t>
            </a:r>
            <a:r>
              <a:rPr lang="he-IL" dirty="0"/>
              <a:t>ים, על מנת לדייק את החיזוי. אפשרויות שחשבנו עליהן: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29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לקחנו את </a:t>
            </a:r>
            <a:r>
              <a:rPr lang="he-IL" dirty="0" err="1"/>
              <a:t>הדאטא</a:t>
            </a:r>
            <a:r>
              <a:rPr lang="he-IL" dirty="0"/>
              <a:t> ועשינו לו </a:t>
            </a:r>
            <a:r>
              <a:rPr lang="en-US" dirty="0"/>
              <a:t>PCA</a:t>
            </a:r>
            <a:r>
              <a:rPr lang="he-IL" dirty="0"/>
              <a:t>, על מנת לראות ויזואלית את הדמיון/ שוני בין זכרים לנקבות.</a:t>
            </a:r>
          </a:p>
          <a:p>
            <a:pPr algn="r" rtl="1"/>
            <a:r>
              <a:rPr lang="he-IL" dirty="0"/>
              <a:t>נראה שאין חלוקה ברורה, </a:t>
            </a:r>
            <a:r>
              <a:rPr lang="he-IL" dirty="0" err="1"/>
              <a:t>והדאטא</a:t>
            </a:r>
            <a:r>
              <a:rPr lang="he-IL" dirty="0"/>
              <a:t> מאוד משתנה גם בתוך כל זוויג.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1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ca_mf_d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0" y="-1"/>
            <a:ext cx="9669642" cy="6924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398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clustering</a:t>
            </a:r>
            <a:br>
              <a:rPr lang="he-IL" dirty="0"/>
            </a:br>
            <a:r>
              <a:rPr lang="en-US" dirty="0"/>
              <a:t>Wet season Vs Dry season: how significant is the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347" y="2696272"/>
            <a:ext cx="6687990" cy="384524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4738038" y="6222084"/>
              <a:ext cx="168264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4038" y="6114084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Vs Male: how different is the data?</a:t>
            </a:r>
            <a:endParaRPr lang="he-IL" dirty="0"/>
          </a:p>
        </p:txBody>
      </p:sp>
      <p:pic>
        <p:nvPicPr>
          <p:cNvPr id="9" name="Content Placeholder 4">
            <a:hlinkClick r:id="rId3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EA1-A6A0-3E68-010B-D1B9173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bacteria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CF5-C77C-4A37-B6DB-58CFF831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most common bacteria constitute over 68% of the composition</a:t>
            </a:r>
            <a:endParaRPr lang="he-IL" dirty="0"/>
          </a:p>
          <a:p>
            <a:r>
              <a:rPr lang="en-US" dirty="0"/>
              <a:t>Focus on this group of bacteria</a:t>
            </a:r>
            <a:endParaRPr lang="he-IL" dirty="0"/>
          </a:p>
          <a:p>
            <a:r>
              <a:rPr lang="en-US" dirty="0"/>
              <a:t>Correlation between different bacteria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260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B3A596-47AB-34F7-9837-9CD3ECA7EF35}"/>
              </a:ext>
            </a:extLst>
          </p:cNvPr>
          <p:cNvSpPr txBox="1"/>
          <p:nvPr/>
        </p:nvSpPr>
        <p:spPr>
          <a:xfrm>
            <a:off x="66675" y="1793631"/>
            <a:ext cx="6928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Correlation between bacteria – Bayesian model to predict changes in composition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time differences between samples as weights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metadata for fine-tuning of the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Dealing with temporal data</a:t>
            </a:r>
          </a:p>
          <a:p>
            <a:r>
              <a:rPr lang="en-US" dirty="0"/>
              <a:t>Features significance - Wet/Dry, Female/Male </a:t>
            </a:r>
          </a:p>
          <a:p>
            <a:r>
              <a:rPr lang="en-US" dirty="0"/>
              <a:t>Clustering – baboons, bacteria</a:t>
            </a:r>
          </a:p>
          <a:p>
            <a:r>
              <a:rPr lang="en-US"/>
              <a:t>Next steps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avg.</a:t>
            </a:r>
          </a:p>
          <a:p>
            <a:r>
              <a:rPr lang="en-US" dirty="0"/>
              <a:t>Time difference between 2 subsequent samples – 46.849 days on avg.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7E8C-DB58-CAAB-2D56-EDAD653B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8" y="3487127"/>
            <a:ext cx="2538886" cy="2538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0F57F-ACC5-2643-82AD-69F04D59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656" y="3171459"/>
            <a:ext cx="4736010" cy="278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D464-BCDA-49A8-2F0D-68CAD9B80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32" y="3104705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425-7934-94C6-3175-4C67101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B6380-8B81-F7DF-F61E-54F1A604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20" y="1179634"/>
            <a:ext cx="7980880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samples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204" y="3907496"/>
            <a:ext cx="3854504" cy="29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1872668"/>
            <a:ext cx="6430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difference between 2 subsequent samples – 46.849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80" y="986188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A93A8-532D-B8EF-746A-13DDC883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81" y="1566555"/>
            <a:ext cx="6434837" cy="5163758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1"/>
          <a:stretch/>
        </p:blipFill>
        <p:spPr>
          <a:xfrm>
            <a:off x="79302" y="376183"/>
            <a:ext cx="5851942" cy="3052817"/>
          </a:xfrm>
        </p:spPr>
      </p:pic>
      <p:pic>
        <p:nvPicPr>
          <p:cNvPr id="3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1"/>
          <a:stretch/>
        </p:blipFill>
        <p:spPr>
          <a:xfrm>
            <a:off x="6096000" y="376183"/>
            <a:ext cx="5934615" cy="3089226"/>
          </a:xfrm>
          <a:prstGeom prst="rect">
            <a:avLst/>
          </a:prstGeom>
        </p:spPr>
      </p:pic>
      <p:pic>
        <p:nvPicPr>
          <p:cNvPr id="4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7C69E1-5EC1-50A7-757C-819D08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"/>
          <a:stretch/>
        </p:blipFill>
        <p:spPr>
          <a:xfrm>
            <a:off x="6155866" y="3428999"/>
            <a:ext cx="5874749" cy="30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970</Words>
  <Application>Microsoft Office PowerPoint</Application>
  <PresentationFormat>Widescreen</PresentationFormat>
  <Paragraphs>103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Discussion Points</vt:lpstr>
      <vt:lpstr>Data Overview</vt:lpstr>
      <vt:lpstr>Data Overview</vt:lpstr>
      <vt:lpstr>Distances between samples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So, average might be good enough?</vt:lpstr>
      <vt:lpstr>Feature clustering Wet season Vs Dry season: how significant is the difference?</vt:lpstr>
      <vt:lpstr>Female Vs Male: how different is the data?</vt:lpstr>
      <vt:lpstr>Connection between baboons clustering the data using k-means</vt:lpstr>
      <vt:lpstr>Most common bacteria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Yuval Dotan</cp:lastModifiedBy>
  <cp:revision>68</cp:revision>
  <dcterms:created xsi:type="dcterms:W3CDTF">2024-07-03T09:56:20Z</dcterms:created>
  <dcterms:modified xsi:type="dcterms:W3CDTF">2024-07-20T16:09:41Z</dcterms:modified>
</cp:coreProperties>
</file>