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95" r:id="rId6"/>
    <p:sldId id="262" r:id="rId7"/>
    <p:sldId id="260" r:id="rId8"/>
    <p:sldId id="268" r:id="rId9"/>
    <p:sldId id="261" r:id="rId10"/>
    <p:sldId id="269" r:id="rId11"/>
    <p:sldId id="264" r:id="rId12"/>
    <p:sldId id="271" r:id="rId13"/>
    <p:sldId id="265" r:id="rId14"/>
    <p:sldId id="266" r:id="rId15"/>
    <p:sldId id="267" r:id="rId16"/>
    <p:sldId id="272" r:id="rId17"/>
    <p:sldId id="273" r:id="rId18"/>
    <p:sldId id="274" r:id="rId19"/>
    <p:sldId id="275" r:id="rId20"/>
    <p:sldId id="276" r:id="rId21"/>
    <p:sldId id="277" r:id="rId22"/>
    <p:sldId id="282" r:id="rId23"/>
    <p:sldId id="278" r:id="rId24"/>
    <p:sldId id="281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58"/>
    <p:restoredTop sz="96959"/>
  </p:normalViewPr>
  <p:slideViewPr>
    <p:cSldViewPr snapToGrid="0">
      <p:cViewPr varScale="1">
        <p:scale>
          <a:sx n="96" d="100"/>
          <a:sy n="96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4613-98ED-F6D8-C786-F5DDCC4ED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16B8D-4C1F-A777-9E94-CDE141C95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9526D-1E9B-449A-C91A-D2F2D2EF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536-41AB-F942-8649-002ADB49C89D}" type="datetimeFigureOut">
              <a:rPr lang="en-IL" smtClean="0"/>
              <a:t>12/03/2023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DD9B-35FD-52D4-0566-F9E4DC12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43F4-8BE5-2302-7343-29B20448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4DC6-7CC7-794C-8276-FF5F349F95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438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A0E3-27CF-3B2A-3F23-B4B16BF6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15867-371D-CF9E-CFB3-D929BA307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78915-B216-8BD3-FEFC-72CC4BB1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536-41AB-F942-8649-002ADB49C89D}" type="datetimeFigureOut">
              <a:rPr lang="en-IL" smtClean="0"/>
              <a:t>12/03/2023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9358E-55E0-ED28-3BBA-96D6602D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A1E52-7FAE-DF9F-4496-E40B0F51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4DC6-7CC7-794C-8276-FF5F349F95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35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0333C-37D4-5DAC-30F5-76C26FAA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B7F92-1F95-C735-DA94-2DA7057FF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27DB5-FA6B-BB53-1FC7-02565135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536-41AB-F942-8649-002ADB49C89D}" type="datetimeFigureOut">
              <a:rPr lang="en-IL" smtClean="0"/>
              <a:t>12/03/2023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DB6B-76F0-D8C7-4C0C-00518E54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2A0FE-4141-121D-94CA-F4F37A45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4DC6-7CC7-794C-8276-FF5F349F95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767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A9DB-E53D-3025-2C17-DE547E56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0BF58-9D0C-5809-F685-2FBF52A3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53413-39FE-DA10-159B-73377EA6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536-41AB-F942-8649-002ADB49C89D}" type="datetimeFigureOut">
              <a:rPr lang="en-IL" smtClean="0"/>
              <a:t>12/03/2023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CCF43-5D31-9AA5-DE4C-CD4402B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C9638-866C-E22F-E890-B2B1B23F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4DC6-7CC7-794C-8276-FF5F349F95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725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0108-5A52-7A14-D314-FE09422A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DB4C2-8681-2F07-2371-760073B0D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1B35-3D26-8F1D-6D41-52D9AF5F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536-41AB-F942-8649-002ADB49C89D}" type="datetimeFigureOut">
              <a:rPr lang="en-IL" smtClean="0"/>
              <a:t>12/03/2023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4069-10F5-DECF-37FC-3536075C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67498-F0BF-0B0F-D1B5-F5E547FD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4DC6-7CC7-794C-8276-FF5F349F95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894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E76A-7F03-E7DA-AC08-6FE140B2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E73D-5F6B-AF94-1DAD-36AAC86A5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772C3-3F10-1BAB-169C-95C35410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4EAFB-FDB6-0F51-19A2-12A46851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536-41AB-F942-8649-002ADB49C89D}" type="datetimeFigureOut">
              <a:rPr lang="en-IL" smtClean="0"/>
              <a:t>12/03/2023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73720-5EFA-2723-8818-A14C85A5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4E540-CDB9-9103-DAA9-D7388353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4DC6-7CC7-794C-8276-FF5F349F95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944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A68A-F05B-802F-A3E6-D88CB5CC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ECF6C-7FD5-2E40-CF40-90DE0736F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BDD91-CAA0-1EDB-35AE-3A140765B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3DEC7-0518-CDF9-F931-4C2B8A0C6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06E5D-613E-AF49-15BA-578716BCC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8025E-6D64-3DB3-CAD5-3B563D21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536-41AB-F942-8649-002ADB49C89D}" type="datetimeFigureOut">
              <a:rPr lang="en-IL" smtClean="0"/>
              <a:t>12/03/2023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FB866-FBF0-B1E4-BCBB-B4CAF8B8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90630-3E31-AD4F-0C6C-B608A191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4DC6-7CC7-794C-8276-FF5F349F95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360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C3CD-7C4B-E59B-017A-A41415E1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67573-A9CD-34EC-9F63-73918D73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536-41AB-F942-8649-002ADB49C89D}" type="datetimeFigureOut">
              <a:rPr lang="en-IL" smtClean="0"/>
              <a:t>12/03/2023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6BF87-D530-D539-0F01-6278CED4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19400-73DA-6462-59EA-A29BE19C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4DC6-7CC7-794C-8276-FF5F349F95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516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A0817-D754-92B6-8921-3429E502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536-41AB-F942-8649-002ADB49C89D}" type="datetimeFigureOut">
              <a:rPr lang="en-IL" smtClean="0"/>
              <a:t>12/03/2023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ADBAA-21B4-07C0-5698-D1069BFF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04BC3-86F5-6FA6-DBB9-42DECD3E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4DC6-7CC7-794C-8276-FF5F349F95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486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90D5-19F9-604C-F49C-B71A575F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2747-A476-12CC-83DE-BBD50142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BD8E5-26F7-5C97-8E71-A1B7CB5F0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33385-9ED1-4439-F7D8-71069506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536-41AB-F942-8649-002ADB49C89D}" type="datetimeFigureOut">
              <a:rPr lang="en-IL" smtClean="0"/>
              <a:t>12/03/2023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0D22-7ACA-0C23-CD50-0183C26E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7C031-0C49-2387-79FB-441CBD96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4DC6-7CC7-794C-8276-FF5F349F95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02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B0EA-7BBA-B129-5C2F-367D2E84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3F51A-D7DB-F14F-BB0C-5CC00EFFE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040E0-CEF9-4796-6BF4-2058B9E82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07B38-28DE-370B-4A8B-34E6C650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536-41AB-F942-8649-002ADB49C89D}" type="datetimeFigureOut">
              <a:rPr lang="en-IL" smtClean="0"/>
              <a:t>12/03/2023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D853D-77E7-A7DA-52A3-24892E44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4A5A8-8C13-B3DA-9E0E-649E9786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4DC6-7CC7-794C-8276-FF5F349F95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291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36CD0-3364-F589-7EAB-3C5A09FD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C3986-8398-3848-F6D8-A14CF8645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F5E3A-1652-BA7E-7204-5EEA5DC90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5536-41AB-F942-8649-002ADB49C89D}" type="datetimeFigureOut">
              <a:rPr lang="en-IL" smtClean="0"/>
              <a:t>12/03/2023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DBD26-9E65-AD57-D1E0-DA1E37656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24162-DC01-BB5D-58FB-3AEE969BD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4DC6-7CC7-794C-8276-FF5F349F95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579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ixK/PyTorch-VAE/blob/master/models/vanilla_vae.py" TargetMode="External"/><Relationship Id="rId2" Type="http://schemas.openxmlformats.org/officeDocument/2006/relationships/hyperlink" Target="https://github.com/yedidh/glann/blob/master/glo.py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367D-FF75-C6A8-435B-DCB1163E1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Week 4: Variational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45EE9-8294-2F38-8D73-52DBFFE3E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5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9DF7-869B-14BC-AF26-A04404C7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Posterior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4972-F9E0-2DF8-A54A-CABFBC79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Our objective is to have a probabilistic model</a:t>
            </a:r>
          </a:p>
          <a:p>
            <a:r>
              <a:rPr lang="en-IL" dirty="0"/>
              <a:t>We model the probability of image x given code z</a:t>
            </a:r>
          </a:p>
          <a:p>
            <a:r>
              <a:rPr lang="en-US" dirty="0"/>
              <a:t>Here we use a </a:t>
            </a:r>
            <a:r>
              <a:rPr lang="en-IL" dirty="0"/>
              <a:t>simple Gaussian PDF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533E8-BDA9-AF80-5296-2A901B0B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688" y="44387"/>
            <a:ext cx="3237722" cy="6858000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8A270E6-768F-6DDC-0E50-FED434C05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03" y="3831801"/>
            <a:ext cx="38735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E04107-D534-8ACC-6841-BEA034251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73"/>
          <a:stretch/>
        </p:blipFill>
        <p:spPr bwMode="auto">
          <a:xfrm>
            <a:off x="3207777" y="127282"/>
            <a:ext cx="1790351" cy="139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77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6E3D-AA3A-48E8-C4E1-85E71EF9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BB00-4594-CA5F-9A39-71C74243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The distribution of x under of model </a:t>
            </a:r>
          </a:p>
          <a:p>
            <a:r>
              <a:rPr lang="en-IL" dirty="0"/>
              <a:t>A function of the prior and posterior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29A85-C71D-4F19-82DC-F8CB6A8AC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278" y="88776"/>
            <a:ext cx="3237722" cy="6858000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DB4D7C-57FA-0E3D-6979-6330AF56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183" y="778493"/>
            <a:ext cx="889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0C4C15B-BA5B-C31F-425A-84F9984C6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78" y="3312974"/>
            <a:ext cx="6858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50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6E3D-AA3A-48E8-C4E1-85E71EF9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Two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BB00-4594-CA5F-9A39-71C742434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97427" cy="4351338"/>
          </a:xfrm>
        </p:spPr>
        <p:txBody>
          <a:bodyPr/>
          <a:lstStyle/>
          <a:p>
            <a:r>
              <a:rPr lang="en-IL" dirty="0"/>
              <a:t>Efficiently compute the value of              </a:t>
            </a:r>
            <a:r>
              <a:rPr lang="en-US" dirty="0"/>
              <a:t>p</a:t>
            </a:r>
            <a:r>
              <a:rPr lang="en-IL" dirty="0"/>
              <a:t>rovided x</a:t>
            </a:r>
          </a:p>
          <a:p>
            <a:r>
              <a:rPr lang="en-IL" dirty="0"/>
              <a:t>Find the optimal parameters such the data is most likely under the model (max-likelihood)</a:t>
            </a:r>
          </a:p>
          <a:p>
            <a:pPr marL="0" indent="0">
              <a:buNone/>
            </a:pPr>
            <a:endParaRPr lang="en-IL" dirty="0"/>
          </a:p>
          <a:p>
            <a:endParaRPr lang="en-IL" dirty="0"/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29A85-C71D-4F19-82DC-F8CB6A8AC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278" y="88776"/>
            <a:ext cx="3237722" cy="685800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63E197D-D6C1-3347-5503-DDD4A4930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619" y="3398044"/>
            <a:ext cx="40767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A5B43B23-4F2B-845A-9E6C-2499BCB6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319" y="1825625"/>
            <a:ext cx="889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65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3D72-4D0E-A945-A29F-2B0A9EB6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Preliminary: Importance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BEA1-2DAD-C20D-943E-A2D18A95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Assume that you wanted to estimate the following:</a:t>
            </a:r>
          </a:p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r>
              <a:rPr lang="en-IL" dirty="0"/>
              <a:t>When f is a function and p is a PDF</a:t>
            </a:r>
          </a:p>
          <a:p>
            <a:r>
              <a:rPr lang="en-IL" dirty="0"/>
              <a:t>This can also be written: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1DE467-F22A-6380-684B-7F22E0FAA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526" y="2540000"/>
            <a:ext cx="29972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0E78C61-BFDA-04D7-FFB4-C0693B197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279" y="5177673"/>
            <a:ext cx="2997199" cy="5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01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669E-52FF-36F1-27FC-4AAB691C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Monte Carlo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F0BA-CF2C-8EAD-9B1A-3103DDCBD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Computing the integral might be hard</a:t>
            </a:r>
          </a:p>
          <a:p>
            <a:endParaRPr lang="en-IL" dirty="0"/>
          </a:p>
          <a:p>
            <a:r>
              <a:rPr lang="en-IL" dirty="0"/>
              <a:t>Instead, we can perform a sampling-based approach</a:t>
            </a:r>
          </a:p>
          <a:p>
            <a:pPr lvl="1"/>
            <a:r>
              <a:rPr lang="en-IL" dirty="0"/>
              <a:t>Sample N values from p(x): x1,x2..xN</a:t>
            </a:r>
          </a:p>
          <a:p>
            <a:pPr lvl="1"/>
            <a:r>
              <a:rPr lang="en-IL" dirty="0"/>
              <a:t>Estimate the average value of f on samples from 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54944C-6B37-90F0-57E9-1C8BF9570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23" y="1825625"/>
            <a:ext cx="2997199" cy="5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4B4B641-E3DF-01DB-C9DE-F07C96008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96" y="4281688"/>
            <a:ext cx="28829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6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3769-4A89-35D4-D7C7-24DECCF9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Simple Estimation May not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7D07-8B86-53F0-3C4A-4DA032C1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Several problems can occur:</a:t>
            </a:r>
          </a:p>
          <a:p>
            <a:pPr lvl="1"/>
            <a:r>
              <a:rPr lang="en-IL" dirty="0"/>
              <a:t>We may not know how to sample from p</a:t>
            </a:r>
          </a:p>
          <a:p>
            <a:pPr lvl="1"/>
            <a:r>
              <a:rPr lang="en-IL" dirty="0"/>
              <a:t>Sampling from p may require too many samples - see whiteboard</a:t>
            </a:r>
          </a:p>
        </p:txBody>
      </p:sp>
    </p:spTree>
    <p:extLst>
      <p:ext uri="{BB962C8B-B14F-4D97-AF65-F5344CB8AC3E}">
        <p14:creationId xmlns:p14="http://schemas.microsoft.com/office/powerpoint/2010/main" val="179848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E5EB-08A5-AA35-139D-2BC60171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Proposal Distribution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9511-F7C2-5B15-CAE7-CEB9CE4E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Propose another probability distribution Q(x) such that:</a:t>
            </a:r>
          </a:p>
          <a:p>
            <a:pPr lvl="1"/>
            <a:r>
              <a:rPr lang="en-IL" dirty="0"/>
              <a:t>It is easy to sample from</a:t>
            </a:r>
          </a:p>
          <a:p>
            <a:pPr lvl="1"/>
            <a:r>
              <a:rPr lang="en-IL" dirty="0"/>
              <a:t>High probability at high values of p(x)f(x)</a:t>
            </a:r>
          </a:p>
          <a:p>
            <a:r>
              <a:rPr lang="en-IL" dirty="0"/>
              <a:t>Can we estimate expectation with respect of Q instead of P?</a:t>
            </a:r>
          </a:p>
          <a:p>
            <a:r>
              <a:rPr lang="en-IL" dirty="0"/>
              <a:t>No! this estimator is </a:t>
            </a:r>
            <a:r>
              <a:rPr lang="en-IL" b="1" dirty="0"/>
              <a:t>biased</a:t>
            </a:r>
          </a:p>
          <a:p>
            <a:pPr lvl="1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C188F-502B-ACD5-F68D-30B316C1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369" y="4349579"/>
            <a:ext cx="2434899" cy="6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3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A6C9-B215-89A9-749D-FA55565C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Unbiased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C9C9-DC50-2CC7-1755-AA5F9314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Estimation with respect to Q requires importance weighting</a:t>
            </a:r>
          </a:p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r>
              <a:rPr lang="en-IL" dirty="0"/>
              <a:t>Where </a:t>
            </a:r>
          </a:p>
          <a:p>
            <a:endParaRPr lang="en-IL" dirty="0"/>
          </a:p>
          <a:p>
            <a:r>
              <a:rPr lang="en-IL" dirty="0"/>
              <a:t>It will have low-variance when</a:t>
            </a:r>
          </a:p>
          <a:p>
            <a:r>
              <a:rPr lang="en-IL" dirty="0"/>
              <a:t>I.e. require fewer samples for a good estimate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1F160A5-6648-CFC9-DA21-40E1CF573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557849"/>
            <a:ext cx="10007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A5C44-CC92-CF7A-FD72-379C497F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931" y="3683386"/>
            <a:ext cx="1789155" cy="825764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05E1880-B30C-840D-8E58-A9AF5A5DD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72" y="4732255"/>
            <a:ext cx="4280833" cy="66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59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8CBC-F17B-34C2-07EF-BF9309F9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Back to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FE38-2539-0A72-6B1B-9E41847C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We want to estimate p(x), we know both p(x|z) and p(z)</a:t>
            </a:r>
          </a:p>
          <a:p>
            <a:r>
              <a:rPr lang="en-IL" dirty="0"/>
              <a:t>This is a simple expectation</a:t>
            </a:r>
          </a:p>
          <a:p>
            <a:endParaRPr lang="en-IL" dirty="0"/>
          </a:p>
          <a:p>
            <a:endParaRPr lang="en-IL" dirty="0"/>
          </a:p>
          <a:p>
            <a:r>
              <a:rPr lang="en-IL" dirty="0"/>
              <a:t>However</a:t>
            </a:r>
          </a:p>
          <a:p>
            <a:endParaRPr lang="en-IL" dirty="0"/>
          </a:p>
          <a:p>
            <a:r>
              <a:rPr lang="en-IL" dirty="0"/>
              <a:t>Nearly all z we sample will yield 0 p(x|z), too many samples needed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AEBE45A-1C67-A752-8D04-85DD04E99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6" y="2930096"/>
            <a:ext cx="5753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8F496A3-59DA-0C11-D42F-0749B21F9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144" y="3666932"/>
            <a:ext cx="4902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25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7AA5-250C-AAB3-F318-4E233629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Idea: Importance Sampling for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79B1C-1336-F022-D54B-01CF8C8A7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Let us propose distribution q(z), and compute expectations</a:t>
            </a:r>
          </a:p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r>
              <a:rPr lang="en-IL" dirty="0"/>
              <a:t>In practice, we case about log(p), so using Jensen’s inequality: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0064391-2472-F6C9-47FF-791EF121C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438400"/>
            <a:ext cx="9867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AF361197-DFDA-71C7-7EA9-2ECAB9E46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44" y="4689389"/>
            <a:ext cx="8953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42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6C07-C149-17D9-B0D7-9DB3DEE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Limitations of </a:t>
            </a:r>
            <a:r>
              <a:rPr lang="he-IL" dirty="0"/>
              <a:t>AR</a:t>
            </a:r>
            <a:r>
              <a:rPr lang="en-IL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7C22-852E-6819-9BBF-F61F222E6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Last week: </a:t>
            </a:r>
            <a:r>
              <a:rPr lang="en-US" dirty="0"/>
              <a:t>autoregressive</a:t>
            </a:r>
            <a:r>
              <a:rPr lang="en-IL" dirty="0"/>
              <a:t> models</a:t>
            </a:r>
          </a:p>
          <a:p>
            <a:r>
              <a:rPr lang="en-IL" dirty="0"/>
              <a:t>They work well for not </a:t>
            </a:r>
            <a:r>
              <a:rPr lang="en-US" dirty="0"/>
              <a:t>very</a:t>
            </a:r>
            <a:r>
              <a:rPr lang="en-IL" dirty="0"/>
              <a:t> long sequences e.g., text</a:t>
            </a:r>
          </a:p>
          <a:p>
            <a:r>
              <a:rPr lang="en-IL" dirty="0"/>
              <a:t>Major limitations:</a:t>
            </a:r>
          </a:p>
          <a:p>
            <a:pPr lvl="1"/>
            <a:r>
              <a:rPr lang="en-IL" dirty="0"/>
              <a:t>O(n): Inference runtime </a:t>
            </a:r>
            <a:r>
              <a:rPr lang="en-IL" i="1" dirty="0"/>
              <a:t>linear</a:t>
            </a:r>
            <a:r>
              <a:rPr lang="en-IL" dirty="0"/>
              <a:t> in sequence length</a:t>
            </a:r>
          </a:p>
          <a:p>
            <a:pPr lvl="1"/>
            <a:r>
              <a:rPr lang="en-IL" dirty="0"/>
              <a:t>Require some ordering</a:t>
            </a:r>
          </a:p>
          <a:p>
            <a:pPr lvl="1"/>
            <a:r>
              <a:rPr lang="en-IL" dirty="0"/>
              <a:t>Cannot take advantage of low rank (next slide)</a:t>
            </a:r>
          </a:p>
        </p:txBody>
      </p:sp>
    </p:spTree>
    <p:extLst>
      <p:ext uri="{BB962C8B-B14F-4D97-AF65-F5344CB8AC3E}">
        <p14:creationId xmlns:p14="http://schemas.microsoft.com/office/powerpoint/2010/main" val="167189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0A65-EE40-BDAC-C691-D7609F56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Simplifying the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FBE7-6841-D255-C859-9AAD97F5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The expression simplifies to:</a:t>
            </a:r>
          </a:p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r>
              <a:rPr lang="en-IL" dirty="0"/>
              <a:t>The term is called the E</a:t>
            </a:r>
            <a:r>
              <a:rPr lang="en-US" dirty="0"/>
              <a:t>v</a:t>
            </a:r>
            <a:r>
              <a:rPr lang="en-IL" dirty="0"/>
              <a:t>idence L</a:t>
            </a:r>
            <a:r>
              <a:rPr lang="en-US" dirty="0"/>
              <a:t>o</a:t>
            </a:r>
            <a:r>
              <a:rPr lang="en-IL" dirty="0"/>
              <a:t>wer B</a:t>
            </a:r>
            <a:r>
              <a:rPr lang="en-US" dirty="0"/>
              <a:t>O</a:t>
            </a:r>
            <a:r>
              <a:rPr lang="en-IL" dirty="0"/>
              <a:t>und (ELBO)</a:t>
            </a:r>
          </a:p>
          <a:p>
            <a:r>
              <a:rPr lang="en-IL" dirty="0"/>
              <a:t>First term is the expectation of p(x|z) with respect to q (instead of p)</a:t>
            </a:r>
          </a:p>
          <a:p>
            <a:r>
              <a:rPr lang="en-IL" dirty="0"/>
              <a:t>The second term penalizes large difference between p and q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8BF2201-5B79-2E2B-A232-92EE0CE4E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667794"/>
            <a:ext cx="102616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291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214B-C58C-F8CA-ECD4-BC5415B9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is the Best Prosposal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04BA-E8F5-5D3A-C014-C912DC208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How to select the best proposall distribution Q for image x?</a:t>
            </a:r>
          </a:p>
          <a:p>
            <a:r>
              <a:rPr lang="en-IL" dirty="0"/>
              <a:t>Idea: optimize it!</a:t>
            </a:r>
          </a:p>
          <a:p>
            <a:endParaRPr lang="en-IL" dirty="0"/>
          </a:p>
          <a:p>
            <a:endParaRPr lang="en-IL" dirty="0"/>
          </a:p>
          <a:p>
            <a:r>
              <a:rPr lang="en-IL" dirty="0"/>
              <a:t>It follows that:</a:t>
            </a:r>
          </a:p>
          <a:p>
            <a:endParaRPr lang="en-IL" dirty="0"/>
          </a:p>
          <a:p>
            <a:r>
              <a:rPr lang="en-IL" dirty="0"/>
              <a:t>In fact , if we are free to select any q, equality follows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ADE5810-B149-2541-1DDA-BA65D3D4E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87" y="2996176"/>
            <a:ext cx="6227074" cy="43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366DCF1A-ECB3-98C2-B13C-6E0EF1084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13" y="3875887"/>
            <a:ext cx="7176501" cy="43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7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2AC0-408E-F219-3FC1-D18715B4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is the T</a:t>
            </a:r>
            <a:r>
              <a:rPr lang="en-US" dirty="0"/>
              <a:t>h</a:t>
            </a:r>
            <a:r>
              <a:rPr lang="en-IL" dirty="0"/>
              <a:t>eoretically Optimal Q?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9E16-106E-BA05-79E7-4FAEB5B4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Let us substitute q(z) = p(z|x)  - also called the posterior</a:t>
            </a:r>
          </a:p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r>
              <a:rPr lang="en-IL" dirty="0"/>
              <a:t>There is therefore no proposal better than the posterior</a:t>
            </a:r>
          </a:p>
          <a:p>
            <a:r>
              <a:rPr lang="en-IL" dirty="0"/>
              <a:t>However, it is typically infeasible to compute</a:t>
            </a:r>
          </a:p>
          <a:p>
            <a:r>
              <a:rPr lang="en-IL" dirty="0"/>
              <a:t>Direct optimization of q(z) is therefore the practical path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BFCBF8F1-1FB4-E9FF-68C2-9A192B763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73759"/>
            <a:ext cx="10039351" cy="55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858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0603-7284-B474-3ECE-5839D80A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V</a:t>
            </a:r>
            <a:r>
              <a:rPr lang="en-US" dirty="0"/>
              <a:t>a</a:t>
            </a:r>
            <a:r>
              <a:rPr lang="en-IL" dirty="0"/>
              <a:t>riational Approximation in Practice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E134-176A-77F2-C721-FBE301473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In practice, we want q(z) we be easy to sample from</a:t>
            </a:r>
          </a:p>
          <a:p>
            <a:r>
              <a:rPr lang="en-IL" dirty="0"/>
              <a:t>Let us choose a Gaussian</a:t>
            </a:r>
          </a:p>
          <a:p>
            <a:pPr lvl="1"/>
            <a:r>
              <a:rPr lang="en-IL" dirty="0"/>
              <a:t>Independent dimension</a:t>
            </a:r>
          </a:p>
          <a:p>
            <a:pPr lvl="1"/>
            <a:r>
              <a:rPr lang="en-IL" dirty="0"/>
              <a:t>Each dimension d has</a:t>
            </a:r>
          </a:p>
          <a:p>
            <a:pPr lvl="1"/>
            <a:endParaRPr lang="en-IL" dirty="0"/>
          </a:p>
          <a:p>
            <a:r>
              <a:rPr lang="en-IL" dirty="0"/>
              <a:t>Optimization = finding the optimal set of.                  </a:t>
            </a:r>
            <a:r>
              <a:rPr lang="en-US" dirty="0"/>
              <a:t>f</a:t>
            </a:r>
            <a:r>
              <a:rPr lang="en-IL" dirty="0"/>
              <a:t>or all d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9B3B241-927F-32D8-076F-8E2EBABD9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48" y="3107896"/>
            <a:ext cx="29464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A9D4C2CD-9613-D4DB-7861-A9AA86C1F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310" y="4102443"/>
            <a:ext cx="1286711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283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7C13-1526-A8AB-1AA5-9C36CD3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Estimation of Likelihood of Entire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F37C-9E93-C5CA-07DB-648B3047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We may want to estimate likelihood of multiple images x</a:t>
            </a:r>
            <a:r>
              <a:rPr lang="en-IL" baseline="-25000" dirty="0"/>
              <a:t>1</a:t>
            </a:r>
            <a:r>
              <a:rPr lang="en-IL" dirty="0"/>
              <a:t>..x</a:t>
            </a:r>
            <a:r>
              <a:rPr lang="en-IL" baseline="-25000" dirty="0"/>
              <a:t>N</a:t>
            </a:r>
          </a:p>
          <a:p>
            <a:r>
              <a:rPr lang="en-IL" dirty="0"/>
              <a:t>For each image x</a:t>
            </a:r>
            <a:r>
              <a:rPr lang="en-IL" baseline="-25000" dirty="0"/>
              <a:t>i</a:t>
            </a:r>
            <a:r>
              <a:rPr lang="en-IL" dirty="0"/>
              <a:t>, we find optimal proposal distribution q</a:t>
            </a:r>
            <a:r>
              <a:rPr lang="en-IL" baseline="-25000" dirty="0"/>
              <a:t>i</a:t>
            </a:r>
          </a:p>
          <a:p>
            <a:r>
              <a:rPr lang="en-IL" dirty="0"/>
              <a:t>Estimate log likelihood via:</a:t>
            </a:r>
          </a:p>
          <a:p>
            <a:endParaRPr lang="en-IL" dirty="0"/>
          </a:p>
          <a:p>
            <a:endParaRPr lang="en-IL" dirty="0"/>
          </a:p>
          <a:p>
            <a:r>
              <a:rPr lang="en-IL" dirty="0"/>
              <a:t>Log-likelihood of entire dataset becomes: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60F0E879-5B04-0A30-8E92-5A10A1C6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06" y="3539632"/>
            <a:ext cx="66929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>
            <a:extLst>
              <a:ext uri="{FF2B5EF4-FFF2-40B4-BE49-F238E27FC236}">
                <a16:creationId xmlns:a16="http://schemas.microsoft.com/office/drawing/2014/main" id="{ABEA94E2-7E04-DD7B-65F1-C26148144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2" y="5148133"/>
            <a:ext cx="9893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962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06DA-4F00-4540-4086-C59E5505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Wait, But Where did P(x|z)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BB33-AF46-78D3-8D8D-DF6C7B347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In the previous discussion, we assume we know P(x|z)</a:t>
            </a:r>
          </a:p>
          <a:p>
            <a:r>
              <a:rPr lang="en-IL" dirty="0"/>
              <a:t>In fact, we need to learn p(x|z)</a:t>
            </a:r>
          </a:p>
          <a:p>
            <a:r>
              <a:rPr lang="en-IL" dirty="0"/>
              <a:t>Remember that:</a:t>
            </a:r>
          </a:p>
          <a:p>
            <a:endParaRPr lang="en-IL" dirty="0"/>
          </a:p>
          <a:p>
            <a:r>
              <a:rPr lang="en-IL" dirty="0"/>
              <a:t>So this means we need to learn the generator function G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042EF4-390E-7B34-CCBD-7C59A0A4A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47" y="2533031"/>
            <a:ext cx="38735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462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F7B9-08DD-F661-ADB6-AF2FA6D2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Maximum-Likelihood (ML) Estimation of 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A6A7D-CC11-B3D4-FACE-66DEA1174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We seek generator G under which the observed data is most likely</a:t>
            </a:r>
          </a:p>
          <a:p>
            <a:r>
              <a:rPr lang="en-IL" dirty="0"/>
              <a:t>We therefore jointly optimize the </a:t>
            </a:r>
            <a:r>
              <a:rPr lang="en-US" dirty="0"/>
              <a:t>parameters of G and of q</a:t>
            </a:r>
            <a:r>
              <a:rPr lang="en-US" baseline="-25000" dirty="0"/>
              <a:t>1</a:t>
            </a:r>
            <a:r>
              <a:rPr lang="en-US" dirty="0"/>
              <a:t>..q</a:t>
            </a:r>
            <a:r>
              <a:rPr lang="en-US" baseline="-25000" dirty="0"/>
              <a:t>N</a:t>
            </a:r>
          </a:p>
          <a:p>
            <a:endParaRPr lang="en-IL" dirty="0"/>
          </a:p>
          <a:p>
            <a:r>
              <a:rPr lang="en-IL" dirty="0"/>
              <a:t>Where optimizing over qi is optimizing over the mean and covariance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6446AEE0-32C8-0DC6-8825-451123FE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42" y="2960988"/>
            <a:ext cx="8470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501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702A-BA09-41B6-D67D-87925346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Re-Parameterization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6A6B-2836-2FF2-1DA6-F946109E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Optimizing over                              </a:t>
            </a:r>
            <a:r>
              <a:rPr lang="en-US" dirty="0"/>
              <a:t>sounds poorly defined</a:t>
            </a:r>
          </a:p>
          <a:p>
            <a:r>
              <a:rPr lang="en-US" dirty="0"/>
              <a:t>This is because the RV z depends on the optimization parameters</a:t>
            </a:r>
          </a:p>
          <a:p>
            <a:r>
              <a:rPr lang="en-US" dirty="0"/>
              <a:t>We solve this by rewriting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Expectation is over random samples from the normal distribution</a:t>
            </a:r>
          </a:p>
          <a:p>
            <a:r>
              <a:rPr lang="en-US" dirty="0"/>
              <a:t>Optimization is over the deterministic parameters</a:t>
            </a:r>
            <a:endParaRPr lang="en-IL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9BF079E7-3119-3783-2C62-D33045D5B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686" y="1923020"/>
            <a:ext cx="2286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702D4D16-DEA8-C3C4-5D23-043019CC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83" y="2917911"/>
            <a:ext cx="36703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98127A78-2E0D-583A-ECEC-385FEC52A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83" y="3447683"/>
            <a:ext cx="3263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787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9F6E-0BF6-874C-CCD4-E39B253D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Latent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64F3-5475-1214-D581-EB17DCB0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The formalism requires optimization of mean, var for every sample x</a:t>
            </a:r>
            <a:r>
              <a:rPr lang="en-IL" baseline="-25000" dirty="0"/>
              <a:t>i</a:t>
            </a:r>
          </a:p>
          <a:p>
            <a:r>
              <a:rPr lang="en-IL" dirty="0"/>
              <a:t>Cumbersome for large training sets</a:t>
            </a:r>
          </a:p>
          <a:p>
            <a:r>
              <a:rPr lang="en-IL" dirty="0"/>
              <a:t>Might cause overfitting</a:t>
            </a:r>
          </a:p>
        </p:txBody>
      </p:sp>
    </p:spTree>
    <p:extLst>
      <p:ext uri="{BB962C8B-B14F-4D97-AF65-F5344CB8AC3E}">
        <p14:creationId xmlns:p14="http://schemas.microsoft.com/office/powerpoint/2010/main" val="3627865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B16D-D377-74DF-7C7B-ACEE3DAB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Amortized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3FE1-3AB1-1679-9915-EE5A0768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Breakthrough work of Kingma and Welling</a:t>
            </a:r>
          </a:p>
          <a:p>
            <a:r>
              <a:rPr lang="en-IL" dirty="0"/>
              <a:t>Proposed to replace the per-sample q</a:t>
            </a:r>
            <a:r>
              <a:rPr lang="en-IL" baseline="-25000" dirty="0"/>
              <a:t>i </a:t>
            </a:r>
            <a:r>
              <a:rPr lang="en-IL" dirty="0"/>
              <a:t>by a learned encoder</a:t>
            </a:r>
          </a:p>
          <a:p>
            <a:endParaRPr lang="en-IL" dirty="0"/>
          </a:p>
          <a:p>
            <a:r>
              <a:rPr lang="en-IL" dirty="0"/>
              <a:t>The formalism is called the variational autoencoder (VAE)</a:t>
            </a:r>
          </a:p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pPr marL="0" indent="0">
              <a:buNone/>
            </a:pPr>
            <a:endParaRPr lang="en-IL" dirty="0"/>
          </a:p>
          <a:p>
            <a:endParaRPr lang="en-IL" dirty="0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E6F6B08-A984-AD38-8500-AE8738BB8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2" y="4064983"/>
            <a:ext cx="10002308" cy="66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id="{21782EAB-8FA8-FE66-B7BD-11FABD5BC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340" y="2900845"/>
            <a:ext cx="238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06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DAA1-DB92-663B-7F99-7F3C0D3F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- Low-Rank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AFEF-F765-4DA3-F02B-32051949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567" cy="4351338"/>
          </a:xfrm>
        </p:spPr>
        <p:txBody>
          <a:bodyPr/>
          <a:lstStyle/>
          <a:p>
            <a:r>
              <a:rPr lang="en-IL" dirty="0"/>
              <a:t>Let’s look at Cars3D</a:t>
            </a:r>
          </a:p>
          <a:p>
            <a:r>
              <a:rPr lang="en-IL" dirty="0"/>
              <a:t>Synthetic and very simple</a:t>
            </a:r>
          </a:p>
          <a:p>
            <a:r>
              <a:rPr lang="en-IL" dirty="0"/>
              <a:t>Every image specified by only three factors: </a:t>
            </a:r>
          </a:p>
          <a:p>
            <a:pPr lvl="1"/>
            <a:r>
              <a:rPr lang="en-US" dirty="0"/>
              <a:t>M</a:t>
            </a:r>
            <a:r>
              <a:rPr lang="en-IL" dirty="0"/>
              <a:t>odel – [1…M]</a:t>
            </a:r>
          </a:p>
          <a:p>
            <a:pPr lvl="1"/>
            <a:r>
              <a:rPr lang="en-US" dirty="0"/>
              <a:t>A</a:t>
            </a:r>
            <a:r>
              <a:rPr lang="en-IL" dirty="0"/>
              <a:t>zimuth – [0-360]</a:t>
            </a:r>
          </a:p>
          <a:p>
            <a:pPr lvl="1"/>
            <a:r>
              <a:rPr lang="en-US" dirty="0"/>
              <a:t>E</a:t>
            </a:r>
            <a:r>
              <a:rPr lang="en-IL" dirty="0"/>
              <a:t>levation – [-90,90]</a:t>
            </a:r>
          </a:p>
        </p:txBody>
      </p:sp>
      <p:pic>
        <p:nvPicPr>
          <p:cNvPr id="1026" name="Picture 2" descr="Demystifying Inter-Class Disentanglement">
            <a:extLst>
              <a:ext uri="{FF2B5EF4-FFF2-40B4-BE49-F238E27FC236}">
                <a16:creationId xmlns:a16="http://schemas.microsoft.com/office/drawing/2014/main" id="{556FACE0-8EB5-87D9-D1F8-CC04782A1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86" y="1544713"/>
            <a:ext cx="5086906" cy="508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88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0FB9-1A4A-D93A-5BC8-7A8574E2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V</a:t>
            </a:r>
            <a:r>
              <a:rPr lang="en-US" dirty="0"/>
              <a:t>AE Optimization in Practice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6249C-5638-4090-5D92-8E8562DA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To simply the maths, we often:</a:t>
            </a:r>
          </a:p>
          <a:p>
            <a:pPr lvl="1"/>
            <a:r>
              <a:rPr lang="en-IL" dirty="0"/>
              <a:t>Choose p(z) = N(0,I) </a:t>
            </a:r>
          </a:p>
          <a:p>
            <a:pPr lvl="1"/>
            <a:r>
              <a:rPr lang="en-IL" dirty="0"/>
              <a:t>Estimate the expectation using a single normal sample</a:t>
            </a:r>
          </a:p>
          <a:p>
            <a:r>
              <a:rPr lang="en-IL" dirty="0"/>
              <a:t>The optimization becomes:</a:t>
            </a:r>
          </a:p>
          <a:p>
            <a:endParaRPr lang="en-IL" dirty="0"/>
          </a:p>
          <a:p>
            <a:pPr marL="0" indent="0">
              <a:buNone/>
            </a:pPr>
            <a:endParaRPr lang="en-IL" dirty="0"/>
          </a:p>
          <a:p>
            <a:r>
              <a:rPr lang="en-IL" dirty="0"/>
              <a:t>Where the KL can be evaluated precisely: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C15B062A-1023-6684-5E79-EC2051770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67" y="3824081"/>
            <a:ext cx="9715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8C7A6739-6F12-90C7-F660-83F49B64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17" y="5214765"/>
            <a:ext cx="74930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0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3662-7A0C-8C5F-6250-8CC9099A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Amortized Variational Inference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A07C-5DB7-E992-0882-01302889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To find the best generator G, we need to estimate data likelihood</a:t>
            </a:r>
          </a:p>
          <a:p>
            <a:r>
              <a:rPr lang="en-IL" dirty="0"/>
              <a:t>Simply taking expectation over z is too inefficient</a:t>
            </a:r>
          </a:p>
          <a:p>
            <a:r>
              <a:rPr lang="en-IL" dirty="0"/>
              <a:t>Learn the best proposal distribution q for each x</a:t>
            </a:r>
          </a:p>
          <a:p>
            <a:r>
              <a:rPr lang="en-IL" dirty="0"/>
              <a:t>Jointly optimize of G and q for all training set</a:t>
            </a:r>
          </a:p>
          <a:p>
            <a:r>
              <a:rPr lang="en-IL" dirty="0"/>
              <a:t>Instead of optimizing q for each x, train an encoder</a:t>
            </a:r>
          </a:p>
        </p:txBody>
      </p:sp>
    </p:spTree>
    <p:extLst>
      <p:ext uri="{BB962C8B-B14F-4D97-AF65-F5344CB8AC3E}">
        <p14:creationId xmlns:p14="http://schemas.microsoft.com/office/powerpoint/2010/main" val="2253184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8A2F-F376-BB06-0DC9-486FB08E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079B-64B0-520D-7866-7EBEF9AF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Latent optimization (GLO): </a:t>
            </a:r>
            <a:r>
              <a:rPr lang="en-US" dirty="0">
                <a:hlinkClick r:id="rId2"/>
              </a:rPr>
              <a:t>https://github.com/yedidh/glann/blob/master/glo.py</a:t>
            </a:r>
            <a:endParaRPr lang="en-US" dirty="0"/>
          </a:p>
          <a:p>
            <a:r>
              <a:rPr lang="en-US" dirty="0"/>
              <a:t>Amortized inference (VAE):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AntixK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PyTorch</a:t>
            </a:r>
            <a:r>
              <a:rPr lang="en-US" dirty="0">
                <a:hlinkClick r:id="rId3"/>
              </a:rPr>
              <a:t>-VAE/blob/master/models/</a:t>
            </a:r>
            <a:r>
              <a:rPr lang="en-US" dirty="0" err="1">
                <a:hlinkClick r:id="rId3"/>
              </a:rPr>
              <a:t>vanilla_vae.py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43725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37BB-0EB1-4F05-94CC-F3896BE8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VAE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93CC-D9B5-F919-500C-00A4A675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While VAE is theoretically sound, the results are  blurry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EAD24-6D60-468A-0EC0-B74D4355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007" y="2681264"/>
            <a:ext cx="4967080" cy="337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39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DC69-94C2-53AB-1A12-5645740D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Using VAE for Point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C89C-D804-DDA5-AA34-3FF506BA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VAE can be use for computing p(x)</a:t>
            </a:r>
          </a:p>
          <a:p>
            <a:r>
              <a:rPr lang="en-IL" dirty="0"/>
              <a:t>We do not have to make the variational approximation</a:t>
            </a:r>
          </a:p>
          <a:p>
            <a:endParaRPr lang="en-IL" dirty="0"/>
          </a:p>
          <a:p>
            <a:endParaRPr lang="en-IL" dirty="0"/>
          </a:p>
          <a:p>
            <a:r>
              <a:rPr lang="en-IL" dirty="0"/>
              <a:t>About 100 samples of z are recommended for good accuracy</a:t>
            </a:r>
          </a:p>
          <a:p>
            <a:endParaRPr lang="en-IL" dirty="0"/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B1AC2A5E-139D-D342-3DFC-51264874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221" y="2905540"/>
            <a:ext cx="3898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395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D3BB-3EFE-9475-B48C-B6C8007F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Conditional VAE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D20E4-81BC-3970-CEEC-60FACB8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Let’s get more practice with variational inference</a:t>
            </a:r>
          </a:p>
          <a:p>
            <a:r>
              <a:rPr lang="en-IL" dirty="0"/>
              <a:t>Assume that every sample x is also conditional on c</a:t>
            </a:r>
          </a:p>
        </p:txBody>
      </p:sp>
    </p:spTree>
    <p:extLst>
      <p:ext uri="{BB962C8B-B14F-4D97-AF65-F5344CB8AC3E}">
        <p14:creationId xmlns:p14="http://schemas.microsoft.com/office/powerpoint/2010/main" val="2901385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7A64-4D97-F77C-F725-4FB95B9A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 Few Manipulations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82AE-B5F4-3B89-F8AD-D45FFD07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  <a:p>
            <a:endParaRPr lang="en-IL" dirty="0"/>
          </a:p>
          <a:p>
            <a:r>
              <a:rPr lang="en-IL" dirty="0"/>
              <a:t>Choosing proposal q(x|c,z):</a:t>
            </a:r>
          </a:p>
          <a:p>
            <a:endParaRPr lang="en-IL" dirty="0"/>
          </a:p>
          <a:p>
            <a:endParaRPr lang="en-IL" dirty="0"/>
          </a:p>
          <a:p>
            <a:r>
              <a:rPr lang="en-IL" dirty="0"/>
              <a:t>With the variational approximation, the conditional ELBO is:</a:t>
            </a:r>
          </a:p>
          <a:p>
            <a:endParaRPr lang="en-IL" dirty="0"/>
          </a:p>
          <a:p>
            <a:endParaRPr lang="en-IL" dirty="0"/>
          </a:p>
          <a:p>
            <a:pPr marL="0" indent="0">
              <a:buNone/>
            </a:pPr>
            <a:endParaRPr lang="en-IL" dirty="0"/>
          </a:p>
          <a:p>
            <a:endParaRPr lang="en-IL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75442DFF-0A95-5166-038E-7BE5FB9F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715" y="2088045"/>
            <a:ext cx="74549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50DAC234-7EEC-C33F-2A82-3E63AEEAA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565" y="3429000"/>
            <a:ext cx="629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F86FBD41-33A8-A622-A4E5-A98250C0B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9" y="4884255"/>
            <a:ext cx="10007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021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1CBD-A51C-D7DD-539A-51CAB34E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cVAE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D0B3-3B8C-8CBF-6ADF-FDADCF94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Simplifying, this is the cVAE loss:</a:t>
            </a:r>
          </a:p>
          <a:p>
            <a:endParaRPr lang="en-IL" dirty="0"/>
          </a:p>
          <a:p>
            <a:endParaRPr lang="en-IL" dirty="0"/>
          </a:p>
          <a:p>
            <a:r>
              <a:rPr lang="en-IL" dirty="0"/>
              <a:t>It is also possible to do this with latent optimization (LORD, week 10 )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232304B8-A9DE-5260-A516-902ABC96C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15" y="2596045"/>
            <a:ext cx="90043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296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A135-962E-1206-4773-AFBD76B8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0CDD-8480-8A1C-6F96-253CE95E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Some datasets are well described by low-rank latent variables</a:t>
            </a:r>
          </a:p>
          <a:p>
            <a:r>
              <a:rPr lang="en-IL" dirty="0"/>
              <a:t>Variational inference allows likelihood calculation</a:t>
            </a:r>
          </a:p>
          <a:p>
            <a:r>
              <a:rPr lang="en-IL" dirty="0"/>
              <a:t>Can be used for training better generators of the data</a:t>
            </a:r>
          </a:p>
          <a:p>
            <a:r>
              <a:rPr lang="en-IL" dirty="0"/>
              <a:t>VAE proposed to amortize the proposal distributions</a:t>
            </a:r>
          </a:p>
          <a:p>
            <a:r>
              <a:rPr lang="en-IL" dirty="0"/>
              <a:t>Conditional inference has a very similar form </a:t>
            </a:r>
          </a:p>
        </p:txBody>
      </p:sp>
    </p:spTree>
    <p:extLst>
      <p:ext uri="{BB962C8B-B14F-4D97-AF65-F5344CB8AC3E}">
        <p14:creationId xmlns:p14="http://schemas.microsoft.com/office/powerpoint/2010/main" val="299384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6513-5E70-F73A-6FEE-25349360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AR Models for Cars3D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0042-5C18-E5D3-5511-876180B2C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Decide on some ordering  of the pixels</a:t>
            </a:r>
          </a:p>
          <a:p>
            <a:r>
              <a:rPr lang="en-IL" dirty="0"/>
              <a:t>Train a model to predict p(x</a:t>
            </a:r>
            <a:r>
              <a:rPr lang="en-IL" baseline="-25000" dirty="0"/>
              <a:t>n+1</a:t>
            </a:r>
            <a:r>
              <a:rPr lang="en-IL" dirty="0"/>
              <a:t>|x</a:t>
            </a:r>
            <a:r>
              <a:rPr lang="en-IL" baseline="-25000" dirty="0"/>
              <a:t>1</a:t>
            </a:r>
            <a:r>
              <a:rPr lang="en-IL" dirty="0"/>
              <a:t>,x</a:t>
            </a:r>
            <a:r>
              <a:rPr lang="en-IL" baseline="-25000" dirty="0"/>
              <a:t>2</a:t>
            </a:r>
            <a:r>
              <a:rPr lang="en-IL" dirty="0"/>
              <a:t>,…,x</a:t>
            </a:r>
            <a:r>
              <a:rPr lang="en-IL" baseline="-25000" dirty="0"/>
              <a:t>n</a:t>
            </a:r>
            <a:r>
              <a:rPr lang="en-IL" dirty="0"/>
              <a:t>)</a:t>
            </a:r>
          </a:p>
          <a:p>
            <a:r>
              <a:rPr lang="en-IL" dirty="0"/>
              <a:t>Not the best fit:</a:t>
            </a:r>
          </a:p>
          <a:p>
            <a:pPr lvl="1"/>
            <a:r>
              <a:rPr lang="en-IL" dirty="0"/>
              <a:t>No natural orderin</a:t>
            </a:r>
          </a:p>
          <a:p>
            <a:pPr lvl="1"/>
            <a:r>
              <a:rPr lang="en-IL" dirty="0"/>
              <a:t>There are 64X64</a:t>
            </a:r>
            <a:r>
              <a:rPr lang="he-IL" dirty="0"/>
              <a:t>X3</a:t>
            </a:r>
            <a:r>
              <a:rPr lang="en-IL" dirty="0"/>
              <a:t> pixels, so requires as many NN evaluations</a:t>
            </a:r>
          </a:p>
          <a:p>
            <a:pPr lvl="1"/>
            <a:r>
              <a:rPr lang="en-IL" dirty="0"/>
              <a:t>Approach too complex for such a simple dataset</a:t>
            </a:r>
          </a:p>
          <a:p>
            <a:r>
              <a:rPr lang="en-IL" dirty="0"/>
              <a:t>Still, many well cited papers do this with massive neural nets:</a:t>
            </a:r>
          </a:p>
          <a:p>
            <a:pPr lvl="1"/>
            <a:r>
              <a:rPr lang="en-IL" dirty="0"/>
              <a:t>PixelCNN/PixelRNN (Google), ImageGPT (OpenAI)</a:t>
            </a:r>
          </a:p>
          <a:p>
            <a:endParaRPr lang="en-IL" dirty="0"/>
          </a:p>
        </p:txBody>
      </p:sp>
      <p:pic>
        <p:nvPicPr>
          <p:cNvPr id="27650" name="Picture 2" descr="PixelCNN Explained | Papers With Code">
            <a:extLst>
              <a:ext uri="{FF2B5EF4-FFF2-40B4-BE49-F238E27FC236}">
                <a16:creationId xmlns:a16="http://schemas.microsoft.com/office/drawing/2014/main" id="{D905C247-0036-D7B8-4547-D4BF343DA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44" y="239644"/>
            <a:ext cx="4172038" cy="343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82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F267-6FDE-17C2-BDE6-CAA91BFA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Low-Rank Manifold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51C8-738D-85EC-2E8E-C4F101E1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L" dirty="0"/>
              <a:t>Generally, the data we observe in the world is of high dimension</a:t>
            </a:r>
          </a:p>
          <a:p>
            <a:r>
              <a:rPr lang="en-IL" dirty="0"/>
              <a:t>Often generated by a small number of factors of variation</a:t>
            </a:r>
          </a:p>
          <a:p>
            <a:r>
              <a:rPr lang="en-IL" dirty="0"/>
              <a:t>When the factors are unknown, they are called </a:t>
            </a:r>
            <a:r>
              <a:rPr lang="en-IL" i="1" dirty="0"/>
              <a:t>hidden</a:t>
            </a:r>
            <a:r>
              <a:rPr lang="en-IL" dirty="0"/>
              <a:t> or </a:t>
            </a:r>
            <a:r>
              <a:rPr lang="en-IL" i="1" dirty="0"/>
              <a:t>latent</a:t>
            </a:r>
          </a:p>
        </p:txBody>
      </p:sp>
      <p:pic>
        <p:nvPicPr>
          <p:cNvPr id="26626" name="Picture 2" descr="The problem of manifold learning, illustrated for N = 800 data points... |  Download Scientific Diagram">
            <a:extLst>
              <a:ext uri="{FF2B5EF4-FFF2-40B4-BE49-F238E27FC236}">
                <a16:creationId xmlns:a16="http://schemas.microsoft.com/office/drawing/2014/main" id="{723F45D1-33C2-6CA2-7781-23CD98ECE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852" y="1825625"/>
            <a:ext cx="4965828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2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D1BC-CF1C-52D5-5346-3F8B4E9B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Generative Model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5075-E21A-1E42-182B-EC3BFD9A0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Assume we have a set of training data (e.g. images) x</a:t>
            </a:r>
            <a:r>
              <a:rPr lang="en-IL" baseline="-25000" dirty="0"/>
              <a:t>1</a:t>
            </a:r>
            <a:r>
              <a:rPr lang="en-IL" dirty="0"/>
              <a:t>.x</a:t>
            </a:r>
            <a:r>
              <a:rPr lang="en-IL" baseline="-25000" dirty="0"/>
              <a:t>2</a:t>
            </a:r>
            <a:r>
              <a:rPr lang="en-IL" dirty="0"/>
              <a:t>..x</a:t>
            </a:r>
            <a:r>
              <a:rPr lang="en-IL" baseline="-25000" dirty="0"/>
              <a:t>N</a:t>
            </a:r>
          </a:p>
          <a:p>
            <a:r>
              <a:rPr lang="en-IL" dirty="0"/>
              <a:t>We want to learn a function p(x) that:</a:t>
            </a:r>
          </a:p>
          <a:p>
            <a:pPr lvl="1"/>
            <a:r>
              <a:rPr lang="en-IL" dirty="0"/>
              <a:t>The train/test images have a high likelihood (p(x))</a:t>
            </a:r>
          </a:p>
          <a:p>
            <a:pPr lvl="1"/>
            <a:r>
              <a:rPr lang="en-IL" dirty="0"/>
              <a:t>Easy to sample from it</a:t>
            </a:r>
          </a:p>
          <a:p>
            <a:pPr lvl="1"/>
            <a:r>
              <a:rPr lang="en-IL" dirty="0"/>
              <a:t>Can use it to compute point estimates </a:t>
            </a:r>
          </a:p>
          <a:p>
            <a:r>
              <a:rPr lang="en-IL" dirty="0"/>
              <a:t>Same as last week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9E3E1-5D6D-E4FB-115C-A39570BAB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0" y="2995227"/>
            <a:ext cx="4318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3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E5CD-173D-C9A1-9A15-C9AEB489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Latent Variable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48FE-C7D6-2C82-F804-F2D9DE25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0682" cy="4351338"/>
          </a:xfrm>
        </p:spPr>
        <p:txBody>
          <a:bodyPr/>
          <a:lstStyle/>
          <a:p>
            <a:r>
              <a:rPr lang="en-IL" dirty="0"/>
              <a:t>A simple model for this data</a:t>
            </a:r>
          </a:p>
          <a:p>
            <a:r>
              <a:rPr lang="en-IL" dirty="0"/>
              <a:t>Data represented by a hidden (latent) variable </a:t>
            </a:r>
            <a:r>
              <a:rPr lang="en-IL" i="1" dirty="0"/>
              <a:t>z</a:t>
            </a:r>
            <a:r>
              <a:rPr lang="en-IL" dirty="0"/>
              <a:t> of (typically) low-dimension</a:t>
            </a:r>
          </a:p>
          <a:p>
            <a:r>
              <a:rPr lang="en-IL" dirty="0"/>
              <a:t>Latent variable has a simple distribution p(z)</a:t>
            </a:r>
            <a:endParaRPr lang="he-IL" dirty="0"/>
          </a:p>
          <a:p>
            <a:pPr lvl="1"/>
            <a:r>
              <a:rPr lang="en-US" dirty="0"/>
              <a:t>E.g. U</a:t>
            </a:r>
            <a:r>
              <a:rPr lang="en-IL" dirty="0"/>
              <a:t>niform, Gaussian, Multinomial</a:t>
            </a:r>
          </a:p>
          <a:p>
            <a:r>
              <a:rPr lang="en-IL" dirty="0"/>
              <a:t>Code p(z) is a compact representation of p(x)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F5338-1AB1-B047-CED5-5282D202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0" y="1690688"/>
            <a:ext cx="43180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7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AFC7-729C-8C9C-9573-6A3930FC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Example: Car3D Prior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BECB-B121-F834-C956-396757C9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1825625"/>
            <a:ext cx="10515600" cy="4351338"/>
          </a:xfrm>
        </p:spPr>
        <p:txBody>
          <a:bodyPr/>
          <a:lstStyle/>
          <a:p>
            <a:r>
              <a:rPr lang="en-IL" dirty="0"/>
              <a:t>In Cars3D we can choose a prior term over three hidden factors</a:t>
            </a:r>
          </a:p>
          <a:p>
            <a:r>
              <a:rPr lang="en-IL" dirty="0"/>
              <a:t>The model may choose to represent: z</a:t>
            </a:r>
            <a:r>
              <a:rPr lang="en-IL" baseline="-25000" dirty="0"/>
              <a:t>1</a:t>
            </a:r>
            <a:r>
              <a:rPr lang="en-IL" dirty="0"/>
              <a:t>=type, z</a:t>
            </a:r>
            <a:r>
              <a:rPr lang="en-IL" baseline="-25000" dirty="0"/>
              <a:t>2</a:t>
            </a:r>
            <a:r>
              <a:rPr lang="en-IL" dirty="0"/>
              <a:t>=pose, z</a:t>
            </a:r>
            <a:r>
              <a:rPr lang="en-IL" baseline="-25000" dirty="0"/>
              <a:t>3</a:t>
            </a:r>
            <a:r>
              <a:rPr lang="en-IL" dirty="0"/>
              <a:t>=azimuth</a:t>
            </a:r>
          </a:p>
          <a:p>
            <a:r>
              <a:rPr lang="en-IL" dirty="0"/>
              <a:t>The z factors can be a complex combination of the factors though</a:t>
            </a:r>
          </a:p>
          <a:p>
            <a:r>
              <a:rPr lang="en-IL" dirty="0"/>
              <a:t>We may choose a uniform distribution over each factor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7D6937C-3291-C47F-A38A-A265C881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731" y="4168805"/>
            <a:ext cx="28829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8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6DD2-CBC8-78C2-B938-C55C51A7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C1DB-D755-97E0-CDDF-BC22F34F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1299" cy="4351338"/>
          </a:xfrm>
        </p:spPr>
        <p:txBody>
          <a:bodyPr/>
          <a:lstStyle/>
          <a:p>
            <a:r>
              <a:rPr lang="en-IL" dirty="0"/>
              <a:t>A latent variable z is mapped into a distribution over images x using function G</a:t>
            </a:r>
          </a:p>
          <a:p>
            <a:r>
              <a:rPr lang="en-IL" dirty="0"/>
              <a:t>Intuitively, G(z) is the most likely image given latent code z</a:t>
            </a:r>
          </a:p>
          <a:p>
            <a:r>
              <a:rPr lang="en-IL" dirty="0"/>
              <a:t>T</a:t>
            </a:r>
            <a:r>
              <a:rPr lang="en-US" dirty="0"/>
              <a:t>h</a:t>
            </a:r>
            <a:r>
              <a:rPr lang="en-IL" dirty="0"/>
              <a:t>e images are typically of much higher dimension than z</a:t>
            </a:r>
          </a:p>
          <a:p>
            <a:r>
              <a:rPr lang="en-IL" dirty="0"/>
              <a:t>The function can be complex e.g. transformer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005E1-D61C-82DC-ED6C-9C87972D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688" y="44387"/>
            <a:ext cx="3237722" cy="685800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5996A0D1-F2E9-E491-3781-A375229F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94" y="818356"/>
            <a:ext cx="9017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71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75156</TotalTime>
  <Words>1494</Words>
  <Application>Microsoft Macintosh PowerPoint</Application>
  <PresentationFormat>Widescreen</PresentationFormat>
  <Paragraphs>226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Week 4: Variational Models</vt:lpstr>
      <vt:lpstr>Limitations of AR Models</vt:lpstr>
      <vt:lpstr>Illustration - Low-Rank Data</vt:lpstr>
      <vt:lpstr>AR Models for Cars3D</vt:lpstr>
      <vt:lpstr>Low-Rank Manifold Assumption</vt:lpstr>
      <vt:lpstr>Generative Model Objective</vt:lpstr>
      <vt:lpstr>Latent Variable Representation</vt:lpstr>
      <vt:lpstr>Example: Car3D Prior</vt:lpstr>
      <vt:lpstr>Generator</vt:lpstr>
      <vt:lpstr>Posterior</vt:lpstr>
      <vt:lpstr>Likelihood</vt:lpstr>
      <vt:lpstr>Two Challenges</vt:lpstr>
      <vt:lpstr>Preliminary: Importance Sampling</vt:lpstr>
      <vt:lpstr>Monte Carlo Estimation</vt:lpstr>
      <vt:lpstr>Simple Estimation May not Work</vt:lpstr>
      <vt:lpstr>Proposal Distribution</vt:lpstr>
      <vt:lpstr>Unbiased estimator</vt:lpstr>
      <vt:lpstr>Back to Inference</vt:lpstr>
      <vt:lpstr>Idea: Importance Sampling for Inference</vt:lpstr>
      <vt:lpstr>Simplifying the Expression</vt:lpstr>
      <vt:lpstr>What is the Best Prosposal Distribution</vt:lpstr>
      <vt:lpstr>What is the Theoretically Optimal Q?</vt:lpstr>
      <vt:lpstr>Variational Approximation in Practice </vt:lpstr>
      <vt:lpstr>Estimation of Likelihood of Entire Dataset</vt:lpstr>
      <vt:lpstr>Wait, But Where did P(x|z) Come From?</vt:lpstr>
      <vt:lpstr>Maximum-Likelihood (ML) Estimation of G</vt:lpstr>
      <vt:lpstr>Re-Parameterization Trick</vt:lpstr>
      <vt:lpstr>Latent Optimization</vt:lpstr>
      <vt:lpstr>Amortized Inference</vt:lpstr>
      <vt:lpstr>VAE Optimization in Practice</vt:lpstr>
      <vt:lpstr>Recap: Amortized Variational Inference</vt:lpstr>
      <vt:lpstr>Code</vt:lpstr>
      <vt:lpstr>VAE Samples</vt:lpstr>
      <vt:lpstr>Using VAE for Point Estimation</vt:lpstr>
      <vt:lpstr>Conditional VAE</vt:lpstr>
      <vt:lpstr>A Few Manipulations</vt:lpstr>
      <vt:lpstr>cVAE Loss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4: Variational Models</dc:title>
  <dc:creator>Yedid Hoshen</dc:creator>
  <cp:lastModifiedBy>Yedid Hoshen</cp:lastModifiedBy>
  <cp:revision>2</cp:revision>
  <dcterms:created xsi:type="dcterms:W3CDTF">2023-03-12T08:47:38Z</dcterms:created>
  <dcterms:modified xsi:type="dcterms:W3CDTF">2023-05-03T13:23:59Z</dcterms:modified>
</cp:coreProperties>
</file>