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257" r:id="rId3"/>
    <p:sldId id="279" r:id="rId4"/>
    <p:sldId id="260" r:id="rId5"/>
    <p:sldId id="271" r:id="rId6"/>
    <p:sldId id="281" r:id="rId7"/>
    <p:sldId id="278" r:id="rId8"/>
    <p:sldId id="285" r:id="rId9"/>
    <p:sldId id="259" r:id="rId10"/>
    <p:sldId id="272" r:id="rId11"/>
    <p:sldId id="262" r:id="rId12"/>
    <p:sldId id="261" r:id="rId13"/>
    <p:sldId id="265" r:id="rId14"/>
    <p:sldId id="266" r:id="rId15"/>
    <p:sldId id="283" r:id="rId16"/>
    <p:sldId id="268" r:id="rId17"/>
    <p:sldId id="269" r:id="rId18"/>
    <p:sldId id="273" r:id="rId19"/>
    <p:sldId id="274" r:id="rId20"/>
    <p:sldId id="310" r:id="rId21"/>
    <p:sldId id="322" r:id="rId22"/>
    <p:sldId id="323" r:id="rId23"/>
    <p:sldId id="324" r:id="rId24"/>
    <p:sldId id="300" r:id="rId25"/>
    <p:sldId id="277" r:id="rId26"/>
    <p:sldId id="290" r:id="rId27"/>
    <p:sldId id="287" r:id="rId28"/>
    <p:sldId id="304" r:id="rId29"/>
    <p:sldId id="291" r:id="rId30"/>
    <p:sldId id="292" r:id="rId31"/>
    <p:sldId id="293" r:id="rId32"/>
    <p:sldId id="294" r:id="rId33"/>
    <p:sldId id="295" r:id="rId34"/>
    <p:sldId id="297" r:id="rId35"/>
    <p:sldId id="298" r:id="rId36"/>
    <p:sldId id="299" r:id="rId37"/>
    <p:sldId id="296" r:id="rId38"/>
    <p:sldId id="320" r:id="rId39"/>
    <p:sldId id="302" r:id="rId40"/>
    <p:sldId id="321" r:id="rId41"/>
    <p:sldId id="303" r:id="rId42"/>
    <p:sldId id="312" r:id="rId43"/>
    <p:sldId id="313" r:id="rId44"/>
    <p:sldId id="314" r:id="rId45"/>
    <p:sldId id="315" r:id="rId46"/>
    <p:sldId id="316" r:id="rId47"/>
    <p:sldId id="317" r:id="rId48"/>
    <p:sldId id="318" r:id="rId49"/>
    <p:sldId id="31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C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542" autoAdjust="0"/>
  </p:normalViewPr>
  <p:slideViewPr>
    <p:cSldViewPr snapToGrid="0">
      <p:cViewPr varScale="1">
        <p:scale>
          <a:sx n="76" d="100"/>
          <a:sy n="7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9D3174-39C9-4C1D-B825-56A3B4EB8DA1}"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pPr rtl="1"/>
          <a:endParaRPr lang="he-IL"/>
        </a:p>
      </dgm:t>
    </dgm:pt>
    <dgm:pt modelId="{4D099866-06BE-427D-9D47-27BF11A9DB9A}">
      <dgm:prSet phldrT="[טקסט]" custT="1"/>
      <dgm:spPr/>
      <dgm:t>
        <a:bodyPr/>
        <a:lstStyle/>
        <a:p>
          <a:pPr rtl="1"/>
          <a:r>
            <a:rPr lang="en-US" sz="20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Search algorithm</a:t>
          </a:r>
          <a:endParaRPr lang="he-IL" sz="2000" dirty="0"/>
        </a:p>
      </dgm:t>
    </dgm:pt>
    <dgm:pt modelId="{4C090D3B-0587-46B2-8D1F-A22978A245A6}" type="parTrans" cxnId="{AB677001-254E-4236-A949-EF6299110571}">
      <dgm:prSet/>
      <dgm:spPr/>
      <dgm:t>
        <a:bodyPr/>
        <a:lstStyle/>
        <a:p>
          <a:pPr rtl="1"/>
          <a:endParaRPr lang="he-IL"/>
        </a:p>
      </dgm:t>
    </dgm:pt>
    <dgm:pt modelId="{87453D88-1FB6-4DE2-803D-29A9A60AD6B7}" type="sibTrans" cxnId="{AB677001-254E-4236-A949-EF6299110571}">
      <dgm:prSet/>
      <dgm:spPr/>
      <dgm:t>
        <a:bodyPr/>
        <a:lstStyle/>
        <a:p>
          <a:pPr rtl="1"/>
          <a:endParaRPr lang="he-IL"/>
        </a:p>
      </dgm:t>
    </dgm:pt>
    <dgm:pt modelId="{8E70A70D-56F9-4806-8FEC-AE23751D59AD}">
      <dgm:prSet phldrT="[טקסט]" custT="1"/>
      <dgm:spPr/>
      <dgm:t>
        <a:bodyPr/>
        <a:lstStyle/>
        <a:p>
          <a:pPr rtl="1"/>
          <a:endParaRPr lang="en-US" sz="20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endParaRPr>
        </a:p>
        <a:p>
          <a:pPr rtl="1"/>
          <a:r>
            <a:rPr lang="en-US" sz="16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Guided random search techniques</a:t>
          </a:r>
          <a:endParaRPr lang="he-IL" sz="1600" dirty="0"/>
        </a:p>
      </dgm:t>
    </dgm:pt>
    <dgm:pt modelId="{94A6C74C-EDD4-4ACC-A47F-6815477E7E6D}" type="parTrans" cxnId="{FC941DCC-9519-4BF8-AAED-955955B6574D}">
      <dgm:prSet/>
      <dgm:spPr/>
      <dgm:t>
        <a:bodyPr/>
        <a:lstStyle/>
        <a:p>
          <a:pPr rtl="1"/>
          <a:endParaRPr lang="he-IL"/>
        </a:p>
      </dgm:t>
    </dgm:pt>
    <dgm:pt modelId="{FCBA1CF0-729C-42DB-B2C5-A15AD67238A2}" type="sibTrans" cxnId="{FC941DCC-9519-4BF8-AAED-955955B6574D}">
      <dgm:prSet/>
      <dgm:spPr/>
      <dgm:t>
        <a:bodyPr/>
        <a:lstStyle/>
        <a:p>
          <a:pPr rtl="1"/>
          <a:endParaRPr lang="he-IL"/>
        </a:p>
      </dgm:t>
    </dgm:pt>
    <dgm:pt modelId="{1EC51923-13A0-412D-BD2E-478B84ED5FB5}">
      <dgm:prSet phldrT="[טקסט]" custT="1"/>
      <dgm:spPr/>
      <dgm:t>
        <a:bodyPr/>
        <a:lstStyle/>
        <a:p>
          <a:pPr rtl="1"/>
          <a:r>
            <a:rPr lang="en-US" sz="20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MCTS</a:t>
          </a:r>
          <a:endParaRPr lang="he-IL" sz="2000" dirty="0"/>
        </a:p>
      </dgm:t>
    </dgm:pt>
    <dgm:pt modelId="{2041B1C9-9FC2-4090-A5D1-477926406603}" type="parTrans" cxnId="{D97E9DAC-B18D-4C5A-AD3B-233F541B7E2B}">
      <dgm:prSet/>
      <dgm:spPr/>
      <dgm:t>
        <a:bodyPr/>
        <a:lstStyle/>
        <a:p>
          <a:pPr rtl="1"/>
          <a:endParaRPr lang="he-IL"/>
        </a:p>
      </dgm:t>
    </dgm:pt>
    <dgm:pt modelId="{8EB88198-3C8D-4292-A3D8-444B829A586F}" type="sibTrans" cxnId="{D97E9DAC-B18D-4C5A-AD3B-233F541B7E2B}">
      <dgm:prSet/>
      <dgm:spPr/>
      <dgm:t>
        <a:bodyPr/>
        <a:lstStyle/>
        <a:p>
          <a:pPr rtl="1"/>
          <a:endParaRPr lang="he-IL"/>
        </a:p>
      </dgm:t>
    </dgm:pt>
    <dgm:pt modelId="{56264F37-1420-4246-9C51-424E2786807C}">
      <dgm:prSet phldrT="[טקסט]"/>
      <dgm:spPr/>
      <dgm:t>
        <a:bodyPr/>
        <a:lstStyle/>
        <a:p>
          <a:pPr rtl="1"/>
          <a:r>
            <a:rPr lang="en-US"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Example: Go</a:t>
          </a:r>
          <a:endParaRPr lang="he-IL" dirty="0"/>
        </a:p>
      </dgm:t>
    </dgm:pt>
    <dgm:pt modelId="{2D187B2E-DBE1-430C-A3A4-A3F708AE94A3}" type="parTrans" cxnId="{B13A8715-4BBD-448D-9CE3-A3FC03779F7E}">
      <dgm:prSet/>
      <dgm:spPr/>
      <dgm:t>
        <a:bodyPr/>
        <a:lstStyle/>
        <a:p>
          <a:pPr rtl="1"/>
          <a:endParaRPr lang="he-IL"/>
        </a:p>
      </dgm:t>
    </dgm:pt>
    <dgm:pt modelId="{B4DEF17B-9AAF-4027-AC10-38CE44E7D1D6}" type="sibTrans" cxnId="{B13A8715-4BBD-448D-9CE3-A3FC03779F7E}">
      <dgm:prSet/>
      <dgm:spPr/>
      <dgm:t>
        <a:bodyPr/>
        <a:lstStyle/>
        <a:p>
          <a:pPr rtl="1"/>
          <a:endParaRPr lang="he-IL"/>
        </a:p>
      </dgm:t>
    </dgm:pt>
    <dgm:pt modelId="{5566BDA5-CED2-43E5-94AE-B830B8329C52}" type="pres">
      <dgm:prSet presAssocID="{F69D3174-39C9-4C1D-B825-56A3B4EB8DA1}" presName="Name0" presStyleCnt="0">
        <dgm:presLayoutVars>
          <dgm:chMax val="7"/>
          <dgm:resizeHandles val="exact"/>
        </dgm:presLayoutVars>
      </dgm:prSet>
      <dgm:spPr/>
      <dgm:t>
        <a:bodyPr/>
        <a:lstStyle/>
        <a:p>
          <a:pPr rtl="1"/>
          <a:endParaRPr lang="he-IL"/>
        </a:p>
      </dgm:t>
    </dgm:pt>
    <dgm:pt modelId="{A25BE8FC-F397-4AAD-884D-7FCDFC0A97F1}" type="pres">
      <dgm:prSet presAssocID="{F69D3174-39C9-4C1D-B825-56A3B4EB8DA1}" presName="comp1" presStyleCnt="0"/>
      <dgm:spPr/>
    </dgm:pt>
    <dgm:pt modelId="{F73D5786-D9D1-496B-B1D0-59A7D4396AEC}" type="pres">
      <dgm:prSet presAssocID="{F69D3174-39C9-4C1D-B825-56A3B4EB8DA1}" presName="circle1" presStyleLbl="node1" presStyleIdx="0" presStyleCnt="4" custScaleX="115926"/>
      <dgm:spPr/>
      <dgm:t>
        <a:bodyPr/>
        <a:lstStyle/>
        <a:p>
          <a:pPr rtl="1"/>
          <a:endParaRPr lang="he-IL"/>
        </a:p>
      </dgm:t>
    </dgm:pt>
    <dgm:pt modelId="{28C4C03F-8E5A-45B0-AAEA-A919E1A931B9}" type="pres">
      <dgm:prSet presAssocID="{F69D3174-39C9-4C1D-B825-56A3B4EB8DA1}" presName="c1text" presStyleLbl="node1" presStyleIdx="0" presStyleCnt="4">
        <dgm:presLayoutVars>
          <dgm:bulletEnabled val="1"/>
        </dgm:presLayoutVars>
      </dgm:prSet>
      <dgm:spPr/>
      <dgm:t>
        <a:bodyPr/>
        <a:lstStyle/>
        <a:p>
          <a:pPr rtl="1"/>
          <a:endParaRPr lang="he-IL"/>
        </a:p>
      </dgm:t>
    </dgm:pt>
    <dgm:pt modelId="{0016ADFA-C751-4850-9174-235CF55E94E7}" type="pres">
      <dgm:prSet presAssocID="{F69D3174-39C9-4C1D-B825-56A3B4EB8DA1}" presName="comp2" presStyleCnt="0"/>
      <dgm:spPr/>
    </dgm:pt>
    <dgm:pt modelId="{4939737B-49BA-4939-A6E7-4807E006A4A2}" type="pres">
      <dgm:prSet presAssocID="{F69D3174-39C9-4C1D-B825-56A3B4EB8DA1}" presName="circle2" presStyleLbl="node1" presStyleIdx="1" presStyleCnt="4" custScaleX="111947"/>
      <dgm:spPr/>
      <dgm:t>
        <a:bodyPr/>
        <a:lstStyle/>
        <a:p>
          <a:pPr rtl="1"/>
          <a:endParaRPr lang="he-IL"/>
        </a:p>
      </dgm:t>
    </dgm:pt>
    <dgm:pt modelId="{17719CA4-B81E-4234-9796-D1B1F8ED78D2}" type="pres">
      <dgm:prSet presAssocID="{F69D3174-39C9-4C1D-B825-56A3B4EB8DA1}" presName="c2text" presStyleLbl="node1" presStyleIdx="1" presStyleCnt="4">
        <dgm:presLayoutVars>
          <dgm:bulletEnabled val="1"/>
        </dgm:presLayoutVars>
      </dgm:prSet>
      <dgm:spPr/>
      <dgm:t>
        <a:bodyPr/>
        <a:lstStyle/>
        <a:p>
          <a:pPr rtl="1"/>
          <a:endParaRPr lang="he-IL"/>
        </a:p>
      </dgm:t>
    </dgm:pt>
    <dgm:pt modelId="{ABE58C6A-4887-412D-B0F5-A1F6F6EDFF7A}" type="pres">
      <dgm:prSet presAssocID="{F69D3174-39C9-4C1D-B825-56A3B4EB8DA1}" presName="comp3" presStyleCnt="0"/>
      <dgm:spPr/>
    </dgm:pt>
    <dgm:pt modelId="{90E5E1F4-DF01-41A9-8F08-1D8F737EE2BE}" type="pres">
      <dgm:prSet presAssocID="{F69D3174-39C9-4C1D-B825-56A3B4EB8DA1}" presName="circle3" presStyleLbl="node1" presStyleIdx="2" presStyleCnt="4" custScaleX="114817" custScaleY="81337" custLinFactNeighborX="1128" custLinFactNeighborY="23132"/>
      <dgm:spPr/>
      <dgm:t>
        <a:bodyPr/>
        <a:lstStyle/>
        <a:p>
          <a:pPr rtl="1"/>
          <a:endParaRPr lang="he-IL"/>
        </a:p>
      </dgm:t>
    </dgm:pt>
    <dgm:pt modelId="{60438241-0E5A-41D2-B665-C8F6E61AC4CF}" type="pres">
      <dgm:prSet presAssocID="{F69D3174-39C9-4C1D-B825-56A3B4EB8DA1}" presName="c3text" presStyleLbl="node1" presStyleIdx="2" presStyleCnt="4">
        <dgm:presLayoutVars>
          <dgm:bulletEnabled val="1"/>
        </dgm:presLayoutVars>
      </dgm:prSet>
      <dgm:spPr/>
      <dgm:t>
        <a:bodyPr/>
        <a:lstStyle/>
        <a:p>
          <a:pPr rtl="1"/>
          <a:endParaRPr lang="he-IL"/>
        </a:p>
      </dgm:t>
    </dgm:pt>
    <dgm:pt modelId="{7D08E231-590E-41D1-9809-F4AF44D3879F}" type="pres">
      <dgm:prSet presAssocID="{F69D3174-39C9-4C1D-B825-56A3B4EB8DA1}" presName="comp4" presStyleCnt="0"/>
      <dgm:spPr/>
    </dgm:pt>
    <dgm:pt modelId="{3EC5F623-4E75-493C-9161-961C3E613820}" type="pres">
      <dgm:prSet presAssocID="{F69D3174-39C9-4C1D-B825-56A3B4EB8DA1}" presName="circle4" presStyleLbl="node1" presStyleIdx="3" presStyleCnt="4" custScaleX="118777" custScaleY="83749" custLinFactNeighborX="846" custLinFactNeighborY="7279"/>
      <dgm:spPr/>
      <dgm:t>
        <a:bodyPr/>
        <a:lstStyle/>
        <a:p>
          <a:pPr rtl="1"/>
          <a:endParaRPr lang="he-IL"/>
        </a:p>
      </dgm:t>
    </dgm:pt>
    <dgm:pt modelId="{3D79E86A-D0E5-4E59-9560-847A02FB9C61}" type="pres">
      <dgm:prSet presAssocID="{F69D3174-39C9-4C1D-B825-56A3B4EB8DA1}" presName="c4text" presStyleLbl="node1" presStyleIdx="3" presStyleCnt="4">
        <dgm:presLayoutVars>
          <dgm:bulletEnabled val="1"/>
        </dgm:presLayoutVars>
      </dgm:prSet>
      <dgm:spPr/>
      <dgm:t>
        <a:bodyPr/>
        <a:lstStyle/>
        <a:p>
          <a:pPr rtl="1"/>
          <a:endParaRPr lang="he-IL"/>
        </a:p>
      </dgm:t>
    </dgm:pt>
  </dgm:ptLst>
  <dgm:cxnLst>
    <dgm:cxn modelId="{D97E9DAC-B18D-4C5A-AD3B-233F541B7E2B}" srcId="{F69D3174-39C9-4C1D-B825-56A3B4EB8DA1}" destId="{1EC51923-13A0-412D-BD2E-478B84ED5FB5}" srcOrd="2" destOrd="0" parTransId="{2041B1C9-9FC2-4090-A5D1-477926406603}" sibTransId="{8EB88198-3C8D-4292-A3D8-444B829A586F}"/>
    <dgm:cxn modelId="{111577CF-E33C-46FE-AF7C-AB3171B0808D}" type="presOf" srcId="{F69D3174-39C9-4C1D-B825-56A3B4EB8DA1}" destId="{5566BDA5-CED2-43E5-94AE-B830B8329C52}" srcOrd="0" destOrd="0" presId="urn:microsoft.com/office/officeart/2005/8/layout/venn2"/>
    <dgm:cxn modelId="{5D7E99A5-F631-49AF-8B3D-6F5CA62A2C05}" type="presOf" srcId="{8E70A70D-56F9-4806-8FEC-AE23751D59AD}" destId="{4939737B-49BA-4939-A6E7-4807E006A4A2}" srcOrd="0" destOrd="0" presId="urn:microsoft.com/office/officeart/2005/8/layout/venn2"/>
    <dgm:cxn modelId="{DCE51474-38AC-4D5F-998E-55422645EF8C}" type="presOf" srcId="{4D099866-06BE-427D-9D47-27BF11A9DB9A}" destId="{F73D5786-D9D1-496B-B1D0-59A7D4396AEC}" srcOrd="0" destOrd="0" presId="urn:microsoft.com/office/officeart/2005/8/layout/venn2"/>
    <dgm:cxn modelId="{FC941DCC-9519-4BF8-AAED-955955B6574D}" srcId="{F69D3174-39C9-4C1D-B825-56A3B4EB8DA1}" destId="{8E70A70D-56F9-4806-8FEC-AE23751D59AD}" srcOrd="1" destOrd="0" parTransId="{94A6C74C-EDD4-4ACC-A47F-6815477E7E6D}" sibTransId="{FCBA1CF0-729C-42DB-B2C5-A15AD67238A2}"/>
    <dgm:cxn modelId="{E1816DBB-C2DA-42E8-9F2C-E2F5ACFE3378}" type="presOf" srcId="{4D099866-06BE-427D-9D47-27BF11A9DB9A}" destId="{28C4C03F-8E5A-45B0-AAEA-A919E1A931B9}" srcOrd="1" destOrd="0" presId="urn:microsoft.com/office/officeart/2005/8/layout/venn2"/>
    <dgm:cxn modelId="{AB677001-254E-4236-A949-EF6299110571}" srcId="{F69D3174-39C9-4C1D-B825-56A3B4EB8DA1}" destId="{4D099866-06BE-427D-9D47-27BF11A9DB9A}" srcOrd="0" destOrd="0" parTransId="{4C090D3B-0587-46B2-8D1F-A22978A245A6}" sibTransId="{87453D88-1FB6-4DE2-803D-29A9A60AD6B7}"/>
    <dgm:cxn modelId="{B13A8715-4BBD-448D-9CE3-A3FC03779F7E}" srcId="{F69D3174-39C9-4C1D-B825-56A3B4EB8DA1}" destId="{56264F37-1420-4246-9C51-424E2786807C}" srcOrd="3" destOrd="0" parTransId="{2D187B2E-DBE1-430C-A3A4-A3F708AE94A3}" sibTransId="{B4DEF17B-9AAF-4027-AC10-38CE44E7D1D6}"/>
    <dgm:cxn modelId="{D3366BA8-38E3-43D5-A39D-8A7E5A5F8614}" type="presOf" srcId="{8E70A70D-56F9-4806-8FEC-AE23751D59AD}" destId="{17719CA4-B81E-4234-9796-D1B1F8ED78D2}" srcOrd="1" destOrd="0" presId="urn:microsoft.com/office/officeart/2005/8/layout/venn2"/>
    <dgm:cxn modelId="{DD1F4DC5-7DF9-4C23-9AEF-8EBD836CC5DD}" type="presOf" srcId="{56264F37-1420-4246-9C51-424E2786807C}" destId="{3EC5F623-4E75-493C-9161-961C3E613820}" srcOrd="0" destOrd="0" presId="urn:microsoft.com/office/officeart/2005/8/layout/venn2"/>
    <dgm:cxn modelId="{9B60B4AF-5FB1-4538-9714-9EABF9A963B7}" type="presOf" srcId="{56264F37-1420-4246-9C51-424E2786807C}" destId="{3D79E86A-D0E5-4E59-9560-847A02FB9C61}" srcOrd="1" destOrd="0" presId="urn:microsoft.com/office/officeart/2005/8/layout/venn2"/>
    <dgm:cxn modelId="{A419ACAD-8320-4FC2-BE2C-A9FFE7089E6E}" type="presOf" srcId="{1EC51923-13A0-412D-BD2E-478B84ED5FB5}" destId="{90E5E1F4-DF01-41A9-8F08-1D8F737EE2BE}" srcOrd="0" destOrd="0" presId="urn:microsoft.com/office/officeart/2005/8/layout/venn2"/>
    <dgm:cxn modelId="{2B566ED6-13A9-4E18-9DE9-E7A091A84D2F}" type="presOf" srcId="{1EC51923-13A0-412D-BD2E-478B84ED5FB5}" destId="{60438241-0E5A-41D2-B665-C8F6E61AC4CF}" srcOrd="1" destOrd="0" presId="urn:microsoft.com/office/officeart/2005/8/layout/venn2"/>
    <dgm:cxn modelId="{D230B46D-428D-46E1-B5CE-1FA0905CF7EC}" type="presParOf" srcId="{5566BDA5-CED2-43E5-94AE-B830B8329C52}" destId="{A25BE8FC-F397-4AAD-884D-7FCDFC0A97F1}" srcOrd="0" destOrd="0" presId="urn:microsoft.com/office/officeart/2005/8/layout/venn2"/>
    <dgm:cxn modelId="{2C137D47-A5BB-4C00-BD54-B35A32E6B2E6}" type="presParOf" srcId="{A25BE8FC-F397-4AAD-884D-7FCDFC0A97F1}" destId="{F73D5786-D9D1-496B-B1D0-59A7D4396AEC}" srcOrd="0" destOrd="0" presId="urn:microsoft.com/office/officeart/2005/8/layout/venn2"/>
    <dgm:cxn modelId="{7C97BAF3-3AF1-4CBD-99C0-0AA0A6426EFC}" type="presParOf" srcId="{A25BE8FC-F397-4AAD-884D-7FCDFC0A97F1}" destId="{28C4C03F-8E5A-45B0-AAEA-A919E1A931B9}" srcOrd="1" destOrd="0" presId="urn:microsoft.com/office/officeart/2005/8/layout/venn2"/>
    <dgm:cxn modelId="{6224BB80-FAA5-457D-A7BF-D723982A954C}" type="presParOf" srcId="{5566BDA5-CED2-43E5-94AE-B830B8329C52}" destId="{0016ADFA-C751-4850-9174-235CF55E94E7}" srcOrd="1" destOrd="0" presId="urn:microsoft.com/office/officeart/2005/8/layout/venn2"/>
    <dgm:cxn modelId="{493AD99F-08C5-4C95-A9FF-AEE87691EE79}" type="presParOf" srcId="{0016ADFA-C751-4850-9174-235CF55E94E7}" destId="{4939737B-49BA-4939-A6E7-4807E006A4A2}" srcOrd="0" destOrd="0" presId="urn:microsoft.com/office/officeart/2005/8/layout/venn2"/>
    <dgm:cxn modelId="{AFA53BF1-448F-42E0-9FE2-F16D9D333974}" type="presParOf" srcId="{0016ADFA-C751-4850-9174-235CF55E94E7}" destId="{17719CA4-B81E-4234-9796-D1B1F8ED78D2}" srcOrd="1" destOrd="0" presId="urn:microsoft.com/office/officeart/2005/8/layout/venn2"/>
    <dgm:cxn modelId="{5303DCBF-7A1E-426B-A336-B0AD1968ECA1}" type="presParOf" srcId="{5566BDA5-CED2-43E5-94AE-B830B8329C52}" destId="{ABE58C6A-4887-412D-B0F5-A1F6F6EDFF7A}" srcOrd="2" destOrd="0" presId="urn:microsoft.com/office/officeart/2005/8/layout/venn2"/>
    <dgm:cxn modelId="{FE7FF8B3-5C26-4874-B652-1CA82BA40CC8}" type="presParOf" srcId="{ABE58C6A-4887-412D-B0F5-A1F6F6EDFF7A}" destId="{90E5E1F4-DF01-41A9-8F08-1D8F737EE2BE}" srcOrd="0" destOrd="0" presId="urn:microsoft.com/office/officeart/2005/8/layout/venn2"/>
    <dgm:cxn modelId="{4C3BB05A-DFD7-47BA-9058-DD32CA93999D}" type="presParOf" srcId="{ABE58C6A-4887-412D-B0F5-A1F6F6EDFF7A}" destId="{60438241-0E5A-41D2-B665-C8F6E61AC4CF}" srcOrd="1" destOrd="0" presId="urn:microsoft.com/office/officeart/2005/8/layout/venn2"/>
    <dgm:cxn modelId="{4DDF1D27-5DF2-4545-A2D8-5FEE93E90ADB}" type="presParOf" srcId="{5566BDA5-CED2-43E5-94AE-B830B8329C52}" destId="{7D08E231-590E-41D1-9809-F4AF44D3879F}" srcOrd="3" destOrd="0" presId="urn:microsoft.com/office/officeart/2005/8/layout/venn2"/>
    <dgm:cxn modelId="{51424382-D7AD-4652-996B-06C16A07318F}" type="presParOf" srcId="{7D08E231-590E-41D1-9809-F4AF44D3879F}" destId="{3EC5F623-4E75-493C-9161-961C3E613820}" srcOrd="0" destOrd="0" presId="urn:microsoft.com/office/officeart/2005/8/layout/venn2"/>
    <dgm:cxn modelId="{A8AE436F-D6E0-45CC-86DB-235B23DA2AE6}" type="presParOf" srcId="{7D08E231-590E-41D1-9809-F4AF44D3879F}" destId="{3D79E86A-D0E5-4E59-9560-847A02FB9C61}"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D5786-D9D1-496B-B1D0-59A7D4396AEC}">
      <dsp:nvSpPr>
        <dsp:cNvPr id="0" name=""/>
        <dsp:cNvSpPr/>
      </dsp:nvSpPr>
      <dsp:spPr>
        <a:xfrm>
          <a:off x="705852" y="0"/>
          <a:ext cx="5219031" cy="4502037"/>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1">
            <a:lnSpc>
              <a:spcPct val="90000"/>
            </a:lnSpc>
            <a:spcBef>
              <a:spcPct val="0"/>
            </a:spcBef>
            <a:spcAft>
              <a:spcPct val="35000"/>
            </a:spcAft>
          </a:pPr>
          <a:r>
            <a:rPr lang="en-US" sz="2000" b="1" kern="120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Search algorithm</a:t>
          </a:r>
          <a:endParaRPr lang="he-IL" sz="2000" kern="1200" dirty="0"/>
        </a:p>
      </dsp:txBody>
      <dsp:txXfrm>
        <a:off x="2585747" y="225101"/>
        <a:ext cx="1459241" cy="675305"/>
      </dsp:txXfrm>
    </dsp:sp>
    <dsp:sp modelId="{4939737B-49BA-4939-A6E7-4807E006A4A2}">
      <dsp:nvSpPr>
        <dsp:cNvPr id="0" name=""/>
        <dsp:cNvSpPr/>
      </dsp:nvSpPr>
      <dsp:spPr>
        <a:xfrm>
          <a:off x="1299409" y="900407"/>
          <a:ext cx="4031916" cy="3601629"/>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1">
            <a:lnSpc>
              <a:spcPct val="90000"/>
            </a:lnSpc>
            <a:spcBef>
              <a:spcPct val="0"/>
            </a:spcBef>
            <a:spcAft>
              <a:spcPct val="35000"/>
            </a:spcAft>
          </a:pPr>
          <a:endParaRPr lang="en-US" sz="2000" b="1" kern="120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endParaRPr>
        </a:p>
        <a:p>
          <a:pPr lvl="0" algn="ctr" defTabSz="889000" rtl="1">
            <a:lnSpc>
              <a:spcPct val="90000"/>
            </a:lnSpc>
            <a:spcBef>
              <a:spcPct val="0"/>
            </a:spcBef>
            <a:spcAft>
              <a:spcPct val="35000"/>
            </a:spcAft>
          </a:pPr>
          <a:r>
            <a:rPr lang="en-US" sz="1600" b="1" kern="120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Guided random search techniques</a:t>
          </a:r>
          <a:endParaRPr lang="he-IL" sz="1600" kern="1200" dirty="0"/>
        </a:p>
      </dsp:txBody>
      <dsp:txXfrm>
        <a:off x="2610790" y="1116505"/>
        <a:ext cx="1409154" cy="648293"/>
      </dsp:txXfrm>
    </dsp:sp>
    <dsp:sp modelId="{90E5E1F4-DF01-41A9-8F08-1D8F737EE2BE}">
      <dsp:nvSpPr>
        <dsp:cNvPr id="0" name=""/>
        <dsp:cNvSpPr/>
      </dsp:nvSpPr>
      <dsp:spPr>
        <a:xfrm>
          <a:off x="1795106" y="2304943"/>
          <a:ext cx="3101462" cy="2197093"/>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1">
            <a:lnSpc>
              <a:spcPct val="90000"/>
            </a:lnSpc>
            <a:spcBef>
              <a:spcPct val="0"/>
            </a:spcBef>
            <a:spcAft>
              <a:spcPct val="35000"/>
            </a:spcAft>
          </a:pPr>
          <a:r>
            <a:rPr lang="en-US" sz="2000" b="1" kern="120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MCTS</a:t>
          </a:r>
          <a:endParaRPr lang="he-IL" sz="2000" kern="1200" dirty="0"/>
        </a:p>
      </dsp:txBody>
      <dsp:txXfrm>
        <a:off x="2623197" y="2469725"/>
        <a:ext cx="1445281" cy="494345"/>
      </dsp:txXfrm>
    </dsp:sp>
    <dsp:sp modelId="{3EC5F623-4E75-493C-9161-961C3E613820}">
      <dsp:nvSpPr>
        <dsp:cNvPr id="0" name=""/>
        <dsp:cNvSpPr/>
      </dsp:nvSpPr>
      <dsp:spPr>
        <a:xfrm>
          <a:off x="2261125" y="2978628"/>
          <a:ext cx="2138953" cy="1508164"/>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1">
            <a:lnSpc>
              <a:spcPct val="90000"/>
            </a:lnSpc>
            <a:spcBef>
              <a:spcPct val="0"/>
            </a:spcBef>
            <a:spcAft>
              <a:spcPct val="35000"/>
            </a:spcAft>
          </a:pPr>
          <a:r>
            <a:rPr lang="en-US" sz="1700" b="1" kern="120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Example: Go</a:t>
          </a:r>
          <a:endParaRPr lang="he-IL" sz="1700" kern="1200" dirty="0"/>
        </a:p>
      </dsp:txBody>
      <dsp:txXfrm>
        <a:off x="2574368" y="3355669"/>
        <a:ext cx="1512468" cy="75408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0550442-A4D5-4DEF-A641-497768714C79}" type="datetimeFigureOut">
              <a:rPr lang="he-IL" smtClean="0"/>
              <a:t>כ"ג/אייר/תשע"ח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6A124D4-F108-48F5-B0F2-D2C3D3D6CFA6}" type="slidenum">
              <a:rPr lang="he-IL" smtClean="0"/>
              <a:t>‹#›</a:t>
            </a:fld>
            <a:endParaRPr lang="he-IL"/>
          </a:p>
        </p:txBody>
      </p:sp>
    </p:spTree>
    <p:extLst>
      <p:ext uri="{BB962C8B-B14F-4D97-AF65-F5344CB8AC3E}">
        <p14:creationId xmlns:p14="http://schemas.microsoft.com/office/powerpoint/2010/main" val="69583547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e.wikipedia.org/wiki/%D7%9E%D7%A2%D7%A8%D7%9A_(%D7%9E%D7%91%D7%A0%D7%94_%D7%A0%D7%AA%D7%95%D7%A0%D7%99%D7%9D)" TargetMode="External"/><Relationship Id="rId7" Type="http://schemas.openxmlformats.org/officeDocument/2006/relationships/hyperlink" Target="https://he.wikipedia.org/wiki/%D7%A1%D7%99%D7%91%D7%95%D7%9B%D7%99%D7%95%D7%AA_%D7%96%D7%9E%D7%9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he.wikipedia.org/wiki/%D7%91%D7%A8%D7%99%D7%A8%D7%94_%D7%9E%D7%9C%D7%90%D7%9B%D7%95%D7%AA%D7%99%D7%AA" TargetMode="External"/><Relationship Id="rId5" Type="http://schemas.openxmlformats.org/officeDocument/2006/relationships/hyperlink" Target="https://he.wikipedia.org/wiki/%D7%90%D7%95%D7%A4%D7%98%D7%99%D7%9E%D7%99%D7%96%D7%A6%D7%99%D7%94_(%D7%9E%D7%AA%D7%9E%D7%98%D7%99%D7%A7%D7%94)" TargetMode="External"/><Relationship Id="rId4" Type="http://schemas.openxmlformats.org/officeDocument/2006/relationships/hyperlink" Target="https://he.wikipedia.org/wiki/%D7%90%D7%9C%D7%92%D7%95%D7%A8%D7%99%D7%AA%D7%9D"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Linear Search</a:t>
            </a:r>
            <a:r>
              <a:rPr lang="he-IL"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 </a:t>
            </a:r>
            <a:r>
              <a:rPr lang="he-IL" sz="1200" b="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הכי פשוט </a:t>
            </a:r>
            <a:r>
              <a:rPr lang="he-IL"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 </a:t>
            </a:r>
            <a:r>
              <a:rPr lang="he-IL" sz="1200" b="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סורק</a:t>
            </a:r>
            <a:r>
              <a:rPr lang="he-IL" sz="1200" b="0" baseline="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 את כל איברי המערך ומחפש את האיבר הרצוי.</a:t>
            </a:r>
            <a:endPar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Binary Search</a:t>
            </a:r>
            <a:r>
              <a:rPr lang="he-IL"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 - </a:t>
            </a:r>
            <a:r>
              <a:rPr lang="he-IL" sz="1200" b="0" i="0" kern="1200" dirty="0" smtClean="0">
                <a:solidFill>
                  <a:schemeClr val="tx1"/>
                </a:solidFill>
                <a:effectLst/>
                <a:latin typeface="+mn-lt"/>
                <a:ea typeface="+mn-ea"/>
                <a:cs typeface="+mn-cs"/>
              </a:rPr>
              <a:t>למציאת מקומו של איבר </a:t>
            </a:r>
            <a:r>
              <a:rPr lang="he-IL" sz="1200" b="0" i="0" kern="1200" dirty="0" smtClean="0">
                <a:solidFill>
                  <a:schemeClr val="bg1"/>
                </a:solidFill>
                <a:effectLst/>
                <a:latin typeface="+mn-lt"/>
                <a:ea typeface="+mn-ea"/>
                <a:cs typeface="+mn-cs"/>
              </a:rPr>
              <a:t>ב</a:t>
            </a:r>
            <a:r>
              <a:rPr lang="he-IL" sz="1200" b="0" i="0" u="none" strike="noStrike" kern="1200" dirty="0" smtClean="0">
                <a:solidFill>
                  <a:schemeClr val="bg1"/>
                </a:solidFill>
                <a:effectLst/>
                <a:latin typeface="+mn-lt"/>
                <a:ea typeface="+mn-ea"/>
                <a:cs typeface="+mn-cs"/>
                <a:hlinkClick r:id="rId3" tooltip="מערך (מבנה נתונים)"/>
              </a:rPr>
              <a:t>מערך</a:t>
            </a:r>
            <a:r>
              <a:rPr lang="he-IL" sz="1200" b="0" i="0" kern="1200" dirty="0" smtClean="0">
                <a:solidFill>
                  <a:schemeClr val="tx1"/>
                </a:solidFill>
                <a:effectLst/>
                <a:latin typeface="+mn-lt"/>
                <a:ea typeface="+mn-ea"/>
                <a:cs typeface="+mn-cs"/>
              </a:rPr>
              <a:t> ממוין</a:t>
            </a:r>
            <a:r>
              <a:rPr lang="he-IL" sz="1200" b="0" i="0" kern="1200" baseline="0" dirty="0" smtClean="0">
                <a:solidFill>
                  <a:schemeClr val="tx1"/>
                </a:solidFill>
                <a:effectLst/>
                <a:latin typeface="+mn-lt"/>
                <a:ea typeface="+mn-ea"/>
                <a:cs typeface="+mn-cs"/>
              </a:rPr>
              <a:t> – בדיקת האיבר האמצעי ואז אם קטן או גדול.</a:t>
            </a:r>
            <a:endPar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Tree Search </a:t>
            </a:r>
            <a:r>
              <a:rPr lang="he-IL"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 </a:t>
            </a:r>
            <a:r>
              <a:rPr lang="he-IL" sz="1200" b="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חיפוש</a:t>
            </a:r>
            <a:r>
              <a:rPr lang="he-IL" sz="1200" b="0" baseline="0"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 על גבי עץ כאשר במידע מאוחסן בעצם בעץ.</a:t>
            </a:r>
            <a:endPar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Genetic Search</a:t>
            </a:r>
            <a:r>
              <a:rPr lang="he-IL"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 - </a:t>
            </a:r>
            <a:r>
              <a:rPr lang="he-IL" sz="1200" b="0" i="0" kern="1200" dirty="0" smtClean="0">
                <a:solidFill>
                  <a:schemeClr val="tx1"/>
                </a:solidFill>
                <a:effectLst/>
                <a:latin typeface="+mn-lt"/>
                <a:ea typeface="+mn-ea"/>
                <a:cs typeface="+mn-cs"/>
              </a:rPr>
              <a:t> </a:t>
            </a:r>
            <a:r>
              <a:rPr lang="he-IL" sz="1200" b="0" i="0" u="none" strike="noStrike" kern="1200" dirty="0" smtClean="0">
                <a:solidFill>
                  <a:schemeClr val="tx1"/>
                </a:solidFill>
                <a:effectLst/>
                <a:latin typeface="+mn-lt"/>
                <a:ea typeface="+mn-ea"/>
                <a:cs typeface="+mn-cs"/>
                <a:hlinkClick r:id="rId4" tooltip="אלגוריתם"/>
              </a:rPr>
              <a:t>אלגוריתמים</a:t>
            </a:r>
            <a:r>
              <a:rPr lang="he-IL" sz="1200" b="0" i="0" kern="1200" dirty="0" smtClean="0">
                <a:solidFill>
                  <a:schemeClr val="tx1"/>
                </a:solidFill>
                <a:effectLst/>
                <a:latin typeface="+mn-lt"/>
                <a:ea typeface="+mn-ea"/>
                <a:cs typeface="+mn-cs"/>
              </a:rPr>
              <a:t> לחיפוש, מידול ו</a:t>
            </a:r>
            <a:r>
              <a:rPr lang="he-IL" sz="1200" b="0" i="0" u="none" strike="noStrike" kern="1200" dirty="0" smtClean="0">
                <a:solidFill>
                  <a:schemeClr val="tx1"/>
                </a:solidFill>
                <a:effectLst/>
                <a:latin typeface="+mn-lt"/>
                <a:ea typeface="+mn-ea"/>
                <a:cs typeface="+mn-cs"/>
                <a:hlinkClick r:id="rId5" tooltip="אופטימיזציה (מתמטיקה)"/>
              </a:rPr>
              <a:t>מיטוב</a:t>
            </a:r>
            <a:r>
              <a:rPr lang="he-IL" sz="1200" b="0" i="0" kern="1200" dirty="0" smtClean="0">
                <a:solidFill>
                  <a:schemeClr val="tx1"/>
                </a:solidFill>
                <a:effectLst/>
                <a:latin typeface="+mn-lt"/>
                <a:ea typeface="+mn-ea"/>
                <a:cs typeface="+mn-cs"/>
              </a:rPr>
              <a:t> (אופטימיזציה), שבהם משלבים זה בזה אלמנטים של פתרונות אפשריים לבעיה, ומפעילים הליכים של </a:t>
            </a:r>
            <a:r>
              <a:rPr lang="he-IL" sz="1200" b="0" i="0" u="none" strike="noStrike" kern="1200" dirty="0" smtClean="0">
                <a:solidFill>
                  <a:schemeClr val="tx1"/>
                </a:solidFill>
                <a:effectLst/>
                <a:latin typeface="+mn-lt"/>
                <a:ea typeface="+mn-ea"/>
                <a:cs typeface="+mn-cs"/>
                <a:hlinkClick r:id="rId6" tooltip="ברירה מלאכותית"/>
              </a:rPr>
              <a:t>ברירה מלאכותית</a:t>
            </a:r>
            <a:r>
              <a:rPr lang="he-IL" sz="1200" b="0" i="0" kern="1200" dirty="0" smtClean="0">
                <a:solidFill>
                  <a:schemeClr val="tx1"/>
                </a:solidFill>
                <a:effectLst/>
                <a:latin typeface="+mn-lt"/>
                <a:ea typeface="+mn-ea"/>
                <a:cs typeface="+mn-cs"/>
              </a:rPr>
              <a:t> כדי לבחור את המועמדים שיעברו לשלבים הבאים.</a:t>
            </a: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1" dirty="0" err="1"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Heurictic</a:t>
            </a:r>
            <a:r>
              <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 Search</a:t>
            </a:r>
            <a:r>
              <a:rPr lang="he-IL"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 </a:t>
            </a:r>
            <a:r>
              <a:rPr lang="he-IL" sz="1200" b="0" i="0" kern="1200" dirty="0" smtClean="0">
                <a:solidFill>
                  <a:schemeClr val="tx1"/>
                </a:solidFill>
                <a:effectLst/>
                <a:latin typeface="+mn-lt"/>
                <a:ea typeface="+mn-ea"/>
                <a:cs typeface="+mn-cs"/>
              </a:rPr>
              <a:t>היא שיטת חיפוש המתבטאת בהערכה וניחוש המצמצמים את אזור החיפוש של פתרון מסוים לבעיה, ולכן מקצרים את </a:t>
            </a:r>
            <a:r>
              <a:rPr lang="he-IL" sz="1200" b="0" i="0" u="none" strike="noStrike" kern="1200" dirty="0" smtClean="0">
                <a:solidFill>
                  <a:schemeClr val="tx1"/>
                </a:solidFill>
                <a:effectLst/>
                <a:latin typeface="+mn-lt"/>
                <a:ea typeface="+mn-ea"/>
                <a:cs typeface="+mn-cs"/>
                <a:hlinkClick r:id="rId7" tooltip="סיבוכיות זמן"/>
              </a:rPr>
              <a:t>זמן החיפוש</a:t>
            </a:r>
            <a:r>
              <a:rPr lang="he-IL" sz="1200" b="0" i="0" kern="1200" dirty="0" smtClean="0">
                <a:solidFill>
                  <a:schemeClr val="tx1"/>
                </a:solidFill>
                <a:effectLst/>
                <a:latin typeface="+mn-lt"/>
                <a:ea typeface="+mn-ea"/>
                <a:cs typeface="+mn-cs"/>
              </a:rPr>
              <a:t> מחד גיסא, אך אינם מבטיחים הצלחה מאידך גיסא. בשיטות היוריסטיות מעבר ממצב אחד למצב הבא נקבע על סמך שיקולים היוריסטיים, המציינים את מידת הכדאיות לעבור למצב הבא שנבחר, שממנו ניתן להגיע אל היעד. שיקולים היוריסטיים לא בהכרח מבוססים על חישובים מספריים. את השיקולים </a:t>
            </a:r>
            <a:r>
              <a:rPr lang="he-IL" sz="1200" b="0" i="0" kern="1200" dirty="0" err="1" smtClean="0">
                <a:solidFill>
                  <a:schemeClr val="tx1"/>
                </a:solidFill>
                <a:effectLst/>
                <a:latin typeface="+mn-lt"/>
                <a:ea typeface="+mn-ea"/>
                <a:cs typeface="+mn-cs"/>
              </a:rPr>
              <a:t>ההיוריסטיים</a:t>
            </a:r>
            <a:r>
              <a:rPr lang="he-IL" sz="1200" b="0" i="0" kern="1200" dirty="0" smtClean="0">
                <a:solidFill>
                  <a:schemeClr val="tx1"/>
                </a:solidFill>
                <a:effectLst/>
                <a:latin typeface="+mn-lt"/>
                <a:ea typeface="+mn-ea"/>
                <a:cs typeface="+mn-cs"/>
              </a:rPr>
              <a:t> ניתן לייצג בעזרת פונקציות היוריסטיות. פונקציה היוריסטית מתאימה לכל מצב ציון המבטא את ערך השיקולים </a:t>
            </a:r>
            <a:r>
              <a:rPr lang="he-IL" sz="1200" b="0" i="0" kern="1200" dirty="0" err="1" smtClean="0">
                <a:solidFill>
                  <a:schemeClr val="tx1"/>
                </a:solidFill>
                <a:effectLst/>
                <a:latin typeface="+mn-lt"/>
                <a:ea typeface="+mn-ea"/>
                <a:cs typeface="+mn-cs"/>
              </a:rPr>
              <a:t>ההיוריסטיים</a:t>
            </a:r>
            <a:r>
              <a:rPr lang="he-IL" sz="1200" b="0" i="0" kern="1200" dirty="0" smtClean="0">
                <a:solidFill>
                  <a:schemeClr val="tx1"/>
                </a:solidFill>
                <a:effectLst/>
                <a:latin typeface="+mn-lt"/>
                <a:ea typeface="+mn-ea"/>
                <a:cs typeface="+mn-cs"/>
              </a:rPr>
              <a:t>, לפיו עוברים למצב הבא.</a:t>
            </a:r>
            <a:endPar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i="0" kern="1200" dirty="0" smtClean="0">
                <a:solidFill>
                  <a:schemeClr val="tx1"/>
                </a:solidFill>
                <a:effectLst/>
                <a:latin typeface="+mn-lt"/>
                <a:ea typeface="+mn-ea"/>
                <a:cs typeface="+mn-cs"/>
              </a:rPr>
              <a:t> </a:t>
            </a: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endParaRPr>
          </a:p>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a:t>
            </a:fld>
            <a:endParaRPr lang="he-IL"/>
          </a:p>
        </p:txBody>
      </p:sp>
    </p:spTree>
    <p:extLst>
      <p:ext uri="{BB962C8B-B14F-4D97-AF65-F5344CB8AC3E}">
        <p14:creationId xmlns:p14="http://schemas.microsoft.com/office/powerpoint/2010/main" val="3222796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14</a:t>
            </a:fld>
            <a:endParaRPr lang="he-IL"/>
          </a:p>
        </p:txBody>
      </p:sp>
    </p:spTree>
    <p:extLst>
      <p:ext uri="{BB962C8B-B14F-4D97-AF65-F5344CB8AC3E}">
        <p14:creationId xmlns:p14="http://schemas.microsoft.com/office/powerpoint/2010/main" val="300485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15</a:t>
            </a:fld>
            <a:endParaRPr lang="he-IL"/>
          </a:p>
        </p:txBody>
      </p:sp>
    </p:spTree>
    <p:extLst>
      <p:ext uri="{BB962C8B-B14F-4D97-AF65-F5344CB8AC3E}">
        <p14:creationId xmlns:p14="http://schemas.microsoft.com/office/powerpoint/2010/main" val="206532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16</a:t>
            </a:fld>
            <a:endParaRPr lang="he-IL"/>
          </a:p>
        </p:txBody>
      </p:sp>
    </p:spTree>
    <p:extLst>
      <p:ext uri="{BB962C8B-B14F-4D97-AF65-F5344CB8AC3E}">
        <p14:creationId xmlns:p14="http://schemas.microsoft.com/office/powerpoint/2010/main" val="2227175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17</a:t>
            </a:fld>
            <a:endParaRPr lang="he-IL"/>
          </a:p>
        </p:txBody>
      </p:sp>
    </p:spTree>
    <p:extLst>
      <p:ext uri="{BB962C8B-B14F-4D97-AF65-F5344CB8AC3E}">
        <p14:creationId xmlns:p14="http://schemas.microsoft.com/office/powerpoint/2010/main" val="61159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smtClean="0"/>
              <a:t>פיתרון</a:t>
            </a:r>
            <a:r>
              <a:rPr lang="he-IL" dirty="0" smtClean="0"/>
              <a:t> מקורב כמו אנליזה נומרית במתמטיקה.</a:t>
            </a:r>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18</a:t>
            </a:fld>
            <a:endParaRPr lang="he-IL"/>
          </a:p>
        </p:txBody>
      </p:sp>
    </p:spTree>
    <p:extLst>
      <p:ext uri="{BB962C8B-B14F-4D97-AF65-F5344CB8AC3E}">
        <p14:creationId xmlns:p14="http://schemas.microsoft.com/office/powerpoint/2010/main" val="2327924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19</a:t>
            </a:fld>
            <a:endParaRPr lang="he-IL"/>
          </a:p>
        </p:txBody>
      </p:sp>
    </p:spTree>
    <p:extLst>
      <p:ext uri="{BB962C8B-B14F-4D97-AF65-F5344CB8AC3E}">
        <p14:creationId xmlns:p14="http://schemas.microsoft.com/office/powerpoint/2010/main" val="3295667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20</a:t>
            </a:fld>
            <a:endParaRPr lang="he-IL"/>
          </a:p>
        </p:txBody>
      </p:sp>
    </p:spTree>
    <p:extLst>
      <p:ext uri="{BB962C8B-B14F-4D97-AF65-F5344CB8AC3E}">
        <p14:creationId xmlns:p14="http://schemas.microsoft.com/office/powerpoint/2010/main" val="770161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21</a:t>
            </a:fld>
            <a:endParaRPr lang="he-IL"/>
          </a:p>
        </p:txBody>
      </p:sp>
    </p:spTree>
    <p:extLst>
      <p:ext uri="{BB962C8B-B14F-4D97-AF65-F5344CB8AC3E}">
        <p14:creationId xmlns:p14="http://schemas.microsoft.com/office/powerpoint/2010/main" val="2980254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22</a:t>
            </a:fld>
            <a:endParaRPr lang="he-IL"/>
          </a:p>
        </p:txBody>
      </p:sp>
    </p:spTree>
    <p:extLst>
      <p:ext uri="{BB962C8B-B14F-4D97-AF65-F5344CB8AC3E}">
        <p14:creationId xmlns:p14="http://schemas.microsoft.com/office/powerpoint/2010/main" val="773790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23</a:t>
            </a:fld>
            <a:endParaRPr lang="he-IL"/>
          </a:p>
        </p:txBody>
      </p:sp>
    </p:spTree>
    <p:extLst>
      <p:ext uri="{BB962C8B-B14F-4D97-AF65-F5344CB8AC3E}">
        <p14:creationId xmlns:p14="http://schemas.microsoft.com/office/powerpoint/2010/main" val="9068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5</a:t>
            </a:fld>
            <a:endParaRPr lang="he-IL"/>
          </a:p>
        </p:txBody>
      </p:sp>
    </p:spTree>
    <p:extLst>
      <p:ext uri="{BB962C8B-B14F-4D97-AF65-F5344CB8AC3E}">
        <p14:creationId xmlns:p14="http://schemas.microsoft.com/office/powerpoint/2010/main" val="3616350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24</a:t>
            </a:fld>
            <a:endParaRPr lang="he-IL"/>
          </a:p>
        </p:txBody>
      </p:sp>
    </p:spTree>
    <p:extLst>
      <p:ext uri="{BB962C8B-B14F-4D97-AF65-F5344CB8AC3E}">
        <p14:creationId xmlns:p14="http://schemas.microsoft.com/office/powerpoint/2010/main" val="979991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25</a:t>
            </a:fld>
            <a:endParaRPr lang="he-IL"/>
          </a:p>
        </p:txBody>
      </p:sp>
    </p:spTree>
    <p:extLst>
      <p:ext uri="{BB962C8B-B14F-4D97-AF65-F5344CB8AC3E}">
        <p14:creationId xmlns:p14="http://schemas.microsoft.com/office/powerpoint/2010/main" val="2163450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26</a:t>
            </a:fld>
            <a:endParaRPr lang="he-IL"/>
          </a:p>
        </p:txBody>
      </p:sp>
    </p:spTree>
    <p:extLst>
      <p:ext uri="{BB962C8B-B14F-4D97-AF65-F5344CB8AC3E}">
        <p14:creationId xmlns:p14="http://schemas.microsoft.com/office/powerpoint/2010/main" val="1472118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27</a:t>
            </a:fld>
            <a:endParaRPr lang="he-IL"/>
          </a:p>
        </p:txBody>
      </p:sp>
    </p:spTree>
    <p:extLst>
      <p:ext uri="{BB962C8B-B14F-4D97-AF65-F5344CB8AC3E}">
        <p14:creationId xmlns:p14="http://schemas.microsoft.com/office/powerpoint/2010/main" val="384139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28</a:t>
            </a:fld>
            <a:endParaRPr lang="he-IL"/>
          </a:p>
        </p:txBody>
      </p:sp>
    </p:spTree>
    <p:extLst>
      <p:ext uri="{BB962C8B-B14F-4D97-AF65-F5344CB8AC3E}">
        <p14:creationId xmlns:p14="http://schemas.microsoft.com/office/powerpoint/2010/main" val="2152928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29</a:t>
            </a:fld>
            <a:endParaRPr lang="he-IL"/>
          </a:p>
        </p:txBody>
      </p:sp>
    </p:spTree>
    <p:extLst>
      <p:ext uri="{BB962C8B-B14F-4D97-AF65-F5344CB8AC3E}">
        <p14:creationId xmlns:p14="http://schemas.microsoft.com/office/powerpoint/2010/main" val="944787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30</a:t>
            </a:fld>
            <a:endParaRPr lang="he-IL"/>
          </a:p>
        </p:txBody>
      </p:sp>
    </p:spTree>
    <p:extLst>
      <p:ext uri="{BB962C8B-B14F-4D97-AF65-F5344CB8AC3E}">
        <p14:creationId xmlns:p14="http://schemas.microsoft.com/office/powerpoint/2010/main" val="610060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31</a:t>
            </a:fld>
            <a:endParaRPr lang="he-IL"/>
          </a:p>
        </p:txBody>
      </p:sp>
    </p:spTree>
    <p:extLst>
      <p:ext uri="{BB962C8B-B14F-4D97-AF65-F5344CB8AC3E}">
        <p14:creationId xmlns:p14="http://schemas.microsoft.com/office/powerpoint/2010/main" val="2410483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32</a:t>
            </a:fld>
            <a:endParaRPr lang="he-IL"/>
          </a:p>
        </p:txBody>
      </p:sp>
    </p:spTree>
    <p:extLst>
      <p:ext uri="{BB962C8B-B14F-4D97-AF65-F5344CB8AC3E}">
        <p14:creationId xmlns:p14="http://schemas.microsoft.com/office/powerpoint/2010/main" val="241813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33</a:t>
            </a:fld>
            <a:endParaRPr lang="he-IL"/>
          </a:p>
        </p:txBody>
      </p:sp>
    </p:spTree>
    <p:extLst>
      <p:ext uri="{BB962C8B-B14F-4D97-AF65-F5344CB8AC3E}">
        <p14:creationId xmlns:p14="http://schemas.microsoft.com/office/powerpoint/2010/main" val="312164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7</a:t>
            </a:fld>
            <a:endParaRPr lang="he-IL"/>
          </a:p>
        </p:txBody>
      </p:sp>
    </p:spTree>
    <p:extLst>
      <p:ext uri="{BB962C8B-B14F-4D97-AF65-F5344CB8AC3E}">
        <p14:creationId xmlns:p14="http://schemas.microsoft.com/office/powerpoint/2010/main" val="3128527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34</a:t>
            </a:fld>
            <a:endParaRPr lang="he-IL"/>
          </a:p>
        </p:txBody>
      </p:sp>
    </p:spTree>
    <p:extLst>
      <p:ext uri="{BB962C8B-B14F-4D97-AF65-F5344CB8AC3E}">
        <p14:creationId xmlns:p14="http://schemas.microsoft.com/office/powerpoint/2010/main" val="451716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35</a:t>
            </a:fld>
            <a:endParaRPr lang="he-IL"/>
          </a:p>
        </p:txBody>
      </p:sp>
    </p:spTree>
    <p:extLst>
      <p:ext uri="{BB962C8B-B14F-4D97-AF65-F5344CB8AC3E}">
        <p14:creationId xmlns:p14="http://schemas.microsoft.com/office/powerpoint/2010/main" val="519825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36</a:t>
            </a:fld>
            <a:endParaRPr lang="he-IL"/>
          </a:p>
        </p:txBody>
      </p:sp>
    </p:spTree>
    <p:extLst>
      <p:ext uri="{BB962C8B-B14F-4D97-AF65-F5344CB8AC3E}">
        <p14:creationId xmlns:p14="http://schemas.microsoft.com/office/powerpoint/2010/main" val="326986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37</a:t>
            </a:fld>
            <a:endParaRPr lang="he-IL"/>
          </a:p>
        </p:txBody>
      </p:sp>
    </p:spTree>
    <p:extLst>
      <p:ext uri="{BB962C8B-B14F-4D97-AF65-F5344CB8AC3E}">
        <p14:creationId xmlns:p14="http://schemas.microsoft.com/office/powerpoint/2010/main" val="4120100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38</a:t>
            </a:fld>
            <a:endParaRPr lang="he-IL"/>
          </a:p>
        </p:txBody>
      </p:sp>
    </p:spTree>
    <p:extLst>
      <p:ext uri="{BB962C8B-B14F-4D97-AF65-F5344CB8AC3E}">
        <p14:creationId xmlns:p14="http://schemas.microsoft.com/office/powerpoint/2010/main" val="3277942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39</a:t>
            </a:fld>
            <a:endParaRPr lang="he-IL"/>
          </a:p>
        </p:txBody>
      </p:sp>
    </p:spTree>
    <p:extLst>
      <p:ext uri="{BB962C8B-B14F-4D97-AF65-F5344CB8AC3E}">
        <p14:creationId xmlns:p14="http://schemas.microsoft.com/office/powerpoint/2010/main" val="4006192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40</a:t>
            </a:fld>
            <a:endParaRPr lang="he-IL"/>
          </a:p>
        </p:txBody>
      </p:sp>
    </p:spTree>
    <p:extLst>
      <p:ext uri="{BB962C8B-B14F-4D97-AF65-F5344CB8AC3E}">
        <p14:creationId xmlns:p14="http://schemas.microsoft.com/office/powerpoint/2010/main" val="36213009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41</a:t>
            </a:fld>
            <a:endParaRPr lang="he-IL"/>
          </a:p>
        </p:txBody>
      </p:sp>
    </p:spTree>
    <p:extLst>
      <p:ext uri="{BB962C8B-B14F-4D97-AF65-F5344CB8AC3E}">
        <p14:creationId xmlns:p14="http://schemas.microsoft.com/office/powerpoint/2010/main" val="16355741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42</a:t>
            </a:fld>
            <a:endParaRPr lang="he-IL"/>
          </a:p>
        </p:txBody>
      </p:sp>
    </p:spTree>
    <p:extLst>
      <p:ext uri="{BB962C8B-B14F-4D97-AF65-F5344CB8AC3E}">
        <p14:creationId xmlns:p14="http://schemas.microsoft.com/office/powerpoint/2010/main" val="516328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43</a:t>
            </a:fld>
            <a:endParaRPr lang="he-IL"/>
          </a:p>
        </p:txBody>
      </p:sp>
    </p:spTree>
    <p:extLst>
      <p:ext uri="{BB962C8B-B14F-4D97-AF65-F5344CB8AC3E}">
        <p14:creationId xmlns:p14="http://schemas.microsoft.com/office/powerpoint/2010/main" val="190182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8</a:t>
            </a:fld>
            <a:endParaRPr lang="he-IL"/>
          </a:p>
        </p:txBody>
      </p:sp>
    </p:spTree>
    <p:extLst>
      <p:ext uri="{BB962C8B-B14F-4D97-AF65-F5344CB8AC3E}">
        <p14:creationId xmlns:p14="http://schemas.microsoft.com/office/powerpoint/2010/main" val="167386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44</a:t>
            </a:fld>
            <a:endParaRPr lang="he-IL"/>
          </a:p>
        </p:txBody>
      </p:sp>
    </p:spTree>
    <p:extLst>
      <p:ext uri="{BB962C8B-B14F-4D97-AF65-F5344CB8AC3E}">
        <p14:creationId xmlns:p14="http://schemas.microsoft.com/office/powerpoint/2010/main" val="4030116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45</a:t>
            </a:fld>
            <a:endParaRPr lang="he-IL"/>
          </a:p>
        </p:txBody>
      </p:sp>
    </p:spTree>
    <p:extLst>
      <p:ext uri="{BB962C8B-B14F-4D97-AF65-F5344CB8AC3E}">
        <p14:creationId xmlns:p14="http://schemas.microsoft.com/office/powerpoint/2010/main" val="1442874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46</a:t>
            </a:fld>
            <a:endParaRPr lang="he-IL"/>
          </a:p>
        </p:txBody>
      </p:sp>
    </p:spTree>
    <p:extLst>
      <p:ext uri="{BB962C8B-B14F-4D97-AF65-F5344CB8AC3E}">
        <p14:creationId xmlns:p14="http://schemas.microsoft.com/office/powerpoint/2010/main" val="736889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47</a:t>
            </a:fld>
            <a:endParaRPr lang="he-IL"/>
          </a:p>
        </p:txBody>
      </p:sp>
    </p:spTree>
    <p:extLst>
      <p:ext uri="{BB962C8B-B14F-4D97-AF65-F5344CB8AC3E}">
        <p14:creationId xmlns:p14="http://schemas.microsoft.com/office/powerpoint/2010/main" val="41164535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48</a:t>
            </a:fld>
            <a:endParaRPr lang="he-IL"/>
          </a:p>
        </p:txBody>
      </p:sp>
    </p:spTree>
    <p:extLst>
      <p:ext uri="{BB962C8B-B14F-4D97-AF65-F5344CB8AC3E}">
        <p14:creationId xmlns:p14="http://schemas.microsoft.com/office/powerpoint/2010/main" val="17618476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49</a:t>
            </a:fld>
            <a:endParaRPr lang="he-IL"/>
          </a:p>
        </p:txBody>
      </p:sp>
    </p:spTree>
    <p:extLst>
      <p:ext uri="{BB962C8B-B14F-4D97-AF65-F5344CB8AC3E}">
        <p14:creationId xmlns:p14="http://schemas.microsoft.com/office/powerpoint/2010/main" val="240101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9</a:t>
            </a:fld>
            <a:endParaRPr lang="he-IL"/>
          </a:p>
        </p:txBody>
      </p:sp>
    </p:spTree>
    <p:extLst>
      <p:ext uri="{BB962C8B-B14F-4D97-AF65-F5344CB8AC3E}">
        <p14:creationId xmlns:p14="http://schemas.microsoft.com/office/powerpoint/2010/main" val="259541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10</a:t>
            </a:fld>
            <a:endParaRPr lang="he-IL"/>
          </a:p>
        </p:txBody>
      </p:sp>
    </p:spTree>
    <p:extLst>
      <p:ext uri="{BB962C8B-B14F-4D97-AF65-F5344CB8AC3E}">
        <p14:creationId xmlns:p14="http://schemas.microsoft.com/office/powerpoint/2010/main" val="56637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11</a:t>
            </a:fld>
            <a:endParaRPr lang="he-IL"/>
          </a:p>
        </p:txBody>
      </p:sp>
    </p:spTree>
    <p:extLst>
      <p:ext uri="{BB962C8B-B14F-4D97-AF65-F5344CB8AC3E}">
        <p14:creationId xmlns:p14="http://schemas.microsoft.com/office/powerpoint/2010/main" val="167101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12</a:t>
            </a:fld>
            <a:endParaRPr lang="he-IL"/>
          </a:p>
        </p:txBody>
      </p:sp>
    </p:spTree>
    <p:extLst>
      <p:ext uri="{BB962C8B-B14F-4D97-AF65-F5344CB8AC3E}">
        <p14:creationId xmlns:p14="http://schemas.microsoft.com/office/powerpoint/2010/main" val="1120244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6A124D4-F108-48F5-B0F2-D2C3D3D6CFA6}" type="slidenum">
              <a:rPr lang="he-IL" smtClean="0"/>
              <a:t>13</a:t>
            </a:fld>
            <a:endParaRPr lang="he-IL"/>
          </a:p>
        </p:txBody>
      </p:sp>
    </p:spTree>
    <p:extLst>
      <p:ext uri="{BB962C8B-B14F-4D97-AF65-F5344CB8AC3E}">
        <p14:creationId xmlns:p14="http://schemas.microsoft.com/office/powerpoint/2010/main" val="1078141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smtClean="0"/>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smtClean="0"/>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smtClean="0"/>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smtClean="0"/>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066923" y="1820863"/>
            <a:ext cx="8791575" cy="1176337"/>
          </a:xfrm>
        </p:spPr>
        <p:txBody>
          <a:bodyPr>
            <a:normAutofit/>
          </a:bodyPr>
          <a:lstStyle/>
          <a:p>
            <a:pPr algn="ctr"/>
            <a:r>
              <a:rPr lang="en-US" sz="5400" b="1" i="1" dirty="0" smtClean="0">
                <a:effectLst>
                  <a:outerShdw blurRad="38100" dist="38100" dir="2700000" algn="tl">
                    <a:srgbClr val="000000">
                      <a:alpha val="43137"/>
                    </a:srgbClr>
                  </a:outerShdw>
                </a:effectLst>
              </a:rPr>
              <a:t>Monte Carlo TREE SEARCH</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5468977" y="4758035"/>
            <a:ext cx="1987467"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Yuval Vizel</a:t>
            </a:r>
            <a:endParaRPr lang="he-IL"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22041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a:effectLst>
                  <a:outerShdw blurRad="38100" dist="38100" dir="2700000" algn="tl">
                    <a:srgbClr val="000000">
                      <a:alpha val="43137"/>
                    </a:srgbClr>
                  </a:outerShdw>
                </a:effectLst>
              </a:rPr>
              <a:t>Minimax’s Properties</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673768" y="1167945"/>
            <a:ext cx="11518232" cy="3323987"/>
          </a:xfrm>
          <a:prstGeom prst="rect">
            <a:avLst/>
          </a:prstGeom>
          <a:noFill/>
        </p:spPr>
        <p:txBody>
          <a:bodyPr wrap="square" lIns="91440" tIns="45720" rIns="91440" bIns="45720">
            <a:spAutoFit/>
          </a:bodyPr>
          <a:lstStyle/>
          <a:p>
            <a:pPr lvl="1"/>
            <a:r>
              <a:rPr lang="en-US" sz="3000" dirty="0" smtClean="0">
                <a:ln w="10160">
                  <a:noFill/>
                  <a:prstDash val="solid"/>
                </a:ln>
                <a:solidFill>
                  <a:srgbClr val="FFFFFF"/>
                </a:solidFill>
                <a:effectLst>
                  <a:outerShdw blurRad="38100" dist="38100" dir="2700000" algn="tl">
                    <a:srgbClr val="000000">
                      <a:alpha val="43137"/>
                    </a:srgbClr>
                  </a:outerShdw>
                </a:effectLst>
              </a:rPr>
              <a:t>Set of games:</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Zero-sum game.</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Two players.</a:t>
            </a:r>
          </a:p>
          <a:p>
            <a:pPr marL="914400" lvl="1" indent="-4572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Played in turns</a:t>
            </a:r>
            <a:r>
              <a:rPr lang="en-US" sz="3000" dirty="0" smtClean="0">
                <a:ln w="10160">
                  <a:noFill/>
                  <a:prstDash val="solid"/>
                </a:ln>
                <a:solidFill>
                  <a:srgbClr val="FFFFFF"/>
                </a:solidFill>
                <a:effectLst>
                  <a:outerShdw blurRad="38100" dist="38100" dir="2700000" algn="tl">
                    <a:srgbClr val="000000">
                      <a:alpha val="43137"/>
                    </a:srgbClr>
                  </a:outerShdw>
                </a:effectLst>
              </a:rPr>
              <a:t>.</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Deterministic.</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Full </a:t>
            </a:r>
            <a:r>
              <a:rPr lang="en-US" sz="3000" dirty="0">
                <a:ln w="10160">
                  <a:noFill/>
                  <a:prstDash val="solid"/>
                </a:ln>
                <a:solidFill>
                  <a:srgbClr val="FFFFFF"/>
                </a:solidFill>
                <a:effectLst>
                  <a:outerShdw blurRad="38100" dist="38100" dir="2700000" algn="tl">
                    <a:srgbClr val="000000">
                      <a:alpha val="43137"/>
                    </a:srgbClr>
                  </a:outerShdw>
                </a:effectLst>
              </a:rPr>
              <a:t>game </a:t>
            </a:r>
            <a:r>
              <a:rPr lang="en-US" sz="3000" dirty="0" smtClean="0">
                <a:ln w="10160">
                  <a:noFill/>
                  <a:prstDash val="solid"/>
                </a:ln>
                <a:solidFill>
                  <a:srgbClr val="FFFFFF"/>
                </a:solidFill>
                <a:effectLst>
                  <a:outerShdw blurRad="38100" dist="38100" dir="2700000" algn="tl">
                    <a:srgbClr val="000000">
                      <a:alpha val="43137"/>
                    </a:srgbClr>
                  </a:outerShdw>
                </a:effectLst>
              </a:rPr>
              <a:t>information.</a:t>
            </a:r>
          </a:p>
          <a:p>
            <a:pPr marL="914400" lvl="1" indent="-457200">
              <a:buFont typeface="Arial" panose="020B0604020202020204" pitchFamily="34" charset="0"/>
              <a:buChar char="•"/>
            </a:pPr>
            <a:endParaRPr lang="en-US" sz="3000" dirty="0" smtClean="0">
              <a:ln w="10160">
                <a:no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592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The game Progress</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216067" y="771244"/>
            <a:ext cx="11918616" cy="1015663"/>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In each turn the player selects the optimal step (max) while his opponent selects the worst step for </a:t>
            </a: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him(min).</a:t>
            </a:r>
          </a:p>
        </p:txBody>
      </p:sp>
      <p:pic>
        <p:nvPicPr>
          <p:cNvPr id="7" name="ezgif.com-gif-maker">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689100" y="1799607"/>
            <a:ext cx="8972550" cy="50673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898166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a:effectLst>
                  <a:outerShdw blurRad="38100" dist="38100" dir="2700000" algn="tl">
                    <a:srgbClr val="000000">
                      <a:alpha val="43137"/>
                    </a:srgbClr>
                  </a:outerShdw>
                </a:effectLst>
              </a:rPr>
              <a:t>Minimax’s Discussion</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673768" y="1167945"/>
            <a:ext cx="11518232" cy="335476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200" i="1" dirty="0" smtClean="0">
                <a:effectLst>
                  <a:outerShdw blurRad="38100" dist="38100" dir="2700000" algn="tl">
                    <a:srgbClr val="000000">
                      <a:alpha val="43137"/>
                    </a:srgbClr>
                  </a:outerShdw>
                </a:effectLst>
              </a:rPr>
              <a:t>Minimax is a type of tree search algorithm.</a:t>
            </a:r>
            <a:endParaRPr lang="en-US" sz="3000" dirty="0" smtClean="0">
              <a:ln w="10160">
                <a:noFill/>
                <a:prstDash val="solid"/>
              </a:ln>
              <a:solidFill>
                <a:srgbClr val="FFFFFF"/>
              </a:solidFill>
              <a:effectLst>
                <a:outerShdw blurRad="38100" dist="38100" dir="2700000" algn="tl">
                  <a:srgbClr val="000000">
                    <a:alpha val="43137"/>
                  </a:srgbClr>
                </a:outerShdw>
              </a:effectLst>
            </a:endParaRP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Each leaf contains a final state (terminal) that has a value associated with it.</a:t>
            </a:r>
          </a:p>
          <a:p>
            <a:pPr marL="914400" lvl="1" indent="-4572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Move through the tree from the leaves towards the root</a:t>
            </a:r>
            <a:r>
              <a:rPr lang="en-US" sz="3000" dirty="0" smtClean="0">
                <a:ln w="10160">
                  <a:noFill/>
                  <a:prstDash val="solid"/>
                </a:ln>
                <a:solidFill>
                  <a:srgbClr val="FFFFFF"/>
                </a:solidFill>
                <a:effectLst>
                  <a:outerShdw blurRad="38100" dist="38100" dir="2700000" algn="tl">
                    <a:srgbClr val="000000">
                      <a:alpha val="43137"/>
                    </a:srgbClr>
                  </a:outerShdw>
                </a:effectLst>
              </a:rPr>
              <a:t>.</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The </a:t>
            </a:r>
            <a:r>
              <a:rPr lang="en-US" sz="3000" dirty="0">
                <a:ln w="10160">
                  <a:noFill/>
                  <a:prstDash val="solid"/>
                </a:ln>
                <a:solidFill>
                  <a:srgbClr val="FFFFFF"/>
                </a:solidFill>
                <a:effectLst>
                  <a:outerShdw blurRad="38100" dist="38100" dir="2700000" algn="tl">
                    <a:srgbClr val="000000">
                      <a:alpha val="43137"/>
                    </a:srgbClr>
                  </a:outerShdw>
                </a:effectLst>
              </a:rPr>
              <a:t>assumption is that the opposing player also plays optimally</a:t>
            </a:r>
            <a:r>
              <a:rPr lang="en-US" sz="3000" dirty="0" smtClean="0">
                <a:ln w="10160">
                  <a:noFill/>
                  <a:prstDash val="solid"/>
                </a:ln>
                <a:solidFill>
                  <a:srgbClr val="FFFFFF"/>
                </a:solidFill>
                <a:effectLst>
                  <a:outerShdw blurRad="38100" dist="38100" dir="2700000" algn="tl">
                    <a:srgbClr val="000000">
                      <a:alpha val="43137"/>
                    </a:srgbClr>
                  </a:outerShdw>
                </a:effectLst>
              </a:rPr>
              <a:t>.</a:t>
            </a:r>
          </a:p>
          <a:p>
            <a:pPr marL="914400" lvl="1" indent="-457200">
              <a:buFont typeface="Arial" panose="020B0604020202020204" pitchFamily="34" charset="0"/>
              <a:buChar char="•"/>
            </a:pPr>
            <a:endParaRPr lang="en-US" sz="3000" dirty="0" smtClean="0">
              <a:ln w="10160">
                <a:noFill/>
                <a:prstDash val="solid"/>
              </a:ln>
              <a:solidFill>
                <a:srgbClr val="FFFFFF"/>
              </a:solidFill>
              <a:effectLst>
                <a:outerShdw blurRad="38100" dist="38100" dir="2700000" algn="tl">
                  <a:srgbClr val="000000">
                    <a:alpha val="43137"/>
                  </a:srgbClr>
                </a:outerShdw>
              </a:effectLst>
            </a:endParaRPr>
          </a:p>
          <a:p>
            <a:pPr lvl="1"/>
            <a:endParaRPr lang="en-US" sz="3000" dirty="0" smtClean="0">
              <a:ln w="10160">
                <a:noFill/>
                <a:prstDash val="solid"/>
              </a:ln>
              <a:solidFill>
                <a:srgbClr val="FFFFFF"/>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4" name="מלבן 3"/>
              <p:cNvSpPr/>
              <p:nvPr/>
            </p:nvSpPr>
            <p:spPr>
              <a:xfrm>
                <a:off x="673768" y="3475625"/>
                <a:ext cx="11918616" cy="2870529"/>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DFS.</a:t>
                </a:r>
              </a:p>
              <a:p>
                <a:pPr marL="914400" lvl="1" indent="-457200">
                  <a:buFont typeface="Arial" panose="020B0604020202020204" pitchFamily="34" charset="0"/>
                  <a:buChar char="•"/>
                </a:pPr>
                <a14:m>
                  <m:oMath xmlns:m="http://schemas.openxmlformats.org/officeDocument/2006/math">
                    <m:sSup>
                      <m:sSupPr>
                        <m:ctrlPr>
                          <a:rPr lang="en-US" sz="3000" i="1" smtClean="0">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ctrlPr>
                      </m:sSupPr>
                      <m:e>
                        <m:r>
                          <a:rPr lang="en-US" sz="3000" b="0" i="1" smtClean="0">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𝑂</m:t>
                        </m:r>
                        <m:r>
                          <a:rPr lang="en-US" sz="3000" b="0" i="1" smtClean="0">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m:t>
                        </m:r>
                        <m:r>
                          <a:rPr lang="en-US" sz="3000" b="0" i="1" smtClean="0">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𝑏</m:t>
                        </m:r>
                      </m:e>
                      <m:sup>
                        <m:r>
                          <a:rPr lang="en-US" sz="3000" b="0" i="1" smtClean="0">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𝑑</m:t>
                        </m:r>
                      </m:sup>
                    </m:sSup>
                    <m:r>
                      <a:rPr lang="en-US" sz="3000" b="0" i="1" smtClean="0">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m:t>
                    </m:r>
                  </m:oMath>
                </a14:m>
                <a:r>
                  <a:rPr lang="en-US" sz="3000" dirty="0" smtClean="0">
                    <a:ln w="10160">
                      <a:noFill/>
                      <a:prstDash val="solid"/>
                    </a:ln>
                    <a:solidFill>
                      <a:srgbClr val="FFFFFF"/>
                    </a:solidFill>
                    <a:effectLst>
                      <a:outerShdw blurRad="38100" dist="38100" dir="2700000" algn="tl">
                        <a:srgbClr val="000000">
                          <a:alpha val="43137"/>
                        </a:srgbClr>
                      </a:outerShdw>
                    </a:effectLst>
                  </a:rPr>
                  <a:t> = O(b*b*b…b) – Legal moves.</a:t>
                </a:r>
                <a:endParaRPr lang="en-US" sz="3000" i="1" dirty="0" smtClean="0">
                  <a:ln w="10160">
                    <a:noFill/>
                    <a:prstDash val="solid"/>
                  </a:ln>
                  <a:solidFill>
                    <a:srgbClr val="FFFFFF"/>
                  </a:solidFill>
                  <a:effectLst>
                    <a:outerShdw blurRad="38100" dist="38100" dir="2700000" algn="tl">
                      <a:srgbClr val="000000">
                        <a:alpha val="43137"/>
                      </a:srgbClr>
                    </a:outerShdw>
                  </a:effectLst>
                  <a:ea typeface="Cambria Math" panose="02040503050406030204" pitchFamily="18" charset="0"/>
                </a:endParaRP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Can </a:t>
                </a:r>
                <a:r>
                  <a:rPr lang="en-US" sz="3000" dirty="0">
                    <a:ln w="10160">
                      <a:noFill/>
                      <a:prstDash val="solid"/>
                    </a:ln>
                    <a:solidFill>
                      <a:srgbClr val="FFFFFF"/>
                    </a:solidFill>
                    <a:effectLst>
                      <a:outerShdw blurRad="38100" dist="38100" dir="2700000" algn="tl">
                        <a:srgbClr val="000000">
                          <a:alpha val="43137"/>
                        </a:srgbClr>
                      </a:outerShdw>
                    </a:effectLst>
                  </a:rPr>
                  <a:t>be improved with heuristics.</a:t>
                </a:r>
              </a:p>
              <a:p>
                <a:pPr marL="914400" lvl="1" indent="-457200">
                  <a:buFont typeface="Arial" panose="020B0604020202020204" pitchFamily="34" charset="0"/>
                  <a:buChar char="•"/>
                </a:pPr>
                <a:endParaRPr lang="en-US" sz="3000" i="1" dirty="0" smtClean="0">
                  <a:ln w="10160">
                    <a:noFill/>
                    <a:prstDash val="solid"/>
                  </a:ln>
                  <a:solidFill>
                    <a:srgbClr val="FFFFFF"/>
                  </a:solidFill>
                  <a:effectLst>
                    <a:outerShdw blurRad="38100" dist="38100" dir="2700000" algn="tl">
                      <a:srgbClr val="000000">
                        <a:alpha val="43137"/>
                      </a:srgbClr>
                    </a:outerShdw>
                  </a:effectLst>
                  <a:ea typeface="Cambria Math" panose="02040503050406030204" pitchFamily="18" charset="0"/>
                </a:endParaRPr>
              </a:p>
              <a:p>
                <a:pPr lvl="1"/>
                <a:endParaRPr lang="en-US" sz="3000" i="1" dirty="0" smtClean="0">
                  <a:ln w="10160">
                    <a:noFill/>
                    <a:prstDash val="solid"/>
                  </a:ln>
                  <a:solidFill>
                    <a:srgbClr val="FFFFFF"/>
                  </a:solidFill>
                  <a:effectLst>
                    <a:outerShdw blurRad="38100" dist="38100" dir="2700000" algn="tl">
                      <a:srgbClr val="000000">
                        <a:alpha val="43137"/>
                      </a:srgbClr>
                    </a:outerShdw>
                  </a:effectLst>
                  <a:ea typeface="Cambria Math" panose="02040503050406030204" pitchFamily="18" charset="0"/>
                </a:endParaRPr>
              </a:p>
              <a:p>
                <a:pPr lvl="1"/>
                <a:endParaRPr lang="en-US" sz="3000" i="1" dirty="0" smtClean="0">
                  <a:ln w="10160">
                    <a:noFill/>
                    <a:prstDash val="solid"/>
                  </a:ln>
                  <a:solidFill>
                    <a:srgbClr val="FFFFFF"/>
                  </a:solidFill>
                  <a:effectLst>
                    <a:outerShdw blurRad="38100" dist="38100" dir="2700000" algn="tl">
                      <a:srgbClr val="000000">
                        <a:alpha val="43137"/>
                      </a:srgbClr>
                    </a:outerShdw>
                  </a:effectLst>
                  <a:ea typeface="Cambria Math" panose="02040503050406030204" pitchFamily="18" charset="0"/>
                </a:endParaRPr>
              </a:p>
            </p:txBody>
          </p:sp>
        </mc:Choice>
        <mc:Fallback xmlns="">
          <p:sp>
            <p:nvSpPr>
              <p:cNvPr id="4" name="מלבן 3"/>
              <p:cNvSpPr>
                <a:spLocks noRot="1" noChangeAspect="1" noMove="1" noResize="1" noEditPoints="1" noAdjustHandles="1" noChangeArrowheads="1" noChangeShapeType="1" noTextEdit="1"/>
              </p:cNvSpPr>
              <p:nvPr/>
            </p:nvSpPr>
            <p:spPr>
              <a:xfrm>
                <a:off x="673768" y="3475625"/>
                <a:ext cx="11918616" cy="2870529"/>
              </a:xfrm>
              <a:prstGeom prst="rect">
                <a:avLst/>
              </a:prstGeom>
              <a:blipFill rotWithShape="0">
                <a:blip r:embed="rId3"/>
                <a:stretch>
                  <a:fillRect t="-2760"/>
                </a:stretch>
              </a:blipFill>
            </p:spPr>
            <p:txBody>
              <a:bodyPr/>
              <a:lstStyle/>
              <a:p>
                <a:r>
                  <a:rPr lang="he-IL">
                    <a:noFill/>
                  </a:rPr>
                  <a:t> </a:t>
                </a:r>
              </a:p>
            </p:txBody>
          </p:sp>
        </mc:Fallback>
      </mc:AlternateContent>
    </p:spTree>
    <p:extLst>
      <p:ext uri="{BB962C8B-B14F-4D97-AF65-F5344CB8AC3E}">
        <p14:creationId xmlns:p14="http://schemas.microsoft.com/office/powerpoint/2010/main" val="3730387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Alpha beta PRUNING</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186222" y="977900"/>
            <a:ext cx="11918616" cy="5170646"/>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Alpha Beta is a search algorithm that optimizes the Minimax algorithm.</a:t>
            </a:r>
            <a:endParaRPr lang="en-US" sz="3000" dirty="0">
              <a:effectLst>
                <a:outerShdw blurRad="38100" dist="38100" dir="2700000" algn="tl">
                  <a:srgbClr val="000000">
                    <a:alpha val="43137"/>
                  </a:srgbClr>
                </a:outerShdw>
              </a:effectLst>
            </a:endParaRPr>
          </a:p>
          <a:p>
            <a:pPr marL="800100" lvl="1" indent="-342900">
              <a:buFont typeface="Arial" panose="020B0604020202020204" pitchFamily="34" charset="0"/>
              <a:buChar char="•"/>
            </a:pPr>
            <a:r>
              <a:rPr lang="en-US" sz="3000" dirty="0" smtClean="0">
                <a:effectLst>
                  <a:outerShdw blurRad="38100" dist="38100" dir="2700000" algn="tl">
                    <a:srgbClr val="000000">
                      <a:alpha val="43137"/>
                    </a:srgbClr>
                  </a:outerShdw>
                </a:effectLst>
              </a:rPr>
              <a:t>Reduce the </a:t>
            </a:r>
            <a:r>
              <a:rPr lang="en-US" sz="3000" dirty="0">
                <a:effectLst>
                  <a:outerShdw blurRad="38100" dist="38100" dir="2700000" algn="tl">
                    <a:srgbClr val="000000">
                      <a:alpha val="43137"/>
                    </a:srgbClr>
                  </a:outerShdw>
                </a:effectLst>
              </a:rPr>
              <a:t>number of moves </a:t>
            </a:r>
            <a:r>
              <a:rPr lang="en-US" sz="3000" dirty="0" smtClean="0">
                <a:effectLst>
                  <a:outerShdw blurRad="38100" dist="38100" dir="2700000" algn="tl">
                    <a:srgbClr val="000000">
                      <a:alpha val="43137"/>
                    </a:srgbClr>
                  </a:outerShdw>
                </a:effectLst>
              </a:rPr>
              <a:t>for </a:t>
            </a:r>
            <a:r>
              <a:rPr lang="en-US" sz="3000" dirty="0">
                <a:effectLst>
                  <a:outerShdw blurRad="38100" dist="38100" dir="2700000" algn="tl">
                    <a:srgbClr val="000000">
                      <a:alpha val="43137"/>
                    </a:srgbClr>
                  </a:outerShdw>
                </a:effectLst>
              </a:rPr>
              <a:t>each possible move in the Minimax tree</a:t>
            </a:r>
            <a:r>
              <a:rPr lang="en-US" sz="3000" dirty="0" smtClean="0">
                <a:effectLst>
                  <a:outerShdw blurRad="38100" dist="38100" dir="2700000" algn="tl">
                    <a:srgbClr val="000000">
                      <a:alpha val="43137"/>
                    </a:srgbClr>
                  </a:outerShdw>
                </a:effectLst>
              </a:rPr>
              <a:t>.</a:t>
            </a:r>
            <a:endParaRPr lang="en-US" sz="3000" dirty="0" smtClean="0">
              <a:ln w="10160">
                <a:noFill/>
                <a:prstDash val="solid"/>
              </a:ln>
              <a:solidFill>
                <a:srgbClr val="FFFFFF"/>
              </a:solidFill>
              <a:effectLst>
                <a:outerShdw blurRad="38100" dist="38100" dir="2700000" algn="tl">
                  <a:srgbClr val="000000">
                    <a:alpha val="43137"/>
                  </a:srgbClr>
                </a:outerShdw>
              </a:effectLst>
            </a:endParaRP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We'll </a:t>
            </a:r>
            <a:r>
              <a:rPr lang="en-US" sz="3000" dirty="0">
                <a:ln w="10160">
                  <a:noFill/>
                  <a:prstDash val="solid"/>
                </a:ln>
                <a:solidFill>
                  <a:srgbClr val="FFFFFF"/>
                </a:solidFill>
                <a:effectLst>
                  <a:outerShdw blurRad="38100" dist="38100" dir="2700000" algn="tl">
                    <a:srgbClr val="000000">
                      <a:alpha val="43137"/>
                    </a:srgbClr>
                  </a:outerShdw>
                </a:effectLst>
              </a:rPr>
              <a:t>get the same result we were supposed to get at </a:t>
            </a:r>
            <a:r>
              <a:rPr lang="en-US" sz="3000" dirty="0" smtClean="0">
                <a:ln w="10160">
                  <a:noFill/>
                  <a:prstDash val="solid"/>
                </a:ln>
                <a:solidFill>
                  <a:srgbClr val="FFFFFF"/>
                </a:solidFill>
                <a:effectLst>
                  <a:outerShdw blurRad="38100" dist="38100" dir="2700000" algn="tl">
                    <a:srgbClr val="000000">
                      <a:alpha val="43137"/>
                    </a:srgbClr>
                  </a:outerShdw>
                </a:effectLst>
              </a:rPr>
              <a:t>Minimax algorithm</a:t>
            </a:r>
            <a:r>
              <a:rPr lang="en-US" sz="3000" dirty="0">
                <a:ln w="10160">
                  <a:noFill/>
                  <a:prstDash val="solid"/>
                </a:ln>
                <a:solidFill>
                  <a:srgbClr val="FFFFFF"/>
                </a:solidFill>
                <a:effectLst>
                  <a:outerShdw blurRad="38100" dist="38100" dir="2700000" algn="tl">
                    <a:srgbClr val="000000">
                      <a:alpha val="43137"/>
                    </a:srgbClr>
                  </a:outerShdw>
                </a:effectLst>
              </a:rPr>
              <a:t>.</a:t>
            </a:r>
            <a:endParaRPr lang="en-US" sz="3000" dirty="0" smtClean="0">
              <a:ln w="10160">
                <a:noFill/>
                <a:prstDash val="solid"/>
              </a:ln>
              <a:solidFill>
                <a:srgbClr val="FFFFFF"/>
              </a:solidFill>
              <a:effectLst>
                <a:outerShdw blurRad="38100" dist="38100" dir="2700000" algn="tl">
                  <a:srgbClr val="000000">
                    <a:alpha val="43137"/>
                  </a:srgbClr>
                </a:outerShdw>
              </a:effectLst>
            </a:endParaRPr>
          </a:p>
          <a:p>
            <a:pPr marL="914400" lvl="1" indent="-4572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The meaning of the optimization: shortening the </a:t>
            </a:r>
            <a:r>
              <a:rPr lang="en-US" sz="3000" dirty="0" smtClean="0">
                <a:ln w="10160">
                  <a:noFill/>
                  <a:prstDash val="solid"/>
                </a:ln>
                <a:solidFill>
                  <a:srgbClr val="FFFFFF"/>
                </a:solidFill>
                <a:effectLst>
                  <a:outerShdw blurRad="38100" dist="38100" dir="2700000" algn="tl">
                    <a:srgbClr val="000000">
                      <a:alpha val="43137"/>
                    </a:srgbClr>
                  </a:outerShdw>
                </a:effectLst>
              </a:rPr>
              <a:t>search time</a:t>
            </a:r>
          </a:p>
          <a:p>
            <a:pPr marL="914400" lvl="1" indent="-4572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In the course of searching in depth, partial solutions can be </a:t>
            </a:r>
            <a:r>
              <a:rPr lang="en-US" sz="3000" dirty="0" smtClean="0">
                <a:ln w="10160">
                  <a:noFill/>
                  <a:prstDash val="solid"/>
                </a:ln>
                <a:solidFill>
                  <a:srgbClr val="FFFFFF"/>
                </a:solidFill>
                <a:effectLst>
                  <a:outerShdw blurRad="38100" dist="38100" dir="2700000" algn="tl">
                    <a:srgbClr val="000000">
                      <a:alpha val="43137"/>
                    </a:srgbClr>
                  </a:outerShdw>
                </a:effectLst>
              </a:rPr>
              <a:t>abandoned. </a:t>
            </a:r>
            <a:r>
              <a:rPr lang="en-US" sz="3000" dirty="0">
                <a:ln w="10160">
                  <a:noFill/>
                  <a:prstDash val="solid"/>
                </a:ln>
                <a:solidFill>
                  <a:srgbClr val="FFFFFF"/>
                </a:solidFill>
                <a:effectLst>
                  <a:outerShdw blurRad="38100" dist="38100" dir="2700000" algn="tl">
                    <a:srgbClr val="000000">
                      <a:alpha val="43137"/>
                    </a:srgbClr>
                  </a:outerShdw>
                </a:effectLst>
              </a:rPr>
              <a:t>once they are clearly worse than solutions we have already seen</a:t>
            </a:r>
            <a:r>
              <a:rPr lang="en-US" sz="3000" dirty="0" smtClean="0">
                <a:ln w="10160">
                  <a:noFill/>
                  <a:prstDash val="solid"/>
                </a:ln>
                <a:solidFill>
                  <a:srgbClr val="FFFFFF"/>
                </a:solidFill>
                <a:effectLst>
                  <a:outerShdw blurRad="38100" dist="38100" dir="2700000" algn="tl">
                    <a:srgbClr val="000000">
                      <a:alpha val="43137"/>
                    </a:srgbClr>
                  </a:outerShdw>
                </a:effectLst>
              </a:rPr>
              <a:t>.</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Uses previous information.</a:t>
            </a:r>
            <a:endParaRPr lang="en-US" sz="3000" dirty="0">
              <a:ln w="10160">
                <a:noFill/>
                <a:prstDash val="solid"/>
              </a:ln>
              <a:solidFill>
                <a:srgbClr val="FFFFFF"/>
              </a:solidFill>
              <a:effectLst>
                <a:outerShdw blurRad="38100" dist="38100" dir="2700000" algn="tl">
                  <a:srgbClr val="000000">
                    <a:alpha val="43137"/>
                  </a:srgbClr>
                </a:outerShdw>
              </a:effectLst>
            </a:endParaRPr>
          </a:p>
          <a:p>
            <a:pPr marL="914400" lvl="1" indent="-457200">
              <a:buFont typeface="Arial" panose="020B0604020202020204" pitchFamily="34" charset="0"/>
              <a:buChar char="•"/>
            </a:pPr>
            <a:endParaRPr lang="en-US" sz="3000" dirty="0" smtClean="0">
              <a:ln w="10160">
                <a:no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6415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Alpha beta example [1]</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974424" y="697888"/>
            <a:ext cx="11918616" cy="1015663"/>
          </a:xfrm>
          <a:prstGeom prst="rect">
            <a:avLst/>
          </a:prstGeom>
          <a:noFill/>
        </p:spPr>
        <p:txBody>
          <a:bodyPr wrap="square" lIns="91440" tIns="45720" rIns="91440" bIns="45720">
            <a:spAutoFit/>
          </a:bodyPr>
          <a:lstStyle/>
          <a:p>
            <a:pPr lvl="1"/>
            <a:r>
              <a:rPr lang="en-US" sz="30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rPr>
              <a:t>How it works?</a:t>
            </a:r>
          </a:p>
          <a:p>
            <a:pPr lvl="1"/>
            <a:endParaRPr lang="en-US" sz="3000" b="1" dirty="0" smtClean="0">
              <a:ln w="10160">
                <a:noFill/>
                <a:prstDash val="solid"/>
              </a:ln>
              <a:solidFill>
                <a:srgbClr val="FFFFFF"/>
              </a:solidFill>
              <a:effectLst>
                <a:outerShdw blurRad="38100" dist="38100" dir="2700000" algn="tl">
                  <a:srgbClr val="000000">
                    <a:alpha val="43137"/>
                  </a:srgbClr>
                </a:outerShdw>
              </a:effectLst>
              <a:latin typeface="Century Gothic" panose="020B0502020202020204" pitchFamily="34" charset="0"/>
            </a:endParaRPr>
          </a:p>
        </p:txBody>
      </p:sp>
      <p:pic>
        <p:nvPicPr>
          <p:cNvPr id="4" name="תמונה 3"/>
          <p:cNvPicPr>
            <a:picLocks noChangeAspect="1"/>
          </p:cNvPicPr>
          <p:nvPr/>
        </p:nvPicPr>
        <p:blipFill>
          <a:blip r:embed="rId3"/>
          <a:stretch>
            <a:fillRect/>
          </a:stretch>
        </p:blipFill>
        <p:spPr>
          <a:xfrm>
            <a:off x="2651760" y="1387819"/>
            <a:ext cx="6812280" cy="3312679"/>
          </a:xfrm>
          <a:prstGeom prst="round2DiagRect">
            <a:avLst>
              <a:gd name="adj1" fmla="val 16667"/>
              <a:gd name="adj2" fmla="val 0"/>
            </a:avLst>
          </a:prstGeom>
          <a:ln w="88900" cap="sq">
            <a:solidFill>
              <a:schemeClr val="tx2">
                <a:lumMod val="50000"/>
              </a:schemeClr>
            </a:solidFill>
            <a:miter lim="800000"/>
          </a:ln>
          <a:effectLst>
            <a:outerShdw blurRad="254000" algn="tl" rotWithShape="0">
              <a:srgbClr val="000000">
                <a:alpha val="43000"/>
              </a:srgbClr>
            </a:outerShdw>
          </a:effectLst>
        </p:spPr>
      </p:pic>
      <p:sp>
        <p:nvSpPr>
          <p:cNvPr id="6" name="TextBox 5"/>
          <p:cNvSpPr txBox="1"/>
          <p:nvPr/>
        </p:nvSpPr>
        <p:spPr>
          <a:xfrm>
            <a:off x="2164080" y="5201857"/>
            <a:ext cx="8815234" cy="1246495"/>
          </a:xfrm>
          <a:prstGeom prst="rect">
            <a:avLst/>
          </a:prstGeom>
          <a:noFill/>
        </p:spPr>
        <p:txBody>
          <a:bodyPr wrap="none" rtlCol="1">
            <a:spAutoFit/>
          </a:bodyPr>
          <a:lstStyle/>
          <a:p>
            <a:r>
              <a:rPr lang="en-US" sz="2500" dirty="0">
                <a:latin typeface="Cambria Math" panose="02040503050406030204" pitchFamily="18" charset="0"/>
                <a:ea typeface="Cambria Math" panose="02040503050406030204" pitchFamily="18" charset="0"/>
                <a:cs typeface="Calibri" panose="020F0502020204030204" pitchFamily="34" charset="0"/>
              </a:rPr>
              <a:t>Minimax Decision = MAX{MIN{3,5,10}, MIN{2,a,b}, MIN{2,7,3}}</a:t>
            </a:r>
            <a:br>
              <a:rPr lang="en-US" sz="2500" dirty="0">
                <a:latin typeface="Cambria Math" panose="02040503050406030204" pitchFamily="18" charset="0"/>
                <a:ea typeface="Cambria Math" panose="02040503050406030204" pitchFamily="18" charset="0"/>
                <a:cs typeface="Calibri" panose="020F0502020204030204" pitchFamily="34" charset="0"/>
              </a:rPr>
            </a:br>
            <a:r>
              <a:rPr lang="en-US" sz="2500" dirty="0">
                <a:latin typeface="Cambria Math" panose="02040503050406030204" pitchFamily="18" charset="0"/>
                <a:ea typeface="Cambria Math" panose="02040503050406030204" pitchFamily="18" charset="0"/>
                <a:cs typeface="Calibri" panose="020F0502020204030204" pitchFamily="34" charset="0"/>
              </a:rPr>
              <a:t>= MAX{3,c,2}</a:t>
            </a:r>
            <a:br>
              <a:rPr lang="en-US" sz="2500" dirty="0">
                <a:latin typeface="Cambria Math" panose="02040503050406030204" pitchFamily="18" charset="0"/>
                <a:ea typeface="Cambria Math" panose="02040503050406030204" pitchFamily="18" charset="0"/>
                <a:cs typeface="Calibri" panose="020F0502020204030204" pitchFamily="34" charset="0"/>
              </a:rPr>
            </a:br>
            <a:r>
              <a:rPr lang="en-US" sz="2500" dirty="0">
                <a:latin typeface="Cambria Math" panose="02040503050406030204" pitchFamily="18" charset="0"/>
                <a:ea typeface="Cambria Math" panose="02040503050406030204" pitchFamily="18" charset="0"/>
                <a:cs typeface="Calibri" panose="020F0502020204030204" pitchFamily="34" charset="0"/>
              </a:rPr>
              <a:t>= 3</a:t>
            </a:r>
            <a:endParaRPr lang="he-IL" sz="2500" dirty="0">
              <a:latin typeface="Cambria Math" panose="02040503050406030204" pitchFamily="18" charset="0"/>
              <a:ea typeface="Cambria Math" panose="02040503050406030204" pitchFamily="18" charset="0"/>
              <a:cs typeface="Calibri" panose="020F0502020204030204" pitchFamily="34" charset="0"/>
            </a:endParaRPr>
          </a:p>
        </p:txBody>
      </p:sp>
      <p:sp>
        <p:nvSpPr>
          <p:cNvPr id="7" name="מלבן 6"/>
          <p:cNvSpPr/>
          <p:nvPr/>
        </p:nvSpPr>
        <p:spPr>
          <a:xfrm>
            <a:off x="2926080" y="2636520"/>
            <a:ext cx="6446520" cy="79248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0" name="מלבן 9"/>
          <p:cNvSpPr/>
          <p:nvPr/>
        </p:nvSpPr>
        <p:spPr>
          <a:xfrm>
            <a:off x="2926080" y="1471639"/>
            <a:ext cx="6446520" cy="712791"/>
          </a:xfrm>
          <a:prstGeom prst="rect">
            <a:avLst/>
          </a:prstGeom>
          <a:noFill/>
          <a:ln w="28575">
            <a:solidFill>
              <a:srgbClr val="92D05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dirty="0"/>
          </a:p>
        </p:txBody>
      </p:sp>
    </p:spTree>
    <p:extLst>
      <p:ext uri="{BB962C8B-B14F-4D97-AF65-F5344CB8AC3E}">
        <p14:creationId xmlns:p14="http://schemas.microsoft.com/office/powerpoint/2010/main" val="1686201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740858" y="0"/>
            <a:ext cx="9055100" cy="876300"/>
          </a:xfrm>
        </p:spPr>
        <p:txBody>
          <a:bodyPr>
            <a:normAutofit/>
          </a:bodyPr>
          <a:lstStyle/>
          <a:p>
            <a:pPr algn="ctr"/>
            <a:r>
              <a:rPr lang="en-US" sz="5400" b="1" i="1" dirty="0">
                <a:effectLst>
                  <a:outerShdw blurRad="38100" dist="38100" dir="2700000" algn="tl">
                    <a:srgbClr val="000000">
                      <a:alpha val="43137"/>
                    </a:srgbClr>
                  </a:outerShdw>
                </a:effectLst>
              </a:rPr>
              <a:t>Alpha </a:t>
            </a:r>
            <a:r>
              <a:rPr lang="en-US" sz="5400" b="1" i="1" dirty="0" smtClean="0">
                <a:effectLst>
                  <a:outerShdw blurRad="38100" dist="38100" dir="2700000" algn="tl">
                    <a:srgbClr val="000000">
                      <a:alpha val="43137"/>
                    </a:srgbClr>
                  </a:outerShdw>
                </a:effectLst>
              </a:rPr>
              <a:t>beta example [2]</a:t>
            </a:r>
            <a:endParaRPr lang="he-IL" sz="5400" b="1" i="1" dirty="0">
              <a:effectLst>
                <a:outerShdw blurRad="38100" dist="38100" dir="2700000" algn="tl">
                  <a:srgbClr val="000000">
                    <a:alpha val="43137"/>
                  </a:srgbClr>
                </a:outerShdw>
              </a:effectLst>
            </a:endParaRPr>
          </a:p>
        </p:txBody>
      </p:sp>
      <p:pic>
        <p:nvPicPr>
          <p:cNvPr id="1026" name="Picture 2" descr="https://upload.wikimedia.org/wikipedia/commons/thumb/9/91/AB_pruning.svg/1212px-AB_pruning.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65" y="876300"/>
            <a:ext cx="11027086" cy="55954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אליפסה 2"/>
          <p:cNvSpPr/>
          <p:nvPr/>
        </p:nvSpPr>
        <p:spPr>
          <a:xfrm>
            <a:off x="1758111" y="4556664"/>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7" name="אליפסה 6"/>
          <p:cNvSpPr/>
          <p:nvPr/>
        </p:nvSpPr>
        <p:spPr>
          <a:xfrm>
            <a:off x="3072747" y="4556663"/>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8" name="אליפסה 7"/>
          <p:cNvSpPr/>
          <p:nvPr/>
        </p:nvSpPr>
        <p:spPr>
          <a:xfrm>
            <a:off x="4439142" y="4556661"/>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 name="אליפסה 8"/>
          <p:cNvSpPr/>
          <p:nvPr/>
        </p:nvSpPr>
        <p:spPr>
          <a:xfrm>
            <a:off x="5013770" y="4556660"/>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0" name="אליפסה 9"/>
          <p:cNvSpPr/>
          <p:nvPr/>
        </p:nvSpPr>
        <p:spPr>
          <a:xfrm>
            <a:off x="6172292" y="4556659"/>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1" name="אליפסה 10"/>
          <p:cNvSpPr/>
          <p:nvPr/>
        </p:nvSpPr>
        <p:spPr>
          <a:xfrm>
            <a:off x="6770031" y="4556658"/>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2" name="אליפסה 11"/>
          <p:cNvSpPr/>
          <p:nvPr/>
        </p:nvSpPr>
        <p:spPr>
          <a:xfrm>
            <a:off x="7383571" y="4556657"/>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3" name="אליפסה 12"/>
          <p:cNvSpPr/>
          <p:nvPr/>
        </p:nvSpPr>
        <p:spPr>
          <a:xfrm>
            <a:off x="8084667" y="4556656"/>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4" name="אליפסה 13"/>
          <p:cNvSpPr/>
          <p:nvPr/>
        </p:nvSpPr>
        <p:spPr>
          <a:xfrm>
            <a:off x="8711054" y="4556656"/>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 name="מלבן 4"/>
          <p:cNvSpPr/>
          <p:nvPr/>
        </p:nvSpPr>
        <p:spPr>
          <a:xfrm>
            <a:off x="2380890" y="3524678"/>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17"/>
          <p:cNvSpPr/>
          <p:nvPr/>
        </p:nvSpPr>
        <p:spPr>
          <a:xfrm>
            <a:off x="3764539" y="3535990"/>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p:cNvSpPr/>
          <p:nvPr/>
        </p:nvSpPr>
        <p:spPr>
          <a:xfrm>
            <a:off x="5614850" y="3535989"/>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p:cNvSpPr/>
          <p:nvPr/>
        </p:nvSpPr>
        <p:spPr>
          <a:xfrm>
            <a:off x="6302914" y="3535988"/>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מלבן 20"/>
          <p:cNvSpPr/>
          <p:nvPr/>
        </p:nvSpPr>
        <p:spPr>
          <a:xfrm>
            <a:off x="7402502" y="3535987"/>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מלבן 21"/>
          <p:cNvSpPr/>
          <p:nvPr/>
        </p:nvSpPr>
        <p:spPr>
          <a:xfrm>
            <a:off x="8113076" y="3535986"/>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אליפסה 22"/>
          <p:cNvSpPr/>
          <p:nvPr/>
        </p:nvSpPr>
        <p:spPr>
          <a:xfrm>
            <a:off x="8111398" y="2321459"/>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4" name="אליפסה 23"/>
          <p:cNvSpPr/>
          <p:nvPr/>
        </p:nvSpPr>
        <p:spPr>
          <a:xfrm>
            <a:off x="5597597" y="2304206"/>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5" name="אליפסה 24"/>
          <p:cNvSpPr/>
          <p:nvPr/>
        </p:nvSpPr>
        <p:spPr>
          <a:xfrm>
            <a:off x="3083796" y="2304198"/>
            <a:ext cx="484757" cy="4830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27" name="מלבן 26"/>
          <p:cNvSpPr/>
          <p:nvPr/>
        </p:nvSpPr>
        <p:spPr>
          <a:xfrm>
            <a:off x="5597796" y="1066076"/>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TextBox 29"/>
          <p:cNvSpPr txBox="1"/>
          <p:nvPr/>
        </p:nvSpPr>
        <p:spPr>
          <a:xfrm>
            <a:off x="1258611" y="4356601"/>
            <a:ext cx="705689" cy="400110"/>
          </a:xfrm>
          <a:prstGeom prst="rect">
            <a:avLst/>
          </a:prstGeom>
          <a:noFill/>
        </p:spPr>
        <p:txBody>
          <a:bodyPr wrap="square" rtlCol="1">
            <a:spAutoFit/>
          </a:bodyPr>
          <a:lstStyle/>
          <a:p>
            <a:r>
              <a:rPr lang="he-IL" sz="2000" b="1" dirty="0">
                <a:solidFill>
                  <a:schemeClr val="bg1"/>
                </a:solidFill>
              </a:rPr>
              <a:t>≤</a:t>
            </a:r>
            <a:r>
              <a:rPr lang="en-US" sz="2000" b="1" dirty="0" smtClean="0">
                <a:solidFill>
                  <a:schemeClr val="bg1"/>
                </a:solidFill>
              </a:rPr>
              <a:t>5</a:t>
            </a:r>
            <a:endParaRPr lang="he-IL" sz="2000" b="1" dirty="0">
              <a:solidFill>
                <a:schemeClr val="bg1"/>
              </a:solidFill>
            </a:endParaRPr>
          </a:p>
        </p:txBody>
      </p:sp>
      <p:sp>
        <p:nvSpPr>
          <p:cNvPr id="33" name="TextBox 32"/>
          <p:cNvSpPr txBox="1"/>
          <p:nvPr/>
        </p:nvSpPr>
        <p:spPr>
          <a:xfrm>
            <a:off x="1800550" y="3577470"/>
            <a:ext cx="705689" cy="400110"/>
          </a:xfrm>
          <a:prstGeom prst="rect">
            <a:avLst/>
          </a:prstGeom>
          <a:noFill/>
        </p:spPr>
        <p:txBody>
          <a:bodyPr wrap="square" rtlCol="1">
            <a:spAutoFit/>
          </a:bodyPr>
          <a:lstStyle/>
          <a:p>
            <a:r>
              <a:rPr lang="he-IL" sz="2000" b="1" dirty="0" smtClean="0">
                <a:solidFill>
                  <a:schemeClr val="bg1"/>
                </a:solidFill>
              </a:rPr>
              <a:t>≥</a:t>
            </a:r>
            <a:r>
              <a:rPr lang="en-US" sz="2000" b="1" dirty="0" smtClean="0">
                <a:solidFill>
                  <a:schemeClr val="bg1"/>
                </a:solidFill>
              </a:rPr>
              <a:t>5</a:t>
            </a:r>
            <a:endParaRPr lang="he-IL" sz="2000" b="1" dirty="0">
              <a:solidFill>
                <a:schemeClr val="bg1"/>
              </a:solidFill>
            </a:endParaRPr>
          </a:p>
        </p:txBody>
      </p:sp>
      <p:sp>
        <p:nvSpPr>
          <p:cNvPr id="34" name="TextBox 33"/>
          <p:cNvSpPr txBox="1"/>
          <p:nvPr/>
        </p:nvSpPr>
        <p:spPr>
          <a:xfrm>
            <a:off x="3533375" y="4356601"/>
            <a:ext cx="705689" cy="400110"/>
          </a:xfrm>
          <a:prstGeom prst="rect">
            <a:avLst/>
          </a:prstGeom>
          <a:noFill/>
        </p:spPr>
        <p:txBody>
          <a:bodyPr wrap="square" rtlCol="1">
            <a:spAutoFit/>
          </a:bodyPr>
          <a:lstStyle/>
          <a:p>
            <a:r>
              <a:rPr lang="he-IL" sz="2000" b="1" dirty="0" smtClean="0">
                <a:solidFill>
                  <a:schemeClr val="bg1"/>
                </a:solidFill>
              </a:rPr>
              <a:t>≤</a:t>
            </a:r>
            <a:r>
              <a:rPr lang="en-US" sz="2000" b="1" dirty="0" smtClean="0">
                <a:solidFill>
                  <a:schemeClr val="bg1"/>
                </a:solidFill>
              </a:rPr>
              <a:t>4</a:t>
            </a:r>
            <a:endParaRPr lang="he-IL" sz="2000" b="1" dirty="0">
              <a:solidFill>
                <a:schemeClr val="bg1"/>
              </a:solidFill>
            </a:endParaRPr>
          </a:p>
        </p:txBody>
      </p:sp>
      <p:sp>
        <p:nvSpPr>
          <p:cNvPr id="37" name="TextBox 36"/>
          <p:cNvSpPr txBox="1"/>
          <p:nvPr/>
        </p:nvSpPr>
        <p:spPr>
          <a:xfrm>
            <a:off x="2606301" y="2304198"/>
            <a:ext cx="705689" cy="400110"/>
          </a:xfrm>
          <a:prstGeom prst="rect">
            <a:avLst/>
          </a:prstGeom>
          <a:noFill/>
        </p:spPr>
        <p:txBody>
          <a:bodyPr wrap="square" rtlCol="1">
            <a:spAutoFit/>
          </a:bodyPr>
          <a:lstStyle/>
          <a:p>
            <a:r>
              <a:rPr lang="he-IL" sz="2000" b="1" dirty="0">
                <a:solidFill>
                  <a:schemeClr val="bg1"/>
                </a:solidFill>
              </a:rPr>
              <a:t>≤</a:t>
            </a:r>
            <a:r>
              <a:rPr lang="en-US" sz="2000" b="1" dirty="0" smtClean="0">
                <a:solidFill>
                  <a:schemeClr val="bg1"/>
                </a:solidFill>
              </a:rPr>
              <a:t>5</a:t>
            </a:r>
            <a:endParaRPr lang="he-IL" sz="2000" b="1" dirty="0">
              <a:solidFill>
                <a:schemeClr val="bg1"/>
              </a:solidFill>
            </a:endParaRPr>
          </a:p>
        </p:txBody>
      </p:sp>
      <p:sp>
        <p:nvSpPr>
          <p:cNvPr id="42" name="TextBox 41"/>
          <p:cNvSpPr txBox="1"/>
          <p:nvPr/>
        </p:nvSpPr>
        <p:spPr>
          <a:xfrm>
            <a:off x="5018349" y="1050597"/>
            <a:ext cx="705689" cy="400110"/>
          </a:xfrm>
          <a:prstGeom prst="rect">
            <a:avLst/>
          </a:prstGeom>
          <a:noFill/>
        </p:spPr>
        <p:txBody>
          <a:bodyPr wrap="square" rtlCol="1">
            <a:spAutoFit/>
          </a:bodyPr>
          <a:lstStyle/>
          <a:p>
            <a:r>
              <a:rPr lang="he-IL" sz="2000" b="1" dirty="0" smtClean="0">
                <a:solidFill>
                  <a:schemeClr val="bg1"/>
                </a:solidFill>
              </a:rPr>
              <a:t>≥</a:t>
            </a:r>
            <a:r>
              <a:rPr lang="en-US" sz="2000" b="1" dirty="0" smtClean="0">
                <a:solidFill>
                  <a:schemeClr val="bg1"/>
                </a:solidFill>
              </a:rPr>
              <a:t>3</a:t>
            </a:r>
            <a:endParaRPr lang="he-IL" sz="2000" b="1" dirty="0">
              <a:solidFill>
                <a:schemeClr val="bg1"/>
              </a:solidFill>
            </a:endParaRPr>
          </a:p>
        </p:txBody>
      </p:sp>
      <p:sp>
        <p:nvSpPr>
          <p:cNvPr id="44" name="TextBox 43"/>
          <p:cNvSpPr txBox="1"/>
          <p:nvPr/>
        </p:nvSpPr>
        <p:spPr>
          <a:xfrm>
            <a:off x="5066206" y="3587057"/>
            <a:ext cx="705689" cy="400110"/>
          </a:xfrm>
          <a:prstGeom prst="rect">
            <a:avLst/>
          </a:prstGeom>
          <a:noFill/>
        </p:spPr>
        <p:txBody>
          <a:bodyPr wrap="square" rtlCol="1">
            <a:spAutoFit/>
          </a:bodyPr>
          <a:lstStyle/>
          <a:p>
            <a:r>
              <a:rPr lang="he-IL" sz="2000" b="1" dirty="0" smtClean="0">
                <a:solidFill>
                  <a:schemeClr val="bg1"/>
                </a:solidFill>
              </a:rPr>
              <a:t>≥</a:t>
            </a:r>
            <a:r>
              <a:rPr lang="en-US" sz="2000" b="1" dirty="0" smtClean="0">
                <a:solidFill>
                  <a:schemeClr val="bg1"/>
                </a:solidFill>
              </a:rPr>
              <a:t>6</a:t>
            </a:r>
            <a:endParaRPr lang="he-IL" sz="2000" b="1" dirty="0">
              <a:solidFill>
                <a:schemeClr val="bg1"/>
              </a:solidFill>
            </a:endParaRPr>
          </a:p>
        </p:txBody>
      </p:sp>
      <p:sp>
        <p:nvSpPr>
          <p:cNvPr id="46" name="TextBox 45"/>
          <p:cNvSpPr txBox="1"/>
          <p:nvPr/>
        </p:nvSpPr>
        <p:spPr>
          <a:xfrm>
            <a:off x="5756846" y="4457749"/>
            <a:ext cx="705689" cy="400110"/>
          </a:xfrm>
          <a:prstGeom prst="rect">
            <a:avLst/>
          </a:prstGeom>
          <a:noFill/>
        </p:spPr>
        <p:txBody>
          <a:bodyPr wrap="square" rtlCol="1">
            <a:spAutoFit/>
          </a:bodyPr>
          <a:lstStyle/>
          <a:p>
            <a:r>
              <a:rPr lang="he-IL" sz="2000" b="1" dirty="0" smtClean="0">
                <a:solidFill>
                  <a:schemeClr val="bg1"/>
                </a:solidFill>
              </a:rPr>
              <a:t>≤</a:t>
            </a:r>
            <a:r>
              <a:rPr lang="en-US" sz="2000" b="1" dirty="0" smtClean="0">
                <a:solidFill>
                  <a:schemeClr val="bg1"/>
                </a:solidFill>
              </a:rPr>
              <a:t>6</a:t>
            </a:r>
            <a:endParaRPr lang="he-IL" sz="2000" b="1" dirty="0">
              <a:solidFill>
                <a:schemeClr val="bg1"/>
              </a:solidFill>
            </a:endParaRPr>
          </a:p>
        </p:txBody>
      </p:sp>
      <p:sp>
        <p:nvSpPr>
          <p:cNvPr id="47" name="TextBox 46"/>
          <p:cNvSpPr txBox="1"/>
          <p:nvPr/>
        </p:nvSpPr>
        <p:spPr>
          <a:xfrm>
            <a:off x="5103255" y="2297859"/>
            <a:ext cx="705689" cy="400110"/>
          </a:xfrm>
          <a:prstGeom prst="rect">
            <a:avLst/>
          </a:prstGeom>
          <a:noFill/>
        </p:spPr>
        <p:txBody>
          <a:bodyPr wrap="square" rtlCol="1">
            <a:spAutoFit/>
          </a:bodyPr>
          <a:lstStyle/>
          <a:p>
            <a:r>
              <a:rPr lang="he-IL" sz="2000" b="1" dirty="0" smtClean="0">
                <a:solidFill>
                  <a:schemeClr val="bg1"/>
                </a:solidFill>
              </a:rPr>
              <a:t>≤</a:t>
            </a:r>
            <a:r>
              <a:rPr lang="en-US" sz="2000" b="1" dirty="0" smtClean="0">
                <a:solidFill>
                  <a:schemeClr val="bg1"/>
                </a:solidFill>
              </a:rPr>
              <a:t>6</a:t>
            </a:r>
            <a:endParaRPr lang="he-IL" sz="2000" b="1" dirty="0">
              <a:solidFill>
                <a:schemeClr val="bg1"/>
              </a:solidFill>
            </a:endParaRPr>
          </a:p>
        </p:txBody>
      </p:sp>
      <p:sp>
        <p:nvSpPr>
          <p:cNvPr id="48" name="TextBox 47"/>
          <p:cNvSpPr txBox="1"/>
          <p:nvPr/>
        </p:nvSpPr>
        <p:spPr>
          <a:xfrm>
            <a:off x="6109690" y="1083069"/>
            <a:ext cx="705689" cy="400110"/>
          </a:xfrm>
          <a:prstGeom prst="rect">
            <a:avLst/>
          </a:prstGeom>
          <a:noFill/>
        </p:spPr>
        <p:txBody>
          <a:bodyPr wrap="square" rtlCol="1">
            <a:spAutoFit/>
          </a:bodyPr>
          <a:lstStyle/>
          <a:p>
            <a:r>
              <a:rPr lang="he-IL" sz="2000" b="1" dirty="0" smtClean="0">
                <a:solidFill>
                  <a:schemeClr val="bg1"/>
                </a:solidFill>
              </a:rPr>
              <a:t>≥</a:t>
            </a:r>
            <a:r>
              <a:rPr lang="en-US" sz="2000" b="1" dirty="0" smtClean="0">
                <a:solidFill>
                  <a:schemeClr val="bg1"/>
                </a:solidFill>
              </a:rPr>
              <a:t>6</a:t>
            </a:r>
            <a:endParaRPr lang="he-IL" sz="2000" b="1" dirty="0">
              <a:solidFill>
                <a:schemeClr val="bg1"/>
              </a:solidFill>
            </a:endParaRPr>
          </a:p>
        </p:txBody>
      </p:sp>
      <p:sp>
        <p:nvSpPr>
          <p:cNvPr id="49" name="TextBox 48"/>
          <p:cNvSpPr txBox="1"/>
          <p:nvPr/>
        </p:nvSpPr>
        <p:spPr>
          <a:xfrm>
            <a:off x="7564098" y="2387167"/>
            <a:ext cx="705689" cy="400110"/>
          </a:xfrm>
          <a:prstGeom prst="rect">
            <a:avLst/>
          </a:prstGeom>
          <a:noFill/>
        </p:spPr>
        <p:txBody>
          <a:bodyPr wrap="square" rtlCol="1">
            <a:spAutoFit/>
          </a:bodyPr>
          <a:lstStyle/>
          <a:p>
            <a:r>
              <a:rPr lang="he-IL" sz="2000" b="1" dirty="0" smtClean="0">
                <a:solidFill>
                  <a:schemeClr val="bg1"/>
                </a:solidFill>
              </a:rPr>
              <a:t>≤</a:t>
            </a:r>
            <a:r>
              <a:rPr lang="en-US" sz="2000" b="1" dirty="0" smtClean="0">
                <a:solidFill>
                  <a:schemeClr val="bg1"/>
                </a:solidFill>
              </a:rPr>
              <a:t>5</a:t>
            </a:r>
            <a:endParaRPr lang="he-IL" sz="2000" b="1" dirty="0">
              <a:solidFill>
                <a:schemeClr val="bg1"/>
              </a:solidFill>
            </a:endParaRPr>
          </a:p>
        </p:txBody>
      </p:sp>
      <p:sp>
        <p:nvSpPr>
          <p:cNvPr id="35" name="מלבן 34"/>
          <p:cNvSpPr/>
          <p:nvPr/>
        </p:nvSpPr>
        <p:spPr>
          <a:xfrm>
            <a:off x="1178807" y="5647079"/>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מלבן 35"/>
          <p:cNvSpPr/>
          <p:nvPr/>
        </p:nvSpPr>
        <p:spPr>
          <a:xfrm>
            <a:off x="2447930" y="5647079"/>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מלבן 37"/>
          <p:cNvSpPr/>
          <p:nvPr/>
        </p:nvSpPr>
        <p:spPr>
          <a:xfrm>
            <a:off x="3064364" y="5647079"/>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מלבן 38"/>
          <p:cNvSpPr/>
          <p:nvPr/>
        </p:nvSpPr>
        <p:spPr>
          <a:xfrm>
            <a:off x="1795241" y="5633011"/>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TextBox 39"/>
          <p:cNvSpPr txBox="1"/>
          <p:nvPr/>
        </p:nvSpPr>
        <p:spPr>
          <a:xfrm>
            <a:off x="2532491" y="4556656"/>
            <a:ext cx="705689" cy="400110"/>
          </a:xfrm>
          <a:prstGeom prst="rect">
            <a:avLst/>
          </a:prstGeom>
          <a:noFill/>
        </p:spPr>
        <p:txBody>
          <a:bodyPr wrap="square" rtlCol="1">
            <a:spAutoFit/>
          </a:bodyPr>
          <a:lstStyle/>
          <a:p>
            <a:r>
              <a:rPr lang="he-IL" sz="2000" b="1" dirty="0" smtClean="0">
                <a:solidFill>
                  <a:schemeClr val="bg1"/>
                </a:solidFill>
              </a:rPr>
              <a:t>≤</a:t>
            </a:r>
            <a:r>
              <a:rPr lang="en-US" sz="2000" b="1" dirty="0" smtClean="0">
                <a:solidFill>
                  <a:schemeClr val="bg1"/>
                </a:solidFill>
              </a:rPr>
              <a:t>7</a:t>
            </a:r>
            <a:endParaRPr lang="he-IL" sz="2000" b="1" dirty="0">
              <a:solidFill>
                <a:schemeClr val="bg1"/>
              </a:solidFill>
            </a:endParaRPr>
          </a:p>
        </p:txBody>
      </p:sp>
      <p:sp>
        <p:nvSpPr>
          <p:cNvPr id="41" name="מלבן 40"/>
          <p:cNvSpPr/>
          <p:nvPr/>
        </p:nvSpPr>
        <p:spPr>
          <a:xfrm>
            <a:off x="4439142" y="5647078"/>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מלבן 42"/>
          <p:cNvSpPr/>
          <p:nvPr/>
        </p:nvSpPr>
        <p:spPr>
          <a:xfrm>
            <a:off x="5038763" y="5647078"/>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 name="מלבן 44"/>
          <p:cNvSpPr/>
          <p:nvPr/>
        </p:nvSpPr>
        <p:spPr>
          <a:xfrm>
            <a:off x="5597796" y="5647078"/>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מלבן 49"/>
          <p:cNvSpPr/>
          <p:nvPr/>
        </p:nvSpPr>
        <p:spPr>
          <a:xfrm>
            <a:off x="6172162" y="5647077"/>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1" name="מלבן 50"/>
          <p:cNvSpPr/>
          <p:nvPr/>
        </p:nvSpPr>
        <p:spPr>
          <a:xfrm>
            <a:off x="6774621" y="5630243"/>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2" name="מלבן 51"/>
          <p:cNvSpPr/>
          <p:nvPr/>
        </p:nvSpPr>
        <p:spPr>
          <a:xfrm>
            <a:off x="7404632" y="5647077"/>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3" name="מלבן 52"/>
          <p:cNvSpPr/>
          <p:nvPr/>
        </p:nvSpPr>
        <p:spPr>
          <a:xfrm>
            <a:off x="8084667" y="5630243"/>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4" name="מלבן 53"/>
          <p:cNvSpPr/>
          <p:nvPr/>
        </p:nvSpPr>
        <p:spPr>
          <a:xfrm>
            <a:off x="8689873" y="5643305"/>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5" name="מלבן 54"/>
          <p:cNvSpPr/>
          <p:nvPr/>
        </p:nvSpPr>
        <p:spPr>
          <a:xfrm>
            <a:off x="9325659" y="5643305"/>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6" name="מלבן 55"/>
          <p:cNvSpPr/>
          <p:nvPr/>
        </p:nvSpPr>
        <p:spPr>
          <a:xfrm>
            <a:off x="3676547" y="5657485"/>
            <a:ext cx="483079" cy="483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91885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39"/>
                                        </p:tgtEl>
                                      </p:cBhvr>
                                    </p:animEffect>
                                    <p:set>
                                      <p:cBhvr>
                                        <p:cTn id="16" dur="1" fill="hold">
                                          <p:stCondLst>
                                            <p:cond delay="499"/>
                                          </p:stCondLst>
                                        </p:cTn>
                                        <p:tgtEl>
                                          <p:spTgt spid="3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0" nodeType="clickEffect">
                                  <p:stCondLst>
                                    <p:cond delay="0"/>
                                  </p:stCondLst>
                                  <p:childTnLst>
                                    <p:animEffect transition="out" filter="wipe(down)">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0" nodeType="clickEffect">
                                  <p:stCondLst>
                                    <p:cond delay="0"/>
                                  </p:stCondLst>
                                  <p:childTnLst>
                                    <p:animEffect transition="out" filter="wipe(down)">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0" nodeType="clickEffect">
                                  <p:stCondLst>
                                    <p:cond delay="0"/>
                                  </p:stCondLst>
                                  <p:childTnLst>
                                    <p:animEffect transition="out" filter="wipe(down)">
                                      <p:cBhvr>
                                        <p:cTn id="38" dur="500"/>
                                        <p:tgtEl>
                                          <p:spTgt spid="38"/>
                                        </p:tgtEl>
                                      </p:cBhvr>
                                    </p:animEffect>
                                    <p:set>
                                      <p:cBhvr>
                                        <p:cTn id="39" dur="1" fill="hold">
                                          <p:stCondLst>
                                            <p:cond delay="499"/>
                                          </p:stCondLst>
                                        </p:cTn>
                                        <p:tgtEl>
                                          <p:spTgt spid="3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0" nodeType="clickEffect">
                                  <p:stCondLst>
                                    <p:cond delay="0"/>
                                  </p:stCondLst>
                                  <p:childTnLst>
                                    <p:animEffect transition="out" filter="wipe(down)">
                                      <p:cBhvr>
                                        <p:cTn id="43" dur="500"/>
                                        <p:tgtEl>
                                          <p:spTgt spid="40"/>
                                        </p:tgtEl>
                                      </p:cBhvr>
                                    </p:animEffect>
                                    <p:set>
                                      <p:cBhvr>
                                        <p:cTn id="44" dur="1" fill="hold">
                                          <p:stCondLst>
                                            <p:cond delay="499"/>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0" nodeType="clickEffect">
                                  <p:stCondLst>
                                    <p:cond delay="0"/>
                                  </p:stCondLst>
                                  <p:childTnLst>
                                    <p:animEffect transition="out" filter="wipe(down)">
                                      <p:cBhvr>
                                        <p:cTn id="52" dur="700"/>
                                        <p:tgtEl>
                                          <p:spTgt spid="56"/>
                                        </p:tgtEl>
                                      </p:cBhvr>
                                    </p:animEffect>
                                    <p:set>
                                      <p:cBhvr>
                                        <p:cTn id="53" dur="1" fill="hold">
                                          <p:stCondLst>
                                            <p:cond delay="699"/>
                                          </p:stCondLst>
                                        </p:cTn>
                                        <p:tgtEl>
                                          <p:spTgt spid="5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0" nodeType="clickEffect">
                                  <p:stCondLst>
                                    <p:cond delay="0"/>
                                  </p:stCondLst>
                                  <p:childTnLst>
                                    <p:animEffect transition="out" filter="wipe(down)">
                                      <p:cBhvr>
                                        <p:cTn id="57" dur="500"/>
                                        <p:tgtEl>
                                          <p:spTgt spid="7"/>
                                        </p:tgtEl>
                                      </p:cBhvr>
                                    </p:animEffect>
                                    <p:set>
                                      <p:cBhvr>
                                        <p:cTn id="58" dur="1" fill="hold">
                                          <p:stCondLst>
                                            <p:cond delay="499"/>
                                          </p:stCondLst>
                                        </p:cTn>
                                        <p:tgtEl>
                                          <p:spTgt spid="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4" fill="hold" grpId="0" nodeType="clickEffect">
                                  <p:stCondLst>
                                    <p:cond delay="0"/>
                                  </p:stCondLst>
                                  <p:childTnLst>
                                    <p:animEffect transition="out" filter="wipe(down)">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grpId="0" nodeType="clickEffect">
                                  <p:stCondLst>
                                    <p:cond delay="0"/>
                                  </p:stCondLst>
                                  <p:childTnLst>
                                    <p:animEffect transition="out" filter="wipe(down)">
                                      <p:cBhvr>
                                        <p:cTn id="71" dur="500"/>
                                        <p:tgtEl>
                                          <p:spTgt spid="41"/>
                                        </p:tgtEl>
                                      </p:cBhvr>
                                    </p:animEffect>
                                    <p:set>
                                      <p:cBhvr>
                                        <p:cTn id="72" dur="1" fill="hold">
                                          <p:stCondLst>
                                            <p:cond delay="499"/>
                                          </p:stCondLst>
                                        </p:cTn>
                                        <p:tgtEl>
                                          <p:spTgt spid="4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0" nodeType="clickEffect">
                                  <p:stCondLst>
                                    <p:cond delay="0"/>
                                  </p:stCondLst>
                                  <p:childTnLst>
                                    <p:animEffect transition="out" filter="wipe(down)">
                                      <p:cBhvr>
                                        <p:cTn id="76" dur="500"/>
                                        <p:tgtEl>
                                          <p:spTgt spid="8"/>
                                        </p:tgtEl>
                                      </p:cBhvr>
                                    </p:animEffect>
                                    <p:set>
                                      <p:cBhvr>
                                        <p:cTn id="77" dur="1" fill="hold">
                                          <p:stCondLst>
                                            <p:cond delay="499"/>
                                          </p:stCondLst>
                                        </p:cTn>
                                        <p:tgtEl>
                                          <p:spTgt spid="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0" nodeType="clickEffect">
                                  <p:stCondLst>
                                    <p:cond delay="0"/>
                                  </p:stCondLst>
                                  <p:childTnLst>
                                    <p:animEffect transition="out" filter="wipe(down)">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grpId="0" nodeType="clickEffect">
                                  <p:stCondLst>
                                    <p:cond delay="0"/>
                                  </p:stCondLst>
                                  <p:childTnLst>
                                    <p:animEffect transition="out" filter="wipe(down)">
                                      <p:cBhvr>
                                        <p:cTn id="86" dur="500"/>
                                        <p:tgtEl>
                                          <p:spTgt spid="25"/>
                                        </p:tgtEl>
                                      </p:cBhvr>
                                    </p:animEffect>
                                    <p:set>
                                      <p:cBhvr>
                                        <p:cTn id="87" dur="1" fill="hold">
                                          <p:stCondLst>
                                            <p:cond delay="499"/>
                                          </p:stCondLst>
                                        </p:cTn>
                                        <p:tgtEl>
                                          <p:spTgt spid="2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0" nodeType="clickEffect">
                                  <p:stCondLst>
                                    <p:cond delay="0"/>
                                  </p:stCondLst>
                                  <p:childTnLst>
                                    <p:animEffect transition="out" filter="wipe(down)">
                                      <p:cBhvr>
                                        <p:cTn id="96" dur="500"/>
                                        <p:tgtEl>
                                          <p:spTgt spid="43"/>
                                        </p:tgtEl>
                                      </p:cBhvr>
                                    </p:animEffect>
                                    <p:set>
                                      <p:cBhvr>
                                        <p:cTn id="97" dur="1" fill="hold">
                                          <p:stCondLst>
                                            <p:cond delay="499"/>
                                          </p:stCondLst>
                                        </p:cTn>
                                        <p:tgtEl>
                                          <p:spTgt spid="4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0" nodeType="clickEffect">
                                  <p:stCondLst>
                                    <p:cond delay="0"/>
                                  </p:stCondLst>
                                  <p:childTnLst>
                                    <p:animEffect transition="out" filter="wipe(down)">
                                      <p:cBhvr>
                                        <p:cTn id="101" dur="500"/>
                                        <p:tgtEl>
                                          <p:spTgt spid="9"/>
                                        </p:tgtEl>
                                      </p:cBhvr>
                                    </p:animEffect>
                                    <p:set>
                                      <p:cBhvr>
                                        <p:cTn id="102" dur="1" fill="hold">
                                          <p:stCondLst>
                                            <p:cond delay="499"/>
                                          </p:stCondLst>
                                        </p:cTn>
                                        <p:tgtEl>
                                          <p:spTgt spid="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xit" presetSubtype="4" fill="hold" grpId="0" nodeType="clickEffect">
                                  <p:stCondLst>
                                    <p:cond delay="0"/>
                                  </p:stCondLst>
                                  <p:childTnLst>
                                    <p:animEffect transition="out" filter="wipe(down)">
                                      <p:cBhvr>
                                        <p:cTn id="110" dur="500"/>
                                        <p:tgtEl>
                                          <p:spTgt spid="45"/>
                                        </p:tgtEl>
                                      </p:cBhvr>
                                    </p:animEffect>
                                    <p:set>
                                      <p:cBhvr>
                                        <p:cTn id="111" dur="1" fill="hold">
                                          <p:stCondLst>
                                            <p:cond delay="499"/>
                                          </p:stCondLst>
                                        </p:cTn>
                                        <p:tgtEl>
                                          <p:spTgt spid="4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4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0" nodeType="clickEffect">
                                  <p:stCondLst>
                                    <p:cond delay="0"/>
                                  </p:stCondLst>
                                  <p:childTnLst>
                                    <p:animEffect transition="out" filter="wipe(down)">
                                      <p:cBhvr>
                                        <p:cTn id="119" dur="500"/>
                                        <p:tgtEl>
                                          <p:spTgt spid="50"/>
                                        </p:tgtEl>
                                      </p:cBhvr>
                                    </p:animEffect>
                                    <p:set>
                                      <p:cBhvr>
                                        <p:cTn id="120" dur="1" fill="hold">
                                          <p:stCondLst>
                                            <p:cond delay="499"/>
                                          </p:stCondLst>
                                        </p:cTn>
                                        <p:tgtEl>
                                          <p:spTgt spid="5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0" nodeType="clickEffect">
                                  <p:stCondLst>
                                    <p:cond delay="0"/>
                                  </p:stCondLst>
                                  <p:childTnLst>
                                    <p:animEffect transition="out" filter="wipe(down)">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2" presetClass="exit" presetSubtype="4" fill="hold" grpId="0" nodeType="clickEffect">
                                  <p:stCondLst>
                                    <p:cond delay="0"/>
                                  </p:stCondLst>
                                  <p:childTnLst>
                                    <p:animEffect transition="out" filter="wipe(down)">
                                      <p:cBhvr>
                                        <p:cTn id="129" dur="500"/>
                                        <p:tgtEl>
                                          <p:spTgt spid="19"/>
                                        </p:tgtEl>
                                      </p:cBhvr>
                                    </p:animEffect>
                                    <p:set>
                                      <p:cBhvr>
                                        <p:cTn id="130" dur="1" fill="hold">
                                          <p:stCondLst>
                                            <p:cond delay="499"/>
                                          </p:stCondLst>
                                        </p:cTn>
                                        <p:tgtEl>
                                          <p:spTgt spid="19"/>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0" nodeType="clickEffect">
                                  <p:stCondLst>
                                    <p:cond delay="0"/>
                                  </p:stCondLst>
                                  <p:childTnLst>
                                    <p:animEffect transition="out" filter="wipe(down)">
                                      <p:cBhvr>
                                        <p:cTn id="138" dur="500"/>
                                        <p:tgtEl>
                                          <p:spTgt spid="51"/>
                                        </p:tgtEl>
                                      </p:cBhvr>
                                    </p:animEffect>
                                    <p:set>
                                      <p:cBhvr>
                                        <p:cTn id="139" dur="1" fill="hold">
                                          <p:stCondLst>
                                            <p:cond delay="499"/>
                                          </p:stCondLst>
                                        </p:cTn>
                                        <p:tgtEl>
                                          <p:spTgt spid="51"/>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xit" presetSubtype="4" fill="hold" grpId="0" nodeType="clickEffect">
                                  <p:stCondLst>
                                    <p:cond delay="0"/>
                                  </p:stCondLst>
                                  <p:childTnLst>
                                    <p:animEffect transition="out" filter="wipe(down)">
                                      <p:cBhvr>
                                        <p:cTn id="143" dur="500"/>
                                        <p:tgtEl>
                                          <p:spTgt spid="11"/>
                                        </p:tgtEl>
                                      </p:cBhvr>
                                    </p:animEffect>
                                    <p:set>
                                      <p:cBhvr>
                                        <p:cTn id="144" dur="1" fill="hold">
                                          <p:stCondLst>
                                            <p:cond delay="499"/>
                                          </p:stCondLst>
                                        </p:cTn>
                                        <p:tgtEl>
                                          <p:spTgt spid="1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0" nodeType="clickEffect">
                                  <p:stCondLst>
                                    <p:cond delay="0"/>
                                  </p:stCondLst>
                                  <p:childTnLst>
                                    <p:animEffect transition="out" filter="wipe(down)">
                                      <p:cBhvr>
                                        <p:cTn id="148" dur="500"/>
                                        <p:tgtEl>
                                          <p:spTgt spid="20"/>
                                        </p:tgtEl>
                                      </p:cBhvr>
                                    </p:animEffect>
                                    <p:set>
                                      <p:cBhvr>
                                        <p:cTn id="149" dur="1" fill="hold">
                                          <p:stCondLst>
                                            <p:cond delay="499"/>
                                          </p:stCondLst>
                                        </p:cTn>
                                        <p:tgtEl>
                                          <p:spTgt spid="20"/>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xit" presetSubtype="4" fill="hold" grpId="0" nodeType="clickEffect">
                                  <p:stCondLst>
                                    <p:cond delay="0"/>
                                  </p:stCondLst>
                                  <p:childTnLst>
                                    <p:animEffect transition="out" filter="wipe(down)">
                                      <p:cBhvr>
                                        <p:cTn id="153" dur="500"/>
                                        <p:tgtEl>
                                          <p:spTgt spid="24"/>
                                        </p:tgtEl>
                                      </p:cBhvr>
                                    </p:animEffect>
                                    <p:set>
                                      <p:cBhvr>
                                        <p:cTn id="154" dur="1" fill="hold">
                                          <p:stCondLst>
                                            <p:cond delay="499"/>
                                          </p:stCondLst>
                                        </p:cTn>
                                        <p:tgtEl>
                                          <p:spTgt spid="2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1" nodeType="clickEffect">
                                  <p:stCondLst>
                                    <p:cond delay="0"/>
                                  </p:stCondLst>
                                  <p:childTnLst>
                                    <p:animEffect transition="out" filter="fade">
                                      <p:cBhvr>
                                        <p:cTn id="158" dur="500"/>
                                        <p:tgtEl>
                                          <p:spTgt spid="42"/>
                                        </p:tgtEl>
                                      </p:cBhvr>
                                    </p:animEffect>
                                    <p:set>
                                      <p:cBhvr>
                                        <p:cTn id="159" dur="1" fill="hold">
                                          <p:stCondLst>
                                            <p:cond delay="499"/>
                                          </p:stCondLst>
                                        </p:cTn>
                                        <p:tgtEl>
                                          <p:spTgt spid="42"/>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4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0" nodeType="clickEffect">
                                  <p:stCondLst>
                                    <p:cond delay="0"/>
                                  </p:stCondLst>
                                  <p:childTnLst>
                                    <p:animEffect transition="out" filter="wipe(down)">
                                      <p:cBhvr>
                                        <p:cTn id="167" dur="500"/>
                                        <p:tgtEl>
                                          <p:spTgt spid="52"/>
                                        </p:tgtEl>
                                      </p:cBhvr>
                                    </p:animEffect>
                                    <p:set>
                                      <p:cBhvr>
                                        <p:cTn id="168" dur="1" fill="hold">
                                          <p:stCondLst>
                                            <p:cond delay="499"/>
                                          </p:stCondLst>
                                        </p:cTn>
                                        <p:tgtEl>
                                          <p:spTgt spid="52"/>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2" presetClass="exit" presetSubtype="4" fill="hold" grpId="0" nodeType="clickEffect">
                                  <p:stCondLst>
                                    <p:cond delay="0"/>
                                  </p:stCondLst>
                                  <p:childTnLst>
                                    <p:animEffect transition="out" filter="wipe(down)">
                                      <p:cBhvr>
                                        <p:cTn id="172" dur="500"/>
                                        <p:tgtEl>
                                          <p:spTgt spid="12"/>
                                        </p:tgtEl>
                                      </p:cBhvr>
                                    </p:animEffect>
                                    <p:set>
                                      <p:cBhvr>
                                        <p:cTn id="173" dur="1" fill="hold">
                                          <p:stCondLst>
                                            <p:cond delay="499"/>
                                          </p:stCondLst>
                                        </p:cTn>
                                        <p:tgtEl>
                                          <p:spTgt spid="12"/>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0" nodeType="clickEffect">
                                  <p:stCondLst>
                                    <p:cond delay="0"/>
                                  </p:stCondLst>
                                  <p:childTnLst>
                                    <p:animEffect transition="out" filter="wipe(down)">
                                      <p:cBhvr>
                                        <p:cTn id="177" dur="500"/>
                                        <p:tgtEl>
                                          <p:spTgt spid="21"/>
                                        </p:tgtEl>
                                      </p:cBhvr>
                                    </p:animEffect>
                                    <p:set>
                                      <p:cBhvr>
                                        <p:cTn id="178" dur="1" fill="hold">
                                          <p:stCondLst>
                                            <p:cond delay="499"/>
                                          </p:stCondLst>
                                        </p:cTn>
                                        <p:tgtEl>
                                          <p:spTgt spid="2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49"/>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0" nodeType="clickEffect">
                                  <p:stCondLst>
                                    <p:cond delay="0"/>
                                  </p:stCondLst>
                                  <p:childTnLst>
                                    <p:animEffect transition="out" filter="wipe(down)">
                                      <p:cBhvr>
                                        <p:cTn id="186" dur="500"/>
                                        <p:tgtEl>
                                          <p:spTgt spid="53"/>
                                        </p:tgtEl>
                                      </p:cBhvr>
                                    </p:animEffect>
                                    <p:set>
                                      <p:cBhvr>
                                        <p:cTn id="187" dur="1" fill="hold">
                                          <p:stCondLst>
                                            <p:cond delay="499"/>
                                          </p:stCondLst>
                                        </p:cTn>
                                        <p:tgtEl>
                                          <p:spTgt spid="53"/>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xit" presetSubtype="4" fill="hold" grpId="0" nodeType="clickEffect">
                                  <p:stCondLst>
                                    <p:cond delay="0"/>
                                  </p:stCondLst>
                                  <p:childTnLst>
                                    <p:animEffect transition="out" filter="wipe(down)">
                                      <p:cBhvr>
                                        <p:cTn id="191" dur="500"/>
                                        <p:tgtEl>
                                          <p:spTgt spid="54"/>
                                        </p:tgtEl>
                                      </p:cBhvr>
                                    </p:animEffect>
                                    <p:set>
                                      <p:cBhvr>
                                        <p:cTn id="192" dur="1" fill="hold">
                                          <p:stCondLst>
                                            <p:cond delay="499"/>
                                          </p:stCondLst>
                                        </p:cTn>
                                        <p:tgtEl>
                                          <p:spTgt spid="5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xit" presetSubtype="4" fill="hold" grpId="0" nodeType="clickEffect">
                                  <p:stCondLst>
                                    <p:cond delay="0"/>
                                  </p:stCondLst>
                                  <p:childTnLst>
                                    <p:animEffect transition="out" filter="wipe(down)">
                                      <p:cBhvr>
                                        <p:cTn id="196" dur="500"/>
                                        <p:tgtEl>
                                          <p:spTgt spid="13"/>
                                        </p:tgtEl>
                                      </p:cBhvr>
                                    </p:animEffect>
                                    <p:set>
                                      <p:cBhvr>
                                        <p:cTn id="197" dur="1" fill="hold">
                                          <p:stCondLst>
                                            <p:cond delay="499"/>
                                          </p:stCondLst>
                                        </p:cTn>
                                        <p:tgtEl>
                                          <p:spTgt spid="13"/>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xit" presetSubtype="4" fill="hold" grpId="0" nodeType="clickEffect">
                                  <p:stCondLst>
                                    <p:cond delay="0"/>
                                  </p:stCondLst>
                                  <p:childTnLst>
                                    <p:animEffect transition="out" filter="wipe(down)">
                                      <p:cBhvr>
                                        <p:cTn id="201" dur="500"/>
                                        <p:tgtEl>
                                          <p:spTgt spid="55"/>
                                        </p:tgtEl>
                                      </p:cBhvr>
                                    </p:animEffect>
                                    <p:set>
                                      <p:cBhvr>
                                        <p:cTn id="202" dur="1" fill="hold">
                                          <p:stCondLst>
                                            <p:cond delay="499"/>
                                          </p:stCondLst>
                                        </p:cTn>
                                        <p:tgtEl>
                                          <p:spTgt spid="55"/>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22" presetClass="exit" presetSubtype="4" fill="hold" grpId="0" nodeType="clickEffect">
                                  <p:stCondLst>
                                    <p:cond delay="0"/>
                                  </p:stCondLst>
                                  <p:childTnLst>
                                    <p:animEffect transition="out" filter="wipe(down)">
                                      <p:cBhvr>
                                        <p:cTn id="206" dur="500"/>
                                        <p:tgtEl>
                                          <p:spTgt spid="14"/>
                                        </p:tgtEl>
                                      </p:cBhvr>
                                    </p:animEffect>
                                    <p:set>
                                      <p:cBhvr>
                                        <p:cTn id="207" dur="1" fill="hold">
                                          <p:stCondLst>
                                            <p:cond delay="499"/>
                                          </p:stCondLst>
                                        </p:cTn>
                                        <p:tgtEl>
                                          <p:spTgt spid="14"/>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22" presetClass="exit" presetSubtype="4" fill="hold" grpId="0" nodeType="clickEffect">
                                  <p:stCondLst>
                                    <p:cond delay="0"/>
                                  </p:stCondLst>
                                  <p:childTnLst>
                                    <p:animEffect transition="out" filter="wipe(down)">
                                      <p:cBhvr>
                                        <p:cTn id="211" dur="500"/>
                                        <p:tgtEl>
                                          <p:spTgt spid="22"/>
                                        </p:tgtEl>
                                      </p:cBhvr>
                                    </p:animEffect>
                                    <p:set>
                                      <p:cBhvr>
                                        <p:cTn id="212" dur="1" fill="hold">
                                          <p:stCondLst>
                                            <p:cond delay="499"/>
                                          </p:stCondLst>
                                        </p:cTn>
                                        <p:tgtEl>
                                          <p:spTgt spid="2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22" presetClass="exit" presetSubtype="4" fill="hold" grpId="0" nodeType="clickEffect">
                                  <p:stCondLst>
                                    <p:cond delay="0"/>
                                  </p:stCondLst>
                                  <p:childTnLst>
                                    <p:animEffect transition="out" filter="wipe(down)">
                                      <p:cBhvr>
                                        <p:cTn id="216" dur="500"/>
                                        <p:tgtEl>
                                          <p:spTgt spid="23"/>
                                        </p:tgtEl>
                                      </p:cBhvr>
                                    </p:animEffect>
                                    <p:set>
                                      <p:cBhvr>
                                        <p:cTn id="217" dur="1" fill="hold">
                                          <p:stCondLst>
                                            <p:cond delay="499"/>
                                          </p:stCondLst>
                                        </p:cTn>
                                        <p:tgtEl>
                                          <p:spTgt spid="2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22" presetClass="exit" presetSubtype="4" fill="hold" grpId="0" nodeType="clickEffect">
                                  <p:stCondLst>
                                    <p:cond delay="0"/>
                                  </p:stCondLst>
                                  <p:childTnLst>
                                    <p:animEffect transition="out" filter="wipe(down)">
                                      <p:cBhvr>
                                        <p:cTn id="221" dur="500"/>
                                        <p:tgtEl>
                                          <p:spTgt spid="27"/>
                                        </p:tgtEl>
                                      </p:cBhvr>
                                    </p:animEffect>
                                    <p:set>
                                      <p:cBhvr>
                                        <p:cTn id="22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animBg="1"/>
      <p:bldP spid="5" grpId="0" animBg="1"/>
      <p:bldP spid="18" grpId="0" animBg="1"/>
      <p:bldP spid="19" grpId="0" animBg="1"/>
      <p:bldP spid="20" grpId="0" animBg="1"/>
      <p:bldP spid="21" grpId="0" animBg="1"/>
      <p:bldP spid="22" grpId="0" animBg="1"/>
      <p:bldP spid="23" grpId="0" animBg="1"/>
      <p:bldP spid="24" grpId="0" animBg="1"/>
      <p:bldP spid="25" grpId="0" animBg="1"/>
      <p:bldP spid="27" grpId="0" animBg="1"/>
      <p:bldP spid="30" grpId="0"/>
      <p:bldP spid="33" grpId="0"/>
      <p:bldP spid="34" grpId="0"/>
      <p:bldP spid="37" grpId="0"/>
      <p:bldP spid="42" grpId="0"/>
      <p:bldP spid="42" grpId="1"/>
      <p:bldP spid="44" grpId="0"/>
      <p:bldP spid="46" grpId="0"/>
      <p:bldP spid="47" grpId="0"/>
      <p:bldP spid="48" grpId="0"/>
      <p:bldP spid="49" grpId="0"/>
      <p:bldP spid="35" grpId="0" animBg="1"/>
      <p:bldP spid="36" grpId="0" animBg="1"/>
      <p:bldP spid="38" grpId="0" animBg="1"/>
      <p:bldP spid="39" grpId="0" animBg="1"/>
      <p:bldP spid="40" grpId="0"/>
      <p:bldP spid="40" grpId="1"/>
      <p:bldP spid="41" grpId="0" animBg="1"/>
      <p:bldP spid="43" grpId="0" animBg="1"/>
      <p:bldP spid="45" grpId="0" animBg="1"/>
      <p:bldP spid="50" grpId="0" animBg="1"/>
      <p:bldP spid="51" grpId="0" animBg="1"/>
      <p:bldP spid="52" grpId="0" animBg="1"/>
      <p:bldP spid="53" grpId="0" animBg="1"/>
      <p:bldP spid="54" grpId="0" animBg="1"/>
      <p:bldP spid="55" grpId="0" animBg="1"/>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Alpha beta Discussion</a:t>
            </a:r>
            <a:endParaRPr lang="he-IL" sz="5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מלבן 4"/>
              <p:cNvSpPr/>
              <p:nvPr/>
            </p:nvSpPr>
            <p:spPr>
              <a:xfrm>
                <a:off x="1567982" y="1368010"/>
                <a:ext cx="11918616" cy="2417906"/>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Pruning does not affect final outcome.</a:t>
                </a:r>
              </a:p>
              <a:p>
                <a:pPr marL="914400" lvl="1" indent="-457200">
                  <a:buFont typeface="Arial" panose="020B0604020202020204" pitchFamily="34" charset="0"/>
                  <a:buChar char="•"/>
                </a:pP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Can be improved with heuristics.</a:t>
                </a:r>
                <a:endPar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endParaRPr>
              </a:p>
              <a:p>
                <a:pPr marL="914400" lvl="1" indent="-457200">
                  <a:buFont typeface="Arial" panose="020B0604020202020204" pitchFamily="34" charset="0"/>
                  <a:buChar char="•"/>
                </a:pP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Minimax </a:t>
                </a:r>
                <a:r>
                  <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 O(</a:t>
                </a:r>
                <a14:m>
                  <m:oMath xmlns:m="http://schemas.openxmlformats.org/officeDocument/2006/math">
                    <m:sSup>
                      <m:sSupPr>
                        <m:ctrlP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ctrlPr>
                      </m:sSupPr>
                      <m:e>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𝒃</m:t>
                        </m:r>
                      </m:e>
                      <m:sup>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𝒎</m:t>
                        </m:r>
                      </m:sup>
                    </m:sSup>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m:t>
                    </m:r>
                  </m:oMath>
                </a14:m>
                <a:r>
                  <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 </a:t>
                </a: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 , Alpha Beta - </a:t>
                </a:r>
                <a:r>
                  <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O(</a:t>
                </a:r>
                <a14:m>
                  <m:oMath xmlns:m="http://schemas.openxmlformats.org/officeDocument/2006/math">
                    <m:sSup>
                      <m:sSupPr>
                        <m:ctrlP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ctrlPr>
                      </m:sSupPr>
                      <m:e>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𝒃</m:t>
                        </m:r>
                      </m:e>
                      <m:sup>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𝒎</m:t>
                        </m:r>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m:t>
                        </m:r>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𝟐</m:t>
                        </m:r>
                      </m:sup>
                    </m:sSup>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m:t>
                    </m:r>
                    <m:r>
                      <a:rPr lang="en-US" sz="3000" b="1" i="1" smtClean="0">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m:t>
                    </m:r>
                  </m:oMath>
                </a14:m>
                <a:endPar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endParaRPr>
              </a:p>
              <a:p>
                <a:pPr marL="914400" lvl="1" indent="-457200">
                  <a:buFont typeface="Arial" panose="020B0604020202020204" pitchFamily="34" charset="0"/>
                  <a:buChar char="•"/>
                </a:pP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Wort case for Alpha Beta - </a:t>
                </a:r>
                <a:r>
                  <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O(</a:t>
                </a:r>
                <a14:m>
                  <m:oMath xmlns:m="http://schemas.openxmlformats.org/officeDocument/2006/math">
                    <m:sSup>
                      <m:sSupPr>
                        <m:ctrlP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ctrlPr>
                      </m:sSupPr>
                      <m:e>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𝒃</m:t>
                        </m:r>
                      </m:e>
                      <m:sup>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𝒎</m:t>
                        </m:r>
                      </m:sup>
                    </m:sSup>
                    <m:r>
                      <a:rPr lang="en-US" sz="3000" b="1" i="1">
                        <a:ln w="10160">
                          <a:noFill/>
                          <a:prstDash val="solid"/>
                        </a:ln>
                        <a:solidFill>
                          <a:srgbClr val="FFFFFF"/>
                        </a:solidFill>
                        <a:effectLst>
                          <a:outerShdw blurRad="38100" dist="38100" dir="2700000" algn="tl">
                            <a:srgbClr val="000000">
                              <a:alpha val="43137"/>
                            </a:srgbClr>
                          </a:outerShdw>
                        </a:effectLst>
                        <a:latin typeface="Cambria Math" panose="02040503050406030204" pitchFamily="18" charset="0"/>
                      </a:rPr>
                      <m:t>)</m:t>
                    </m:r>
                  </m:oMath>
                </a14:m>
                <a:r>
                  <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 </a:t>
                </a: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a:t>
                </a:r>
              </a:p>
              <a:p>
                <a:pPr marL="914400" lvl="1" indent="-457200">
                  <a:buFont typeface="Arial" panose="020B0604020202020204" pitchFamily="34" charset="0"/>
                  <a:buChar char="•"/>
                </a:pPr>
                <a:endPar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endParaRPr>
              </a:p>
            </p:txBody>
          </p:sp>
        </mc:Choice>
        <mc:Fallback xmlns="">
          <p:sp>
            <p:nvSpPr>
              <p:cNvPr id="5" name="מלבן 4"/>
              <p:cNvSpPr>
                <a:spLocks noRot="1" noChangeAspect="1" noMove="1" noResize="1" noEditPoints="1" noAdjustHandles="1" noChangeArrowheads="1" noChangeShapeType="1" noTextEdit="1"/>
              </p:cNvSpPr>
              <p:nvPr/>
            </p:nvSpPr>
            <p:spPr>
              <a:xfrm>
                <a:off x="1567982" y="1368010"/>
                <a:ext cx="11918616" cy="2417906"/>
              </a:xfrm>
              <a:prstGeom prst="rect">
                <a:avLst/>
              </a:prstGeom>
              <a:blipFill rotWithShape="0">
                <a:blip r:embed="rId3"/>
                <a:stretch>
                  <a:fillRect t="-3526"/>
                </a:stretch>
              </a:blipFill>
            </p:spPr>
            <p:txBody>
              <a:bodyPr/>
              <a:lstStyle/>
              <a:p>
                <a:r>
                  <a:rPr lang="he-IL">
                    <a:noFill/>
                  </a:rPr>
                  <a:t> </a:t>
                </a:r>
              </a:p>
            </p:txBody>
          </p:sp>
        </mc:Fallback>
      </mc:AlternateContent>
    </p:spTree>
    <p:extLst>
      <p:ext uri="{BB962C8B-B14F-4D97-AF65-F5344CB8AC3E}">
        <p14:creationId xmlns:p14="http://schemas.microsoft.com/office/powerpoint/2010/main" val="2634621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Monte </a:t>
            </a:r>
            <a:r>
              <a:rPr lang="en-US" sz="5400" b="1" i="1" dirty="0" err="1" smtClean="0">
                <a:effectLst>
                  <a:outerShdw blurRad="38100" dist="38100" dir="2700000" algn="tl">
                    <a:srgbClr val="000000">
                      <a:alpha val="43137"/>
                    </a:srgbClr>
                  </a:outerShdw>
                </a:effectLst>
              </a:rPr>
              <a:t>carlo</a:t>
            </a:r>
            <a:r>
              <a:rPr lang="en-US" sz="5400" b="1" i="1" dirty="0">
                <a:effectLst>
                  <a:outerShdw blurRad="38100" dist="38100" dir="2700000" algn="tl">
                    <a:srgbClr val="000000">
                      <a:alpha val="43137"/>
                    </a:srgbClr>
                  </a:outerShdw>
                </a:effectLst>
              </a:rPr>
              <a:t> algorithm</a:t>
            </a:r>
            <a:endParaRPr lang="he-IL" sz="5400" b="1" i="1" dirty="0">
              <a:effectLst>
                <a:outerShdw blurRad="38100" dist="38100" dir="2700000" algn="tl">
                  <a:srgbClr val="000000">
                    <a:alpha val="43137"/>
                  </a:srgbClr>
                </a:outerShdw>
              </a:effectLst>
            </a:endParaRPr>
          </a:p>
        </p:txBody>
      </p:sp>
      <p:pic>
        <p:nvPicPr>
          <p:cNvPr id="2050" name="Picture 2" descr="תוצאת תמונה עבור ‪monte carlo cas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402" y="977900"/>
            <a:ext cx="6887608" cy="4597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152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a:effectLst>
                  <a:outerShdw blurRad="38100" dist="38100" dir="2700000" algn="tl">
                    <a:srgbClr val="000000">
                      <a:alpha val="43137"/>
                    </a:srgbClr>
                  </a:outerShdw>
                </a:effectLst>
              </a:rPr>
              <a:t>Monte </a:t>
            </a:r>
            <a:r>
              <a:rPr lang="en-US" sz="5400" b="1" i="1" dirty="0" err="1" smtClean="0">
                <a:effectLst>
                  <a:outerShdw blurRad="38100" dist="38100" dir="2700000" algn="tl">
                    <a:srgbClr val="000000">
                      <a:alpha val="43137"/>
                    </a:srgbClr>
                  </a:outerShdw>
                </a:effectLst>
              </a:rPr>
              <a:t>carlo</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273384" y="1147174"/>
            <a:ext cx="11918616" cy="2400657"/>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Also </a:t>
            </a:r>
            <a:r>
              <a:rPr lang="en-US" sz="3000" dirty="0" smtClean="0">
                <a:ln w="10160">
                  <a:noFill/>
                  <a:prstDash val="solid"/>
                </a:ln>
                <a:solidFill>
                  <a:srgbClr val="FFFFFF"/>
                </a:solidFill>
                <a:effectLst>
                  <a:outerShdw blurRad="38100" dist="38100" dir="2700000" algn="tl">
                    <a:srgbClr val="000000">
                      <a:alpha val="43137"/>
                    </a:srgbClr>
                  </a:outerShdw>
                </a:effectLst>
              </a:rPr>
              <a:t>called ‘Monte Carlo Method’</a:t>
            </a:r>
            <a:endParaRPr lang="en-US" sz="3000" dirty="0">
              <a:ln w="10160">
                <a:noFill/>
                <a:prstDash val="solid"/>
              </a:ln>
              <a:solidFill>
                <a:srgbClr val="FFFFFF"/>
              </a:solidFill>
              <a:effectLst>
                <a:outerShdw blurRad="38100" dist="38100" dir="2700000" algn="tl">
                  <a:srgbClr val="000000">
                    <a:alpha val="43137"/>
                  </a:srgbClr>
                </a:outerShdw>
              </a:effectLst>
            </a:endParaRP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Random algorithm  for solving computational problems with random numbers.</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A method for estimating a value using principles on inferential statistics.</a:t>
            </a:r>
            <a:endParaRPr lang="en-US" sz="3000" dirty="0">
              <a:ln w="10160">
                <a:noFill/>
                <a:prstDash val="solid"/>
              </a:ln>
              <a:solidFill>
                <a:srgbClr val="FFFFFF"/>
              </a:solidFill>
              <a:effectLst>
                <a:outerShdw blurRad="38100" dist="38100" dir="2700000" algn="tl">
                  <a:srgbClr val="000000">
                    <a:alpha val="43137"/>
                  </a:srgbClr>
                </a:outerShdw>
              </a:effectLst>
            </a:endParaRPr>
          </a:p>
          <a:p>
            <a:pPr marL="914400" lvl="1" indent="-4572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inferential </a:t>
            </a:r>
            <a:r>
              <a:rPr lang="en-US" sz="3000" dirty="0" smtClean="0">
                <a:ln w="10160">
                  <a:noFill/>
                  <a:prstDash val="solid"/>
                </a:ln>
                <a:solidFill>
                  <a:srgbClr val="FFFFFF"/>
                </a:solidFill>
                <a:effectLst>
                  <a:outerShdw blurRad="38100" dist="38100" dir="2700000" algn="tl">
                    <a:srgbClr val="000000">
                      <a:alpha val="43137"/>
                    </a:srgbClr>
                  </a:outerShdw>
                </a:effectLst>
              </a:rPr>
              <a:t>statistics: </a:t>
            </a:r>
            <a:r>
              <a:rPr lang="en-US" sz="3000" dirty="0" smtClean="0">
                <a:ln w="10160">
                  <a:noFill/>
                  <a:prstDash val="solid"/>
                </a:ln>
                <a:solidFill>
                  <a:srgbClr val="FF0000"/>
                </a:solidFill>
              </a:rPr>
              <a:t>Population , Sample &amp; Key fact.</a:t>
            </a:r>
            <a:endParaRPr lang="en-US" sz="3000" dirty="0">
              <a:ln w="10160">
                <a:noFill/>
                <a:prstDash val="solid"/>
              </a:ln>
              <a:solidFill>
                <a:srgbClr val="FF0000"/>
              </a:solidFill>
            </a:endParaRPr>
          </a:p>
        </p:txBody>
      </p:sp>
      <p:cxnSp>
        <p:nvCxnSpPr>
          <p:cNvPr id="4" name="מחבר חץ ישר 3"/>
          <p:cNvCxnSpPr/>
          <p:nvPr/>
        </p:nvCxnSpPr>
        <p:spPr>
          <a:xfrm>
            <a:off x="4807537" y="3577913"/>
            <a:ext cx="15949"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067308" y="4535856"/>
            <a:ext cx="1850572" cy="369332"/>
          </a:xfrm>
          <a:prstGeom prst="rect">
            <a:avLst/>
          </a:prstGeom>
          <a:noFill/>
        </p:spPr>
        <p:txBody>
          <a:bodyPr wrap="square" rtlCol="1">
            <a:spAutoFit/>
          </a:bodyPr>
          <a:lstStyle/>
          <a:p>
            <a:r>
              <a:rPr lang="en-US" dirty="0" smtClean="0"/>
              <a:t>Set of examples.</a:t>
            </a:r>
            <a:endParaRPr lang="he-IL" dirty="0"/>
          </a:p>
        </p:txBody>
      </p:sp>
      <p:cxnSp>
        <p:nvCxnSpPr>
          <p:cNvPr id="8" name="מחבר חץ ישר 7"/>
          <p:cNvCxnSpPr/>
          <p:nvPr/>
        </p:nvCxnSpPr>
        <p:spPr>
          <a:xfrm>
            <a:off x="6581909" y="3547831"/>
            <a:ext cx="15949"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5871806" y="4215119"/>
            <a:ext cx="1850572" cy="646331"/>
          </a:xfrm>
          <a:prstGeom prst="rect">
            <a:avLst/>
          </a:prstGeom>
          <a:noFill/>
        </p:spPr>
        <p:txBody>
          <a:bodyPr wrap="square" rtlCol="1">
            <a:spAutoFit/>
          </a:bodyPr>
          <a:lstStyle/>
          <a:p>
            <a:r>
              <a:rPr lang="en-US" dirty="0" smtClean="0"/>
              <a:t>Sample a small set of examples.</a:t>
            </a:r>
            <a:endParaRPr lang="he-IL" dirty="0"/>
          </a:p>
        </p:txBody>
      </p:sp>
      <p:cxnSp>
        <p:nvCxnSpPr>
          <p:cNvPr id="10" name="מחבר חץ ישר 9"/>
          <p:cNvCxnSpPr/>
          <p:nvPr/>
        </p:nvCxnSpPr>
        <p:spPr>
          <a:xfrm>
            <a:off x="8573994" y="3547831"/>
            <a:ext cx="508339" cy="704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8356281" y="4233631"/>
            <a:ext cx="1850572" cy="1200329"/>
          </a:xfrm>
          <a:prstGeom prst="rect">
            <a:avLst/>
          </a:prstGeom>
          <a:noFill/>
        </p:spPr>
        <p:txBody>
          <a:bodyPr wrap="square" rtlCol="1">
            <a:spAutoFit/>
          </a:bodyPr>
          <a:lstStyle/>
          <a:p>
            <a:r>
              <a:rPr lang="en-US" dirty="0" smtClean="0"/>
              <a:t>Random sample to exhibit the same properties as the population.</a:t>
            </a:r>
            <a:endParaRPr lang="he-IL" dirty="0"/>
          </a:p>
        </p:txBody>
      </p:sp>
    </p:spTree>
    <p:extLst>
      <p:ext uri="{BB962C8B-B14F-4D97-AF65-F5344CB8AC3E}">
        <p14:creationId xmlns:p14="http://schemas.microsoft.com/office/powerpoint/2010/main" val="736003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a:effectLst>
                  <a:outerShdw blurRad="38100" dist="38100" dir="2700000" algn="tl">
                    <a:srgbClr val="000000">
                      <a:alpha val="43137"/>
                    </a:srgbClr>
                  </a:outerShdw>
                </a:effectLst>
              </a:rPr>
              <a:t>The basic structure</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257342" y="1410486"/>
            <a:ext cx="11918616" cy="1938992"/>
          </a:xfrm>
          <a:prstGeom prst="rect">
            <a:avLst/>
          </a:prstGeom>
          <a:noFill/>
        </p:spPr>
        <p:txBody>
          <a:bodyPr wrap="square" lIns="91440" tIns="45720" rIns="91440" bIns="45720">
            <a:spAutoFit/>
          </a:bodyPr>
          <a:lstStyle/>
          <a:p>
            <a:pPr marL="971550" lvl="1" indent="-514350">
              <a:buAutoNum type="arabicPeriod"/>
            </a:pPr>
            <a:r>
              <a:rPr lang="en-US" sz="3000" dirty="0" smtClean="0">
                <a:ln w="10160">
                  <a:noFill/>
                  <a:prstDash val="solid"/>
                </a:ln>
                <a:solidFill>
                  <a:srgbClr val="FFFFFF"/>
                </a:solidFill>
                <a:effectLst>
                  <a:outerShdw blurRad="38100" dist="38100" dir="2700000" algn="tl">
                    <a:srgbClr val="000000">
                      <a:alpha val="43137"/>
                    </a:srgbClr>
                  </a:outerShdw>
                </a:effectLst>
              </a:rPr>
              <a:t>Define statistical properties of possible inputs.</a:t>
            </a:r>
          </a:p>
          <a:p>
            <a:pPr marL="971550" lvl="1" indent="-514350">
              <a:buAutoNum type="arabicPeriod"/>
            </a:pPr>
            <a:r>
              <a:rPr lang="en-US" sz="3000" dirty="0" smtClean="0">
                <a:ln w="10160">
                  <a:noFill/>
                  <a:prstDash val="solid"/>
                </a:ln>
                <a:solidFill>
                  <a:srgbClr val="FFFFFF"/>
                </a:solidFill>
                <a:effectLst>
                  <a:outerShdw blurRad="38100" dist="38100" dir="2700000" algn="tl">
                    <a:srgbClr val="000000">
                      <a:alpha val="43137"/>
                    </a:srgbClr>
                  </a:outerShdw>
                </a:effectLst>
              </a:rPr>
              <a:t>Generate many possible random sets of possible inputs.</a:t>
            </a:r>
          </a:p>
          <a:p>
            <a:pPr marL="971550" lvl="1" indent="-514350">
              <a:buAutoNum type="arabicPeriod"/>
            </a:pPr>
            <a:r>
              <a:rPr lang="en-US" sz="3000" dirty="0" smtClean="0">
                <a:ln w="10160">
                  <a:noFill/>
                  <a:prstDash val="solid"/>
                </a:ln>
                <a:solidFill>
                  <a:srgbClr val="FFFFFF"/>
                </a:solidFill>
                <a:effectLst>
                  <a:outerShdw blurRad="38100" dist="38100" dir="2700000" algn="tl">
                    <a:srgbClr val="000000">
                      <a:alpha val="43137"/>
                    </a:srgbClr>
                  </a:outerShdw>
                </a:effectLst>
              </a:rPr>
              <a:t>Perform deterministic calculations with these sets of inputs.</a:t>
            </a:r>
          </a:p>
          <a:p>
            <a:pPr marL="971550" lvl="1" indent="-514350">
              <a:buAutoNum type="arabicPeriod"/>
            </a:pPr>
            <a:r>
              <a:rPr lang="en-US" sz="3000" dirty="0" smtClean="0">
                <a:ln w="10160">
                  <a:noFill/>
                  <a:prstDash val="solid"/>
                </a:ln>
                <a:solidFill>
                  <a:srgbClr val="FFFFFF"/>
                </a:solidFill>
                <a:effectLst>
                  <a:outerShdw blurRad="38100" dist="38100" dir="2700000" algn="tl">
                    <a:srgbClr val="000000">
                      <a:alpha val="43137"/>
                    </a:srgbClr>
                  </a:outerShdw>
                </a:effectLst>
              </a:rPr>
              <a:t>Analyze results statistically.</a:t>
            </a:r>
          </a:p>
        </p:txBody>
      </p:sp>
      <p:pic>
        <p:nvPicPr>
          <p:cNvPr id="11266" name="Picture 2" descr="×ª××¦××ª ×ª××× × ×¢×××¨ âªmonte carlo algorithm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865" y="3578078"/>
            <a:ext cx="2679910" cy="260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66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358900" y="88900"/>
            <a:ext cx="3835398" cy="876300"/>
          </a:xfrm>
        </p:spPr>
        <p:txBody>
          <a:bodyPr>
            <a:normAutofit/>
          </a:bodyPr>
          <a:lstStyle/>
          <a:p>
            <a:pPr algn="ctr"/>
            <a:r>
              <a:rPr lang="en-US" sz="5400" b="1" i="1" dirty="0" smtClean="0">
                <a:effectLst>
                  <a:outerShdw blurRad="38100" dist="38100" dir="2700000" algn="tl">
                    <a:srgbClr val="000000">
                      <a:alpha val="43137"/>
                    </a:srgbClr>
                  </a:outerShdw>
                </a:effectLst>
              </a:rPr>
              <a:t>outline</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1480552" y="882822"/>
            <a:ext cx="7759700" cy="2554545"/>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32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Search algorithms</a:t>
            </a:r>
          </a:p>
          <a:p>
            <a:pPr marL="1371600" lvl="2" indent="-457200" algn="just">
              <a:buFont typeface="Arial" panose="020B0604020202020204" pitchFamily="34" charset="0"/>
              <a:buChar char="•"/>
            </a:pPr>
            <a:r>
              <a:rPr lang="en-US" sz="32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Minimax</a:t>
            </a:r>
          </a:p>
          <a:p>
            <a:pPr marL="1371600" lvl="2" indent="-457200" algn="just">
              <a:buFont typeface="Arial" panose="020B0604020202020204" pitchFamily="34" charset="0"/>
              <a:buChar char="•"/>
            </a:pPr>
            <a:r>
              <a:rPr lang="en-US" sz="32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Alpha–beta </a:t>
            </a:r>
            <a:r>
              <a:rPr lang="en-US" sz="32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pruning</a:t>
            </a:r>
          </a:p>
          <a:p>
            <a:pPr marL="1371600" lvl="2" indent="-457200" algn="just">
              <a:buFont typeface="Arial" panose="020B0604020202020204" pitchFamily="34" charset="0"/>
              <a:buChar char="•"/>
            </a:pPr>
            <a:r>
              <a:rPr lang="en-US" sz="32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MCTS</a:t>
            </a:r>
          </a:p>
          <a:p>
            <a:pPr marL="1828800" lvl="3" indent="-457200" algn="just">
              <a:buFont typeface="Arial" panose="020B0604020202020204" pitchFamily="34" charset="0"/>
              <a:buChar char="•"/>
            </a:pPr>
            <a:r>
              <a:rPr lang="en-US" sz="32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Tic Tac Toe</a:t>
            </a:r>
          </a:p>
        </p:txBody>
      </p:sp>
      <p:graphicFrame>
        <p:nvGraphicFramePr>
          <p:cNvPr id="21" name="דיאגרמה 20"/>
          <p:cNvGraphicFramePr/>
          <p:nvPr>
            <p:extLst>
              <p:ext uri="{D42A27DB-BD31-4B8C-83A1-F6EECF244321}">
                <p14:modId xmlns:p14="http://schemas.microsoft.com/office/powerpoint/2010/main" val="1473032306"/>
              </p:ext>
            </p:extLst>
          </p:nvPr>
        </p:nvGraphicFramePr>
        <p:xfrm>
          <a:off x="5791201" y="1876927"/>
          <a:ext cx="6630736" cy="4502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698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Multi-Armed-Bandit example</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273384" y="1404960"/>
            <a:ext cx="11918616" cy="2400657"/>
          </a:xfrm>
          <a:prstGeom prst="rect">
            <a:avLst/>
          </a:prstGeom>
          <a:noFill/>
        </p:spPr>
        <p:txBody>
          <a:bodyPr wrap="square" lIns="91440" tIns="45720" rIns="91440" bIns="45720">
            <a:spAutoFit/>
          </a:bodyPr>
          <a:lstStyle/>
          <a:p>
            <a:pPr lvl="1"/>
            <a:r>
              <a:rPr lang="en-US" sz="3000" u="sng" dirty="0" smtClean="0">
                <a:ln w="10160">
                  <a:noFill/>
                  <a:prstDash val="solid"/>
                </a:ln>
                <a:solidFill>
                  <a:srgbClr val="FFFFFF"/>
                </a:solidFill>
                <a:effectLst>
                  <a:outerShdw blurRad="38100" dist="38100" dir="2700000" algn="tl">
                    <a:srgbClr val="000000">
                      <a:alpha val="43137"/>
                    </a:srgbClr>
                  </a:outerShdw>
                </a:effectLst>
              </a:rPr>
              <a:t>Problem description:</a:t>
            </a:r>
          </a:p>
          <a:p>
            <a:pPr marL="914400" lvl="1" indent="-4572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Slot machine has several handles with different probabilities of success</a:t>
            </a:r>
            <a:r>
              <a:rPr lang="en-US" sz="3000" dirty="0" smtClean="0">
                <a:ln w="10160">
                  <a:noFill/>
                  <a:prstDash val="solid"/>
                </a:ln>
                <a:solidFill>
                  <a:srgbClr val="FFFFFF"/>
                </a:solidFill>
                <a:effectLst>
                  <a:outerShdw blurRad="38100" dist="38100" dir="2700000" algn="tl">
                    <a:srgbClr val="000000">
                      <a:alpha val="43137"/>
                    </a:srgbClr>
                  </a:outerShdw>
                </a:effectLst>
              </a:rPr>
              <a:t>.</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We don’t know what is the handle with highest probability of achieving the greatest profit.</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The main question: What is the most profitable handle?</a:t>
            </a:r>
          </a:p>
        </p:txBody>
      </p:sp>
      <p:pic>
        <p:nvPicPr>
          <p:cNvPr id="7" name="Picture 2" descr="×ª××¦××ª ×ª××× × ×¢×××¨ âªMulti Armed bandit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452" y="3711487"/>
            <a:ext cx="3682632" cy="3052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מלבן 7"/>
          <p:cNvSpPr/>
          <p:nvPr/>
        </p:nvSpPr>
        <p:spPr>
          <a:xfrm>
            <a:off x="425784" y="797289"/>
            <a:ext cx="11918616" cy="1015663"/>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Also known as “One-armed bandit” or “Slot Machine”.</a:t>
            </a:r>
          </a:p>
          <a:p>
            <a:pPr marL="914400" lvl="1" indent="-457200">
              <a:buFont typeface="Arial" panose="020B0604020202020204" pitchFamily="34" charset="0"/>
              <a:buChar char="•"/>
            </a:pPr>
            <a:endParaRPr lang="en-US" sz="3000" dirty="0" smtClean="0">
              <a:ln w="10160">
                <a:no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7249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a:effectLst>
                  <a:outerShdw blurRad="38100" dist="38100" dir="2700000" algn="tl">
                    <a:srgbClr val="000000">
                      <a:alpha val="43137"/>
                    </a:srgbClr>
                  </a:outerShdw>
                </a:effectLst>
              </a:rPr>
              <a:t>Multi-Armed-Bandit</a:t>
            </a:r>
            <a:endParaRPr lang="he-IL" sz="5400" b="1" i="1" dirty="0">
              <a:effectLst>
                <a:outerShdw blurRad="38100" dist="38100" dir="2700000" algn="tl">
                  <a:srgbClr val="000000">
                    <a:alpha val="43137"/>
                  </a:srgbClr>
                </a:outerShdw>
              </a:effectLst>
            </a:endParaRPr>
          </a:p>
        </p:txBody>
      </p:sp>
      <p:sp>
        <p:nvSpPr>
          <p:cNvPr id="4" name="מלבן 3"/>
          <p:cNvSpPr/>
          <p:nvPr/>
        </p:nvSpPr>
        <p:spPr>
          <a:xfrm>
            <a:off x="273384" y="977900"/>
            <a:ext cx="11918616" cy="1938992"/>
          </a:xfrm>
          <a:prstGeom prst="rect">
            <a:avLst/>
          </a:prstGeom>
          <a:noFill/>
        </p:spPr>
        <p:txBody>
          <a:bodyPr wrap="square" lIns="91440" tIns="45720" rIns="91440" bIns="45720">
            <a:spAutoFit/>
          </a:bodyPr>
          <a:lstStyle/>
          <a:p>
            <a:pPr marL="971550" lvl="1" indent="-51435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Objective: to know which action will gave us the highest reward.</a:t>
            </a:r>
          </a:p>
          <a:p>
            <a:pPr marL="971550" lvl="1" indent="-51435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By simulations we can sample rewards of actions.</a:t>
            </a:r>
          </a:p>
          <a:p>
            <a:pPr marL="971550" lvl="1" indent="-51435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The simulation is actually pulling slot machine arm with random payoff function.</a:t>
            </a:r>
          </a:p>
        </p:txBody>
      </p:sp>
      <p:sp>
        <p:nvSpPr>
          <p:cNvPr id="5" name="מלבן 4"/>
          <p:cNvSpPr/>
          <p:nvPr/>
        </p:nvSpPr>
        <p:spPr>
          <a:xfrm>
            <a:off x="455280" y="2916892"/>
            <a:ext cx="11918616" cy="2862322"/>
          </a:xfrm>
          <a:prstGeom prst="rect">
            <a:avLst/>
          </a:prstGeom>
          <a:noFill/>
        </p:spPr>
        <p:txBody>
          <a:bodyPr wrap="square" lIns="91440" tIns="45720" rIns="91440" bIns="45720">
            <a:spAutoFit/>
          </a:bodyPr>
          <a:lstStyle/>
          <a:p>
            <a:pPr lvl="1"/>
            <a:r>
              <a:rPr lang="en-US" sz="3000" u="sng" dirty="0" smtClean="0">
                <a:ln w="10160">
                  <a:noFill/>
                  <a:prstDash val="solid"/>
                </a:ln>
                <a:solidFill>
                  <a:srgbClr val="FFFFFF"/>
                </a:solidFill>
                <a:effectLst>
                  <a:outerShdw blurRad="38100" dist="38100" dir="2700000" algn="tl">
                    <a:srgbClr val="000000">
                      <a:alpha val="43137"/>
                    </a:srgbClr>
                  </a:outerShdw>
                </a:effectLst>
              </a:rPr>
              <a:t>strategy:</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Create balance between</a:t>
            </a:r>
            <a:r>
              <a:rPr lang="he-IL" sz="3000" smtClean="0">
                <a:ln w="10160">
                  <a:noFill/>
                  <a:prstDash val="solid"/>
                </a:ln>
                <a:solidFill>
                  <a:srgbClr val="FFFFFF"/>
                </a:solidFill>
                <a:effectLst>
                  <a:outerShdw blurRad="38100" dist="38100" dir="2700000" algn="tl">
                    <a:srgbClr val="000000">
                      <a:alpha val="43137"/>
                    </a:srgbClr>
                  </a:outerShdw>
                </a:effectLst>
              </a:rPr>
              <a:t> </a:t>
            </a:r>
            <a:r>
              <a:rPr lang="en-US" sz="3000" smtClean="0">
                <a:ln w="10160">
                  <a:noFill/>
                  <a:prstDash val="solid"/>
                </a:ln>
                <a:solidFill>
                  <a:srgbClr val="FFFFFF"/>
                </a:solidFill>
                <a:effectLst>
                  <a:outerShdw blurRad="38100" dist="38100" dir="2700000" algn="tl">
                    <a:srgbClr val="000000">
                      <a:alpha val="43137"/>
                    </a:srgbClr>
                  </a:outerShdw>
                </a:effectLst>
              </a:rPr>
              <a:t>two preferences:</a:t>
            </a:r>
          </a:p>
          <a:p>
            <a:pPr marL="1371600" lvl="2"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Preference in choosing the handle with the highest profit average.</a:t>
            </a:r>
          </a:p>
          <a:p>
            <a:pPr marL="1371600" lvl="2" indent="-4572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Preference for the ones we tried less often. 	</a:t>
            </a:r>
            <a:r>
              <a:rPr lang="en-US" sz="3000" dirty="0" smtClean="0">
                <a:ln w="10160">
                  <a:noFill/>
                  <a:prstDash val="solid"/>
                </a:ln>
                <a:solidFill>
                  <a:srgbClr val="FFFFFF"/>
                </a:solidFill>
                <a:effectLst>
                  <a:outerShdw blurRad="38100" dist="38100" dir="2700000" algn="tl">
                    <a:srgbClr val="000000">
                      <a:alpha val="43137"/>
                    </a:srgbClr>
                  </a:outerShdw>
                </a:effectLst>
              </a:rPr>
              <a:t> </a:t>
            </a:r>
          </a:p>
          <a:p>
            <a:pPr marL="914400" lvl="1" indent="-457200">
              <a:buFont typeface="Arial" panose="020B0604020202020204" pitchFamily="34" charset="0"/>
              <a:buChar char="•"/>
            </a:pPr>
            <a:endParaRPr lang="en-US" sz="3000" u="sng" dirty="0" smtClean="0">
              <a:ln w="10160">
                <a:noFill/>
                <a:prstDash val="solid"/>
              </a:ln>
              <a:solidFill>
                <a:srgbClr val="FFFFFF"/>
              </a:solidFill>
              <a:effectLst>
                <a:outerShdw blurRad="38100" dist="38100" dir="2700000" algn="tl">
                  <a:srgbClr val="000000">
                    <a:alpha val="43137"/>
                  </a:srgbClr>
                </a:outerShdw>
              </a:effectLst>
            </a:endParaRPr>
          </a:p>
          <a:p>
            <a:pPr lvl="1"/>
            <a:endParaRPr lang="en-US" sz="3000" u="sng" dirty="0" smtClean="0">
              <a:ln w="10160">
                <a:no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4668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Multi-Armed-Bandit </a:t>
            </a:r>
            <a:endParaRPr lang="he-IL" sz="5400" b="1" i="1" dirty="0">
              <a:effectLst>
                <a:outerShdw blurRad="38100" dist="38100" dir="2700000" algn="tl">
                  <a:srgbClr val="000000">
                    <a:alpha val="43137"/>
                  </a:srgbClr>
                </a:outerShdw>
              </a:effectLst>
            </a:endParaRPr>
          </a:p>
        </p:txBody>
      </p:sp>
      <p:sp>
        <p:nvSpPr>
          <p:cNvPr id="4" name="מלבן 3"/>
          <p:cNvSpPr/>
          <p:nvPr/>
        </p:nvSpPr>
        <p:spPr>
          <a:xfrm>
            <a:off x="485306" y="977900"/>
            <a:ext cx="11462688" cy="3785652"/>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3000" dirty="0">
                <a:ln w="10160">
                  <a:noFill/>
                  <a:prstDash val="solid"/>
                </a:ln>
                <a:solidFill>
                  <a:srgbClr val="FFFFFF"/>
                </a:solidFill>
                <a:effectLst>
                  <a:outerShdw blurRad="38100" dist="38100" dir="2700000" algn="tl">
                    <a:srgbClr val="000000">
                      <a:alpha val="43137"/>
                    </a:srgbClr>
                  </a:outerShdw>
                </a:effectLst>
              </a:rPr>
              <a:t>To know which handle has the highest average we will have to run it multiple times. </a:t>
            </a:r>
            <a:endParaRPr lang="en-US" sz="3000" dirty="0" smtClean="0">
              <a:ln w="10160">
                <a:noFill/>
                <a:prstDash val="solid"/>
              </a:ln>
              <a:solidFill>
                <a:srgbClr val="FFFFFF"/>
              </a:solidFill>
              <a:effectLst>
                <a:outerShdw blurRad="38100" dist="38100" dir="2700000" algn="tl">
                  <a:srgbClr val="000000">
                    <a:alpha val="43137"/>
                  </a:srgbClr>
                </a:outerShdw>
              </a:effectLst>
            </a:endParaRPr>
          </a:p>
          <a:p>
            <a:pPr marL="800100" lvl="1" indent="-3429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We need also </a:t>
            </a:r>
            <a:r>
              <a:rPr lang="en-US" sz="3000" dirty="0">
                <a:ln w="10160">
                  <a:noFill/>
                  <a:prstDash val="solid"/>
                </a:ln>
                <a:solidFill>
                  <a:srgbClr val="FFFFFF"/>
                </a:solidFill>
                <a:effectLst>
                  <a:outerShdw blurRad="38100" dist="38100" dir="2700000" algn="tl">
                    <a:srgbClr val="000000">
                      <a:alpha val="43137"/>
                    </a:srgbClr>
                  </a:outerShdw>
                </a:effectLst>
              </a:rPr>
              <a:t>run the handle we ran </a:t>
            </a:r>
            <a:r>
              <a:rPr lang="en-US" sz="3000" dirty="0" smtClean="0">
                <a:ln w="10160">
                  <a:noFill/>
                  <a:prstDash val="solid"/>
                </a:ln>
                <a:solidFill>
                  <a:srgbClr val="FFFFFF"/>
                </a:solidFill>
                <a:effectLst>
                  <a:outerShdw blurRad="38100" dist="38100" dir="2700000" algn="tl">
                    <a:srgbClr val="000000">
                      <a:alpha val="43137"/>
                    </a:srgbClr>
                  </a:outerShdw>
                </a:effectLst>
              </a:rPr>
              <a:t>at </a:t>
            </a:r>
            <a:r>
              <a:rPr lang="en-US" sz="3000" dirty="0">
                <a:ln w="10160">
                  <a:noFill/>
                  <a:prstDash val="solid"/>
                </a:ln>
                <a:solidFill>
                  <a:srgbClr val="FFFFFF"/>
                </a:solidFill>
                <a:effectLst>
                  <a:outerShdw blurRad="38100" dist="38100" dir="2700000" algn="tl">
                    <a:srgbClr val="000000">
                      <a:alpha val="43137"/>
                    </a:srgbClr>
                  </a:outerShdw>
                </a:effectLst>
              </a:rPr>
              <a:t>least few times to get a confidence level that we really found the optimal result possible</a:t>
            </a:r>
            <a:r>
              <a:rPr lang="en-US" sz="3000" dirty="0" smtClean="0">
                <a:ln w="10160">
                  <a:noFill/>
                  <a:prstDash val="solid"/>
                </a:ln>
                <a:solidFill>
                  <a:srgbClr val="FFFFFF"/>
                </a:solidFill>
                <a:effectLst>
                  <a:outerShdw blurRad="38100" dist="38100" dir="2700000" algn="tl">
                    <a:srgbClr val="000000">
                      <a:alpha val="43137"/>
                    </a:srgbClr>
                  </a:outerShdw>
                </a:effectLst>
              </a:rPr>
              <a:t>.</a:t>
            </a:r>
          </a:p>
          <a:p>
            <a:pPr marL="800100" lvl="1" indent="-3429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Also, we must run all the handles to prevent cases of 'bad </a:t>
            </a:r>
            <a:r>
              <a:rPr lang="en-US" sz="3000" dirty="0">
                <a:ln w="10160">
                  <a:noFill/>
                  <a:prstDash val="solid"/>
                </a:ln>
                <a:solidFill>
                  <a:srgbClr val="FFFFFF"/>
                </a:solidFill>
                <a:effectLst>
                  <a:outerShdw blurRad="38100" dist="38100" dir="2700000" algn="tl">
                    <a:srgbClr val="000000">
                      <a:alpha val="43137"/>
                    </a:srgbClr>
                  </a:outerShdw>
                </a:effectLst>
              </a:rPr>
              <a:t>luck' </a:t>
            </a:r>
            <a:r>
              <a:rPr lang="en-US" sz="3000" dirty="0" smtClean="0">
                <a:ln w="10160">
                  <a:noFill/>
                  <a:prstDash val="solid"/>
                </a:ln>
                <a:solidFill>
                  <a:srgbClr val="FFFFFF"/>
                </a:solidFill>
                <a:effectLst>
                  <a:outerShdw blurRad="38100" dist="38100" dir="2700000" algn="tl">
                    <a:srgbClr val="000000">
                      <a:alpha val="43137"/>
                    </a:srgbClr>
                  </a:outerShdw>
                </a:effectLst>
              </a:rPr>
              <a:t>in the correct handle.</a:t>
            </a:r>
          </a:p>
          <a:p>
            <a:pPr marL="800100" lvl="1" indent="-342900">
              <a:buFont typeface="Arial" panose="020B0604020202020204" pitchFamily="34" charset="0"/>
              <a:buChar char="•"/>
            </a:pPr>
            <a:r>
              <a:rPr lang="en-US" sz="3000" dirty="0">
                <a:effectLst>
                  <a:outerShdw blurRad="38100" dist="38100" dir="2700000" algn="tl">
                    <a:srgbClr val="000000">
                      <a:alpha val="43137"/>
                    </a:srgbClr>
                  </a:outerShdw>
                </a:effectLst>
              </a:rPr>
              <a:t>The UCB formula balances the </a:t>
            </a:r>
            <a:r>
              <a:rPr lang="en-US" sz="3000" i="1" dirty="0">
                <a:effectLst>
                  <a:outerShdw blurRad="38100" dist="38100" dir="2700000" algn="tl">
                    <a:srgbClr val="000000">
                      <a:alpha val="43137"/>
                    </a:srgbClr>
                  </a:outerShdw>
                </a:effectLst>
              </a:rPr>
              <a:t>exploitation</a:t>
            </a:r>
            <a:r>
              <a:rPr lang="en-US" sz="3000" dirty="0">
                <a:effectLst>
                  <a:outerShdw blurRad="38100" dist="38100" dir="2700000" algn="tl">
                    <a:srgbClr val="000000">
                      <a:alpha val="43137"/>
                    </a:srgbClr>
                  </a:outerShdw>
                </a:effectLst>
              </a:rPr>
              <a:t> of known rewards with the </a:t>
            </a:r>
            <a:r>
              <a:rPr lang="en-US" sz="3000" i="1" dirty="0">
                <a:effectLst>
                  <a:outerShdw blurRad="38100" dist="38100" dir="2700000" algn="tl">
                    <a:srgbClr val="000000">
                      <a:alpha val="43137"/>
                    </a:srgbClr>
                  </a:outerShdw>
                </a:effectLst>
              </a:rPr>
              <a:t>exploration</a:t>
            </a:r>
            <a:r>
              <a:rPr lang="en-US" sz="3000" dirty="0">
                <a:effectLst>
                  <a:outerShdw blurRad="38100" dist="38100" dir="2700000" algn="tl">
                    <a:srgbClr val="000000">
                      <a:alpha val="43137"/>
                    </a:srgbClr>
                  </a:outerShdw>
                </a:effectLst>
              </a:rPr>
              <a:t> of relatively unvisited </a:t>
            </a:r>
            <a:r>
              <a:rPr lang="en-US" sz="3000" dirty="0" smtClean="0">
                <a:effectLst>
                  <a:outerShdw blurRad="38100" dist="38100" dir="2700000" algn="tl">
                    <a:srgbClr val="000000">
                      <a:alpha val="43137"/>
                    </a:srgbClr>
                  </a:outerShdw>
                </a:effectLst>
              </a:rPr>
              <a:t>nodes.</a:t>
            </a:r>
            <a:endParaRPr lang="en-US" sz="3000" dirty="0">
              <a:ln w="10160">
                <a:no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74903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116106" y="101600"/>
            <a:ext cx="9628094" cy="876300"/>
          </a:xfrm>
        </p:spPr>
        <p:txBody>
          <a:bodyPr>
            <a:normAutofit fontScale="90000"/>
          </a:bodyPr>
          <a:lstStyle/>
          <a:p>
            <a:pPr algn="ctr"/>
            <a:r>
              <a:rPr lang="en-US" sz="5400" b="1" i="1" dirty="0" err="1" smtClean="0">
                <a:effectLst>
                  <a:outerShdw blurRad="38100" dist="38100" dir="2700000" algn="tl">
                    <a:srgbClr val="000000">
                      <a:alpha val="43137"/>
                    </a:srgbClr>
                  </a:outerShdw>
                </a:effectLst>
              </a:rPr>
              <a:t>Ucb</a:t>
            </a:r>
            <a:r>
              <a:rPr lang="en-US" sz="5400" b="1" i="1" dirty="0" smtClean="0">
                <a:effectLst>
                  <a:outerShdw blurRad="38100" dist="38100" dir="2700000" algn="tl">
                    <a:srgbClr val="000000">
                      <a:alpha val="43137"/>
                    </a:srgbClr>
                  </a:outerShdw>
                </a:effectLst>
              </a:rPr>
              <a:t> - upper confidence bounds</a:t>
            </a:r>
            <a:endParaRPr lang="he-IL" sz="5400" b="1" i="1" dirty="0">
              <a:effectLst>
                <a:outerShdw blurRad="38100" dist="38100" dir="2700000" algn="tl">
                  <a:srgbClr val="000000">
                    <a:alpha val="43137"/>
                  </a:srgbClr>
                </a:outerShdw>
              </a:effectLst>
            </a:endParaRPr>
          </a:p>
        </p:txBody>
      </p:sp>
      <p:pic>
        <p:nvPicPr>
          <p:cNvPr id="3" name="תמונה 2"/>
          <p:cNvPicPr>
            <a:picLocks noChangeAspect="1"/>
          </p:cNvPicPr>
          <p:nvPr/>
        </p:nvPicPr>
        <p:blipFill>
          <a:blip r:embed="rId3"/>
          <a:stretch>
            <a:fillRect/>
          </a:stretch>
        </p:blipFill>
        <p:spPr>
          <a:xfrm>
            <a:off x="4464592" y="2060069"/>
            <a:ext cx="3127597" cy="1095655"/>
          </a:xfrm>
          <a:prstGeom prst="rect">
            <a:avLst/>
          </a:prstGeom>
          <a:ln>
            <a:noFill/>
          </a:ln>
          <a:effectLst>
            <a:outerShdw blurRad="292100" dist="139700" dir="2700000" algn="tl" rotWithShape="0">
              <a:srgbClr val="333333">
                <a:alpha val="65000"/>
              </a:srgbClr>
            </a:outerShdw>
          </a:effectLst>
        </p:spPr>
      </p:pic>
      <p:cxnSp>
        <p:nvCxnSpPr>
          <p:cNvPr id="7" name="מחבר חץ ישר 6"/>
          <p:cNvCxnSpPr/>
          <p:nvPr/>
        </p:nvCxnSpPr>
        <p:spPr>
          <a:xfrm flipH="1">
            <a:off x="3617260" y="2864221"/>
            <a:ext cx="1721223" cy="125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מחבר חץ ישר 7"/>
          <p:cNvCxnSpPr/>
          <p:nvPr/>
        </p:nvCxnSpPr>
        <p:spPr>
          <a:xfrm flipH="1">
            <a:off x="7032812" y="3061354"/>
            <a:ext cx="31378" cy="1259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מחבר חץ ישר 9"/>
          <p:cNvCxnSpPr/>
          <p:nvPr/>
        </p:nvCxnSpPr>
        <p:spPr>
          <a:xfrm flipV="1">
            <a:off x="7319683" y="2326339"/>
            <a:ext cx="1676399" cy="73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084295" y="4114798"/>
            <a:ext cx="3254188" cy="369332"/>
          </a:xfrm>
          <a:prstGeom prst="rect">
            <a:avLst/>
          </a:prstGeom>
          <a:noFill/>
        </p:spPr>
        <p:txBody>
          <a:bodyPr wrap="square" rtlCol="1">
            <a:spAutoFit/>
          </a:bodyPr>
          <a:lstStyle/>
          <a:p>
            <a:r>
              <a:rPr lang="en-US"/>
              <a:t>the estimated value of the </a:t>
            </a:r>
            <a:r>
              <a:rPr lang="en-US" smtClean="0"/>
              <a:t>node.</a:t>
            </a:r>
            <a:endParaRPr lang="he-IL"/>
          </a:p>
        </p:txBody>
      </p:sp>
      <p:sp>
        <p:nvSpPr>
          <p:cNvPr id="13" name="TextBox 12"/>
          <p:cNvSpPr txBox="1"/>
          <p:nvPr/>
        </p:nvSpPr>
        <p:spPr>
          <a:xfrm>
            <a:off x="5965095" y="4384538"/>
            <a:ext cx="5760740" cy="369332"/>
          </a:xfrm>
          <a:prstGeom prst="rect">
            <a:avLst/>
          </a:prstGeom>
          <a:noFill/>
        </p:spPr>
        <p:txBody>
          <a:bodyPr wrap="square" rtlCol="1">
            <a:spAutoFit/>
          </a:bodyPr>
          <a:lstStyle/>
          <a:p>
            <a:r>
              <a:rPr lang="en-US"/>
              <a:t>the number of the times the node has been </a:t>
            </a:r>
            <a:r>
              <a:rPr lang="en-US" smtClean="0"/>
              <a:t>visited.</a:t>
            </a:r>
            <a:endParaRPr lang="he-IL"/>
          </a:p>
        </p:txBody>
      </p:sp>
      <p:sp>
        <p:nvSpPr>
          <p:cNvPr id="14" name="TextBox 13"/>
          <p:cNvSpPr txBox="1"/>
          <p:nvPr/>
        </p:nvSpPr>
        <p:spPr>
          <a:xfrm>
            <a:off x="8996082" y="2003173"/>
            <a:ext cx="3122417" cy="646331"/>
          </a:xfrm>
          <a:prstGeom prst="rect">
            <a:avLst/>
          </a:prstGeom>
          <a:noFill/>
        </p:spPr>
        <p:txBody>
          <a:bodyPr wrap="square" rtlCol="1">
            <a:spAutoFit/>
          </a:bodyPr>
          <a:lstStyle/>
          <a:p>
            <a:r>
              <a:rPr lang="en-US"/>
              <a:t>is the total number of times that </a:t>
            </a:r>
            <a:endParaRPr lang="en-US" smtClean="0"/>
          </a:p>
          <a:p>
            <a:r>
              <a:rPr lang="en-US" dirty="0" smtClean="0"/>
              <a:t>its </a:t>
            </a:r>
            <a:r>
              <a:rPr lang="en-US" dirty="0"/>
              <a:t>parent has been </a:t>
            </a:r>
            <a:r>
              <a:rPr lang="en-US" dirty="0" smtClean="0"/>
              <a:t>visited.</a:t>
            </a:r>
            <a:endParaRPr lang="he-IL"/>
          </a:p>
        </p:txBody>
      </p:sp>
      <p:sp>
        <p:nvSpPr>
          <p:cNvPr id="15" name="TextBox 14"/>
          <p:cNvSpPr txBox="1"/>
          <p:nvPr/>
        </p:nvSpPr>
        <p:spPr>
          <a:xfrm>
            <a:off x="3401189" y="1512026"/>
            <a:ext cx="5760740" cy="369332"/>
          </a:xfrm>
          <a:prstGeom prst="rect">
            <a:avLst/>
          </a:prstGeom>
          <a:noFill/>
        </p:spPr>
        <p:txBody>
          <a:bodyPr wrap="square" rtlCol="1">
            <a:spAutoFit/>
          </a:bodyPr>
          <a:lstStyle/>
          <a:p>
            <a:r>
              <a:rPr lang="en-US" smtClean="0"/>
              <a:t>Constant - is </a:t>
            </a:r>
            <a:r>
              <a:rPr lang="en-US"/>
              <a:t>a tunable bias parameter</a:t>
            </a:r>
            <a:r>
              <a:rPr lang="en-US" smtClean="0"/>
              <a:t>. </a:t>
            </a:r>
            <a:endParaRPr lang="he-IL"/>
          </a:p>
        </p:txBody>
      </p:sp>
      <p:cxnSp>
        <p:nvCxnSpPr>
          <p:cNvPr id="17" name="מחבר חץ ישר 16"/>
          <p:cNvCxnSpPr/>
          <p:nvPr/>
        </p:nvCxnSpPr>
        <p:spPr>
          <a:xfrm flipH="1" flipV="1">
            <a:off x="6152488" y="1881358"/>
            <a:ext cx="129071" cy="614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0050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Monte </a:t>
            </a:r>
            <a:r>
              <a:rPr lang="en-US" sz="5400" b="1" i="1" dirty="0" err="1" smtClean="0">
                <a:effectLst>
                  <a:outerShdw blurRad="38100" dist="38100" dir="2700000" algn="tl">
                    <a:srgbClr val="000000">
                      <a:alpha val="43137"/>
                    </a:srgbClr>
                  </a:outerShdw>
                </a:effectLst>
              </a:rPr>
              <a:t>carlo’s</a:t>
            </a:r>
            <a:r>
              <a:rPr lang="en-US" sz="5400" b="1" i="1" dirty="0" smtClean="0">
                <a:effectLst>
                  <a:outerShdw blurRad="38100" dist="38100" dir="2700000" algn="tl">
                    <a:srgbClr val="000000">
                      <a:alpha val="43137"/>
                    </a:srgbClr>
                  </a:outerShdw>
                </a:effectLst>
              </a:rPr>
              <a:t> uses</a:t>
            </a:r>
            <a:endParaRPr lang="he-IL" sz="5400" b="1" i="1" dirty="0">
              <a:effectLst>
                <a:outerShdw blurRad="38100" dist="38100" dir="2700000" algn="tl">
                  <a:srgbClr val="000000">
                    <a:alpha val="43137"/>
                  </a:srgbClr>
                </a:outerShdw>
              </a:effectLst>
            </a:endParaRPr>
          </a:p>
        </p:txBody>
      </p:sp>
      <p:sp>
        <p:nvSpPr>
          <p:cNvPr id="4" name="מלבן 3"/>
          <p:cNvSpPr/>
          <p:nvPr/>
        </p:nvSpPr>
        <p:spPr>
          <a:xfrm>
            <a:off x="522515" y="1192771"/>
            <a:ext cx="11918616" cy="2862322"/>
          </a:xfrm>
          <a:prstGeom prst="rect">
            <a:avLst/>
          </a:prstGeom>
          <a:noFill/>
        </p:spPr>
        <p:txBody>
          <a:bodyPr wrap="square" lIns="91440" tIns="45720" rIns="91440" bIns="45720">
            <a:spAutoFit/>
          </a:bodyPr>
          <a:lstStyle/>
          <a:p>
            <a:pPr marL="971550" lvl="1" indent="-51435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Error estimation.</a:t>
            </a:r>
          </a:p>
          <a:p>
            <a:pPr marL="971550" lvl="1" indent="-51435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Numerical integration.</a:t>
            </a:r>
          </a:p>
          <a:p>
            <a:pPr marL="971550" lvl="1" indent="-51435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Numerical simulations.</a:t>
            </a:r>
          </a:p>
          <a:p>
            <a:pPr marL="971550" lvl="1" indent="-51435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Optimization.</a:t>
            </a:r>
          </a:p>
          <a:p>
            <a:pPr marL="971550" lvl="1" indent="-51435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AI.</a:t>
            </a:r>
          </a:p>
          <a:p>
            <a:pPr marL="971550" lvl="1" indent="-51435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And more…</a:t>
            </a:r>
          </a:p>
        </p:txBody>
      </p:sp>
    </p:spTree>
    <p:extLst>
      <p:ext uri="{BB962C8B-B14F-4D97-AF65-F5344CB8AC3E}">
        <p14:creationId xmlns:p14="http://schemas.microsoft.com/office/powerpoint/2010/main" val="195965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Monte </a:t>
            </a:r>
            <a:r>
              <a:rPr lang="en-US" sz="5400" b="1" i="1" dirty="0" err="1" smtClean="0">
                <a:effectLst>
                  <a:outerShdw blurRad="38100" dist="38100" dir="2700000" algn="tl">
                    <a:srgbClr val="000000">
                      <a:alpha val="43137"/>
                    </a:srgbClr>
                  </a:outerShdw>
                </a:effectLst>
              </a:rPr>
              <a:t>carlo</a:t>
            </a:r>
            <a:r>
              <a:rPr lang="en-US" sz="5400" b="1" i="1" dirty="0" smtClean="0">
                <a:effectLst>
                  <a:outerShdw blurRad="38100" dist="38100" dir="2700000" algn="tl">
                    <a:srgbClr val="000000">
                      <a:alpha val="43137"/>
                    </a:srgbClr>
                  </a:outerShdw>
                </a:effectLst>
              </a:rPr>
              <a:t> tree search</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410973" y="1360576"/>
            <a:ext cx="11918616" cy="2862322"/>
          </a:xfrm>
          <a:prstGeom prst="rect">
            <a:avLst/>
          </a:prstGeom>
          <a:noFill/>
        </p:spPr>
        <p:txBody>
          <a:bodyPr wrap="square" lIns="91440" tIns="45720" rIns="91440" bIns="45720">
            <a:spAutoFit/>
          </a:bodyPr>
          <a:lstStyle/>
          <a:p>
            <a:pPr lvl="1"/>
            <a:r>
              <a:rPr lang="en-US" sz="3000" b="1" i="1" dirty="0" smtClean="0">
                <a:ln w="10160">
                  <a:noFill/>
                  <a:prstDash val="solid"/>
                </a:ln>
                <a:solidFill>
                  <a:srgbClr val="FFFFFF"/>
                </a:solidFill>
                <a:effectLst>
                  <a:outerShdw blurRad="38100" dist="38100" dir="2700000" algn="tl">
                    <a:srgbClr val="000000">
                      <a:alpha val="43137"/>
                    </a:srgbClr>
                  </a:outerShdw>
                </a:effectLst>
              </a:rPr>
              <a:t>Definition:</a:t>
            </a:r>
          </a:p>
          <a:p>
            <a:pPr lvl="1" algn="ctr"/>
            <a:r>
              <a:rPr lang="en-US" sz="3000" dirty="0" smtClean="0">
                <a:ln w="10160">
                  <a:noFill/>
                  <a:prstDash val="solid"/>
                </a:ln>
                <a:solidFill>
                  <a:srgbClr val="FFFFFF"/>
                </a:solidFill>
                <a:effectLst>
                  <a:outerShdw blurRad="38100" dist="38100" dir="2700000" algn="tl">
                    <a:srgbClr val="000000">
                      <a:alpha val="43137"/>
                    </a:srgbClr>
                  </a:outerShdw>
                </a:effectLst>
              </a:rPr>
              <a:t>A method for making optimal decisions in artificial intelligence problems.</a:t>
            </a:r>
          </a:p>
          <a:p>
            <a:pPr lvl="1" algn="ctr"/>
            <a:endParaRPr lang="en-US" sz="3000" dirty="0">
              <a:ln w="10160">
                <a:noFill/>
                <a:prstDash val="solid"/>
              </a:ln>
              <a:solidFill>
                <a:srgbClr val="FFFFFF"/>
              </a:solidFill>
              <a:effectLst>
                <a:outerShdw blurRad="38100" dist="38100" dir="2700000" algn="tl">
                  <a:srgbClr val="000000">
                    <a:alpha val="43137"/>
                  </a:srgbClr>
                </a:outerShdw>
              </a:effectLst>
            </a:endParaRP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It is a best-first search.</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The leaf node evaluate by monte </a:t>
            </a:r>
            <a:r>
              <a:rPr lang="en-US" sz="3000" dirty="0" err="1" smtClean="0">
                <a:ln w="10160">
                  <a:noFill/>
                  <a:prstDash val="solid"/>
                </a:ln>
                <a:solidFill>
                  <a:srgbClr val="FFFFFF"/>
                </a:solidFill>
                <a:effectLst>
                  <a:outerShdw blurRad="38100" dist="38100" dir="2700000" algn="tl">
                    <a:srgbClr val="000000">
                      <a:alpha val="43137"/>
                    </a:srgbClr>
                  </a:outerShdw>
                </a:effectLst>
              </a:rPr>
              <a:t>carlo</a:t>
            </a:r>
            <a:r>
              <a:rPr lang="en-US" sz="3000" dirty="0" smtClean="0">
                <a:ln w="10160">
                  <a:noFill/>
                  <a:prstDash val="solid"/>
                </a:ln>
                <a:solidFill>
                  <a:srgbClr val="FFFFFF"/>
                </a:solidFill>
                <a:effectLst>
                  <a:outerShdw blurRad="38100" dist="38100" dir="2700000" algn="tl">
                    <a:srgbClr val="000000">
                      <a:alpha val="43137"/>
                    </a:srgbClr>
                  </a:outerShdw>
                </a:effectLst>
              </a:rPr>
              <a:t> method.</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Effective for use in cases where the branching factor vary high.</a:t>
            </a:r>
          </a:p>
        </p:txBody>
      </p:sp>
    </p:spTree>
    <p:extLst>
      <p:ext uri="{BB962C8B-B14F-4D97-AF65-F5344CB8AC3E}">
        <p14:creationId xmlns:p14="http://schemas.microsoft.com/office/powerpoint/2010/main" val="422320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How?</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42636" y="870718"/>
            <a:ext cx="11918616" cy="553998"/>
          </a:xfrm>
          <a:prstGeom prst="rect">
            <a:avLst/>
          </a:prstGeom>
          <a:noFill/>
        </p:spPr>
        <p:txBody>
          <a:bodyPr wrap="square" lIns="91440" tIns="45720" rIns="91440" bIns="45720">
            <a:spAutoFit/>
          </a:bodyPr>
          <a:lstStyle/>
          <a:p>
            <a:pPr lvl="1" algn="ctr"/>
            <a:r>
              <a:rPr lang="en-US" sz="3000" b="1" i="1" dirty="0" smtClean="0">
                <a:ln w="10160">
                  <a:noFill/>
                  <a:prstDash val="solid"/>
                </a:ln>
                <a:solidFill>
                  <a:srgbClr val="FF0000"/>
                </a:solidFill>
                <a:effectLst>
                  <a:outerShdw blurRad="38100" dist="38100" dir="2700000" algn="tl">
                    <a:srgbClr val="000000">
                      <a:alpha val="43137"/>
                    </a:srgbClr>
                  </a:outerShdw>
                </a:effectLst>
                <a:latin typeface="Bahnschrift SemiBold" panose="020B0502040204020203" pitchFamily="34" charset="0"/>
              </a:rPr>
              <a:t>How MCTS can “plan” ahead?</a:t>
            </a:r>
          </a:p>
        </p:txBody>
      </p:sp>
      <p:sp>
        <p:nvSpPr>
          <p:cNvPr id="4" name="מלבן 3"/>
          <p:cNvSpPr/>
          <p:nvPr/>
        </p:nvSpPr>
        <p:spPr>
          <a:xfrm>
            <a:off x="273384" y="2193834"/>
            <a:ext cx="11918616" cy="3847207"/>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MCTS builds a </a:t>
            </a:r>
            <a:r>
              <a:rPr lang="en-US" sz="3000" i="1" u="sng" dirty="0" smtClean="0">
                <a:ln w="10160">
                  <a:noFill/>
                  <a:prstDash val="solid"/>
                </a:ln>
                <a:solidFill>
                  <a:srgbClr val="FFFFFF"/>
                </a:solidFill>
                <a:effectLst>
                  <a:outerShdw blurRad="38100" dist="38100" dir="2700000" algn="tl">
                    <a:srgbClr val="000000">
                      <a:alpha val="43137"/>
                    </a:srgbClr>
                  </a:outerShdw>
                </a:effectLst>
              </a:rPr>
              <a:t>statistics tree</a:t>
            </a:r>
            <a:r>
              <a:rPr lang="en-US" sz="3000" i="1" dirty="0" smtClean="0">
                <a:ln w="10160">
                  <a:noFill/>
                  <a:prstDash val="solid"/>
                </a:ln>
                <a:solidFill>
                  <a:srgbClr val="FFFFFF"/>
                </a:solidFill>
                <a:effectLst>
                  <a:outerShdw blurRad="38100" dist="38100" dir="2700000" algn="tl">
                    <a:srgbClr val="000000">
                      <a:alpha val="43137"/>
                    </a:srgbClr>
                  </a:outerShdw>
                </a:effectLst>
              </a:rPr>
              <a:t> </a:t>
            </a:r>
            <a:r>
              <a:rPr lang="en-US" sz="3000" dirty="0" smtClean="0">
                <a:ln w="10160">
                  <a:noFill/>
                  <a:prstDash val="solid"/>
                </a:ln>
                <a:solidFill>
                  <a:srgbClr val="FFFFFF"/>
                </a:solidFill>
                <a:effectLst>
                  <a:outerShdw blurRad="38100" dist="38100" dir="2700000" algn="tl">
                    <a:srgbClr val="000000">
                      <a:alpha val="43137"/>
                    </a:srgbClr>
                  </a:outerShdw>
                </a:effectLst>
              </a:rPr>
              <a:t>that partially maps onto the entire game tree.</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The statistics tree gives an information to the AI for what “look mostly/ mostly at the most interesting parts of the game tree”.</a:t>
            </a:r>
          </a:p>
          <a:p>
            <a:pPr marL="914400" lvl="1" indent="-457200">
              <a:buFont typeface="Arial" panose="020B0604020202020204" pitchFamily="34" charset="0"/>
              <a:buChar char="•"/>
            </a:pPr>
            <a:r>
              <a:rPr lang="en-US" sz="3000" dirty="0" smtClean="0">
                <a:ln w="10160">
                  <a:noFill/>
                  <a:prstDash val="solid"/>
                </a:ln>
                <a:solidFill>
                  <a:srgbClr val="FFFFFF"/>
                </a:solidFill>
                <a:effectLst>
                  <a:outerShdw blurRad="38100" dist="38100" dir="2700000" algn="tl">
                    <a:srgbClr val="000000">
                      <a:alpha val="43137"/>
                    </a:srgbClr>
                  </a:outerShdw>
                </a:effectLst>
              </a:rPr>
              <a:t>Values of nodes determined by simulations (estimate the true value).</a:t>
            </a:r>
          </a:p>
          <a:p>
            <a:pPr marL="914400" lvl="1" indent="-457200">
              <a:buFont typeface="Arial" panose="020B0604020202020204" pitchFamily="34" charset="0"/>
              <a:buChar char="•"/>
            </a:pPr>
            <a:r>
              <a:rPr lang="en-US" sz="3000" dirty="0">
                <a:effectLst>
                  <a:outerShdw blurRad="38100" dist="38100" dir="2700000" algn="tl">
                    <a:srgbClr val="000000">
                      <a:alpha val="43137"/>
                    </a:srgbClr>
                  </a:outerShdw>
                </a:effectLst>
              </a:rPr>
              <a:t>We continue to run iterations of Monte Carlo tree search until we run out of time.</a:t>
            </a:r>
            <a:endParaRPr lang="en-US" sz="3000" dirty="0" smtClean="0">
              <a:ln w="10160">
                <a:noFill/>
                <a:prstDash val="solid"/>
              </a:ln>
              <a:solidFill>
                <a:srgbClr val="FFFFFF"/>
              </a:solidFill>
              <a:effectLst>
                <a:outerShdw blurRad="38100" dist="38100" dir="2700000" algn="tl">
                  <a:srgbClr val="000000">
                    <a:alpha val="43137"/>
                  </a:srgbClr>
                </a:outerShdw>
              </a:effectLst>
            </a:endParaRPr>
          </a:p>
          <a:p>
            <a:pPr marL="914400" lvl="1" indent="-457200">
              <a:buFont typeface="Arial" panose="020B0604020202020204" pitchFamily="34" charset="0"/>
              <a:buChar char="•"/>
            </a:pPr>
            <a:endParaRPr lang="en-US" sz="3000" dirty="0" smtClean="0">
              <a:ln w="10160">
                <a:noFill/>
                <a:prstDash val="solid"/>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7424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fontScale="90000"/>
          </a:bodyPr>
          <a:lstStyle/>
          <a:p>
            <a:pPr algn="ctr"/>
            <a:r>
              <a:rPr lang="en-US" sz="5400" b="1" i="1" dirty="0">
                <a:effectLst>
                  <a:outerShdw blurRad="38100" dist="38100" dir="2700000" algn="tl">
                    <a:srgbClr val="000000">
                      <a:alpha val="43137"/>
                    </a:srgbClr>
                  </a:outerShdw>
                </a:effectLst>
              </a:rPr>
              <a:t>Structure of the algorithm:</a:t>
            </a:r>
            <a:endParaRPr lang="he-IL" sz="5400" b="1" i="1" dirty="0">
              <a:effectLst>
                <a:outerShdw blurRad="38100" dist="38100" dir="2700000" algn="tl">
                  <a:srgbClr val="000000">
                    <a:alpha val="43137"/>
                  </a:srgbClr>
                </a:outerShdw>
              </a:effectLst>
            </a:endParaRPr>
          </a:p>
        </p:txBody>
      </p:sp>
      <p:pic>
        <p:nvPicPr>
          <p:cNvPr id="4" name="Picture 1"/>
          <p:cNvPicPr>
            <a:picLocks noChangeAspect="1" noChangeArrowheads="1"/>
          </p:cNvPicPr>
          <p:nvPr/>
        </p:nvPicPr>
        <p:blipFill>
          <a:blip r:embed="rId3" cstate="print"/>
          <a:srcRect/>
          <a:stretch>
            <a:fillRect/>
          </a:stretch>
        </p:blipFill>
        <p:spPr bwMode="auto">
          <a:xfrm>
            <a:off x="1806414" y="1172326"/>
            <a:ext cx="8820472" cy="3853250"/>
          </a:xfrm>
          <a:prstGeom prst="rect">
            <a:avLst/>
          </a:prstGeom>
          <a:noFill/>
          <a:ln w="9525">
            <a:noFill/>
            <a:miter lim="800000"/>
            <a:headEnd/>
            <a:tailEnd/>
          </a:ln>
        </p:spPr>
      </p:pic>
    </p:spTree>
    <p:extLst>
      <p:ext uri="{BB962C8B-B14F-4D97-AF65-F5344CB8AC3E}">
        <p14:creationId xmlns:p14="http://schemas.microsoft.com/office/powerpoint/2010/main" val="3263391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smtClean="0">
                <a:effectLst>
                  <a:outerShdw blurRad="38100" dist="38100" dir="2700000" algn="tl">
                    <a:srgbClr val="000000">
                      <a:alpha val="43137"/>
                    </a:srgbClr>
                  </a:outerShdw>
                </a:effectLst>
              </a:rPr>
              <a:t> pseudo-code</a:t>
            </a:r>
            <a:endParaRPr lang="he-IL" sz="5400" b="1" i="1" dirty="0">
              <a:effectLst>
                <a:outerShdw blurRad="38100" dist="38100" dir="2700000" algn="tl">
                  <a:srgbClr val="000000">
                    <a:alpha val="43137"/>
                  </a:srgbClr>
                </a:outerShdw>
              </a:effectLst>
            </a:endParaRPr>
          </a:p>
        </p:txBody>
      </p:sp>
      <p:sp>
        <p:nvSpPr>
          <p:cNvPr id="3" name="מלבן 2"/>
          <p:cNvSpPr/>
          <p:nvPr/>
        </p:nvSpPr>
        <p:spPr>
          <a:xfrm>
            <a:off x="1306286" y="326571"/>
            <a:ext cx="8599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start</a:t>
            </a:r>
            <a:endParaRPr lang="he-IL" dirty="0"/>
          </a:p>
        </p:txBody>
      </p:sp>
      <p:cxnSp>
        <p:nvCxnSpPr>
          <p:cNvPr id="6" name="מחבר חץ ישר 5"/>
          <p:cNvCxnSpPr>
            <a:stCxn id="3" idx="2"/>
          </p:cNvCxnSpPr>
          <p:nvPr/>
        </p:nvCxnSpPr>
        <p:spPr>
          <a:xfrm flipH="1">
            <a:off x="1689100" y="783771"/>
            <a:ext cx="47172" cy="511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מלבן 6"/>
          <p:cNvSpPr/>
          <p:nvPr/>
        </p:nvSpPr>
        <p:spPr>
          <a:xfrm>
            <a:off x="987879" y="1295400"/>
            <a:ext cx="1402442" cy="45720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dirty="0" smtClean="0">
                <a:solidFill>
                  <a:sysClr val="windowText" lastClr="000000"/>
                </a:solidFill>
              </a:rPr>
              <a:t>Current =S</a:t>
            </a:r>
            <a:r>
              <a:rPr lang="en-US" sz="1000" dirty="0" smtClean="0">
                <a:solidFill>
                  <a:sysClr val="windowText" lastClr="000000"/>
                </a:solidFill>
              </a:rPr>
              <a:t>0</a:t>
            </a:r>
            <a:r>
              <a:rPr lang="en-US" dirty="0" smtClean="0">
                <a:solidFill>
                  <a:sysClr val="windowText" lastClr="000000"/>
                </a:solidFill>
              </a:rPr>
              <a:t> </a:t>
            </a:r>
            <a:endParaRPr lang="he-IL" dirty="0">
              <a:solidFill>
                <a:sysClr val="windowText" lastClr="000000"/>
              </a:solidFill>
            </a:endParaRPr>
          </a:p>
        </p:txBody>
      </p:sp>
      <p:cxnSp>
        <p:nvCxnSpPr>
          <p:cNvPr id="8" name="מחבר חץ ישר 7"/>
          <p:cNvCxnSpPr/>
          <p:nvPr/>
        </p:nvCxnSpPr>
        <p:spPr>
          <a:xfrm flipH="1">
            <a:off x="1641928" y="1752600"/>
            <a:ext cx="47172" cy="511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יהלום 8"/>
          <p:cNvSpPr/>
          <p:nvPr/>
        </p:nvSpPr>
        <p:spPr>
          <a:xfrm>
            <a:off x="732063" y="2264229"/>
            <a:ext cx="1819729" cy="13716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500" dirty="0" smtClean="0">
                <a:solidFill>
                  <a:sysClr val="windowText" lastClr="000000"/>
                </a:solidFill>
              </a:rPr>
              <a:t>Is current leaf node?</a:t>
            </a:r>
            <a:endParaRPr lang="he-IL" sz="1500" dirty="0">
              <a:solidFill>
                <a:sysClr val="windowText" lastClr="000000"/>
              </a:solidFill>
            </a:endParaRPr>
          </a:p>
        </p:txBody>
      </p:sp>
      <p:cxnSp>
        <p:nvCxnSpPr>
          <p:cNvPr id="10" name="מחבר חץ ישר 9"/>
          <p:cNvCxnSpPr/>
          <p:nvPr/>
        </p:nvCxnSpPr>
        <p:spPr>
          <a:xfrm>
            <a:off x="1641927" y="3635829"/>
            <a:ext cx="0" cy="511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מחבר חץ ישר 11"/>
          <p:cNvCxnSpPr/>
          <p:nvPr/>
        </p:nvCxnSpPr>
        <p:spPr>
          <a:xfrm flipV="1">
            <a:off x="2551792" y="2950029"/>
            <a:ext cx="757465" cy="10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686611" y="2591583"/>
            <a:ext cx="487826" cy="369332"/>
          </a:xfrm>
          <a:prstGeom prst="rect">
            <a:avLst/>
          </a:prstGeom>
          <a:noFill/>
        </p:spPr>
        <p:txBody>
          <a:bodyPr wrap="none" rtlCol="1">
            <a:spAutoFit/>
          </a:bodyPr>
          <a:lstStyle/>
          <a:p>
            <a:r>
              <a:rPr lang="en-US" dirty="0" smtClean="0"/>
              <a:t>yes</a:t>
            </a:r>
            <a:endParaRPr lang="he-IL" dirty="0"/>
          </a:p>
        </p:txBody>
      </p:sp>
      <p:sp>
        <p:nvSpPr>
          <p:cNvPr id="15" name="TextBox 14"/>
          <p:cNvSpPr txBox="1"/>
          <p:nvPr/>
        </p:nvSpPr>
        <p:spPr>
          <a:xfrm>
            <a:off x="1665514" y="3635829"/>
            <a:ext cx="401072" cy="369332"/>
          </a:xfrm>
          <a:prstGeom prst="rect">
            <a:avLst/>
          </a:prstGeom>
          <a:noFill/>
        </p:spPr>
        <p:txBody>
          <a:bodyPr wrap="none" rtlCol="1">
            <a:spAutoFit/>
          </a:bodyPr>
          <a:lstStyle/>
          <a:p>
            <a:r>
              <a:rPr lang="en-US" dirty="0" smtClean="0"/>
              <a:t>no</a:t>
            </a:r>
            <a:endParaRPr lang="he-IL" dirty="0"/>
          </a:p>
        </p:txBody>
      </p:sp>
      <p:sp>
        <p:nvSpPr>
          <p:cNvPr id="16" name="מלבן 15"/>
          <p:cNvSpPr/>
          <p:nvPr/>
        </p:nvSpPr>
        <p:spPr>
          <a:xfrm>
            <a:off x="928913" y="4171043"/>
            <a:ext cx="1934029" cy="716641"/>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500" dirty="0" smtClean="0">
                <a:solidFill>
                  <a:sysClr val="windowText" lastClr="000000"/>
                </a:solidFill>
              </a:rPr>
              <a:t>Current=child node of current that maximizes (higher score) UCT(Si)</a:t>
            </a:r>
          </a:p>
        </p:txBody>
      </p:sp>
      <p:cxnSp>
        <p:nvCxnSpPr>
          <p:cNvPr id="18" name="מחבר מרפקי 17"/>
          <p:cNvCxnSpPr>
            <a:stCxn id="16" idx="1"/>
            <a:endCxn id="9" idx="1"/>
          </p:cNvCxnSpPr>
          <p:nvPr/>
        </p:nvCxnSpPr>
        <p:spPr>
          <a:xfrm rot="10800000">
            <a:off x="732063" y="2950030"/>
            <a:ext cx="196850" cy="1579335"/>
          </a:xfrm>
          <a:prstGeom prst="bentConnector3">
            <a:avLst>
              <a:gd name="adj1" fmla="val 216129"/>
            </a:avLst>
          </a:prstGeom>
          <a:ln>
            <a:tailEnd type="triangle"/>
          </a:ln>
        </p:spPr>
        <p:style>
          <a:lnRef idx="1">
            <a:schemeClr val="dk1"/>
          </a:lnRef>
          <a:fillRef idx="0">
            <a:schemeClr val="dk1"/>
          </a:fillRef>
          <a:effectRef idx="0">
            <a:schemeClr val="dk1"/>
          </a:effectRef>
          <a:fontRef idx="minor">
            <a:schemeClr val="tx1"/>
          </a:fontRef>
        </p:style>
      </p:cxnSp>
      <p:sp>
        <p:nvSpPr>
          <p:cNvPr id="19" name="יהלום 18"/>
          <p:cNvSpPr/>
          <p:nvPr/>
        </p:nvSpPr>
        <p:spPr>
          <a:xfrm>
            <a:off x="3309256" y="2264229"/>
            <a:ext cx="1970315" cy="13716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500" dirty="0" smtClean="0">
                <a:solidFill>
                  <a:sysClr val="windowText" lastClr="000000"/>
                </a:solidFill>
              </a:rPr>
              <a:t>Is the </a:t>
            </a:r>
            <a:r>
              <a:rPr lang="en-US" sz="1500" dirty="0" err="1" smtClean="0">
                <a:solidFill>
                  <a:sysClr val="windowText" lastClr="000000"/>
                </a:solidFill>
              </a:rPr>
              <a:t>ni</a:t>
            </a:r>
            <a:r>
              <a:rPr lang="en-US" sz="1500" dirty="0" smtClean="0">
                <a:solidFill>
                  <a:sysClr val="windowText" lastClr="000000"/>
                </a:solidFill>
              </a:rPr>
              <a:t> value for current is zero?</a:t>
            </a:r>
            <a:endParaRPr lang="he-IL" sz="1500" dirty="0">
              <a:solidFill>
                <a:sysClr val="windowText" lastClr="000000"/>
              </a:solidFill>
            </a:endParaRPr>
          </a:p>
        </p:txBody>
      </p:sp>
      <p:cxnSp>
        <p:nvCxnSpPr>
          <p:cNvPr id="20" name="מחבר חץ ישר 19"/>
          <p:cNvCxnSpPr/>
          <p:nvPr/>
        </p:nvCxnSpPr>
        <p:spPr>
          <a:xfrm flipH="1" flipV="1">
            <a:off x="4276832" y="1415143"/>
            <a:ext cx="17581" cy="849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מלבן 22"/>
          <p:cNvSpPr/>
          <p:nvPr/>
        </p:nvSpPr>
        <p:spPr>
          <a:xfrm>
            <a:off x="3764640" y="977900"/>
            <a:ext cx="1059545" cy="417287"/>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500" dirty="0" smtClean="0">
                <a:solidFill>
                  <a:sysClr val="windowText" lastClr="000000"/>
                </a:solidFill>
              </a:rPr>
              <a:t>ROLLOUT</a:t>
            </a:r>
          </a:p>
        </p:txBody>
      </p:sp>
      <p:sp>
        <p:nvSpPr>
          <p:cNvPr id="24" name="TextBox 23"/>
          <p:cNvSpPr txBox="1"/>
          <p:nvPr/>
        </p:nvSpPr>
        <p:spPr>
          <a:xfrm>
            <a:off x="4276832" y="1556657"/>
            <a:ext cx="1485338" cy="646331"/>
          </a:xfrm>
          <a:prstGeom prst="rect">
            <a:avLst/>
          </a:prstGeom>
          <a:noFill/>
        </p:spPr>
        <p:txBody>
          <a:bodyPr wrap="square" rtlCol="1">
            <a:spAutoFit/>
          </a:bodyPr>
          <a:lstStyle/>
          <a:p>
            <a:r>
              <a:rPr lang="en-US" dirty="0" smtClean="0"/>
              <a:t>Yes, never been sampled</a:t>
            </a:r>
            <a:endParaRPr lang="he-IL" dirty="0"/>
          </a:p>
        </p:txBody>
      </p:sp>
      <p:cxnSp>
        <p:nvCxnSpPr>
          <p:cNvPr id="25" name="מחבר חץ ישר 24"/>
          <p:cNvCxnSpPr/>
          <p:nvPr/>
        </p:nvCxnSpPr>
        <p:spPr>
          <a:xfrm>
            <a:off x="4289422" y="3638426"/>
            <a:ext cx="0" cy="511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313009" y="3580271"/>
            <a:ext cx="1449161" cy="646331"/>
          </a:xfrm>
          <a:prstGeom prst="rect">
            <a:avLst/>
          </a:prstGeom>
          <a:noFill/>
        </p:spPr>
        <p:txBody>
          <a:bodyPr wrap="square" rtlCol="1">
            <a:spAutoFit/>
          </a:bodyPr>
          <a:lstStyle/>
          <a:p>
            <a:r>
              <a:rPr lang="en-US" dirty="0" smtClean="0"/>
              <a:t>No, Expansion</a:t>
            </a:r>
            <a:endParaRPr lang="he-IL" dirty="0"/>
          </a:p>
        </p:txBody>
      </p:sp>
      <p:sp>
        <p:nvSpPr>
          <p:cNvPr id="27" name="מלבן 26"/>
          <p:cNvSpPr/>
          <p:nvPr/>
        </p:nvSpPr>
        <p:spPr>
          <a:xfrm>
            <a:off x="3345542" y="4171043"/>
            <a:ext cx="1934029" cy="956128"/>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500" dirty="0" smtClean="0">
                <a:solidFill>
                  <a:sysClr val="windowText" lastClr="000000"/>
                </a:solidFill>
              </a:rPr>
              <a:t>For each available action from current, add a new state to the tree</a:t>
            </a:r>
          </a:p>
        </p:txBody>
      </p:sp>
      <p:cxnSp>
        <p:nvCxnSpPr>
          <p:cNvPr id="28" name="מחבר חץ ישר 27"/>
          <p:cNvCxnSpPr/>
          <p:nvPr/>
        </p:nvCxnSpPr>
        <p:spPr>
          <a:xfrm>
            <a:off x="4266397" y="5127171"/>
            <a:ext cx="10435" cy="293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מלבן 29"/>
          <p:cNvSpPr/>
          <p:nvPr/>
        </p:nvSpPr>
        <p:spPr>
          <a:xfrm>
            <a:off x="3345541" y="5421085"/>
            <a:ext cx="1934029" cy="417287"/>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200" dirty="0" smtClean="0">
                <a:solidFill>
                  <a:sysClr val="windowText" lastClr="000000"/>
                </a:solidFill>
              </a:rPr>
              <a:t>Current= first new child node</a:t>
            </a:r>
          </a:p>
        </p:txBody>
      </p:sp>
      <p:cxnSp>
        <p:nvCxnSpPr>
          <p:cNvPr id="31" name="מחבר חץ ישר 30"/>
          <p:cNvCxnSpPr/>
          <p:nvPr/>
        </p:nvCxnSpPr>
        <p:spPr>
          <a:xfrm>
            <a:off x="4266850" y="5838372"/>
            <a:ext cx="10435" cy="293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מלבן 34"/>
          <p:cNvSpPr/>
          <p:nvPr/>
        </p:nvSpPr>
        <p:spPr>
          <a:xfrm>
            <a:off x="3782782" y="6168569"/>
            <a:ext cx="1059545" cy="417287"/>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500" dirty="0">
                <a:solidFill>
                  <a:sysClr val="windowText" lastClr="000000"/>
                </a:solidFill>
              </a:rPr>
              <a:t>ROLLOUT</a:t>
            </a:r>
            <a:endParaRPr lang="en-US" sz="1500" dirty="0" smtClean="0">
              <a:solidFill>
                <a:sysClr val="windowText" lastClr="000000"/>
              </a:solidFill>
            </a:endParaRPr>
          </a:p>
        </p:txBody>
      </p:sp>
      <p:cxnSp>
        <p:nvCxnSpPr>
          <p:cNvPr id="37" name="מחבר ישר 36"/>
          <p:cNvCxnSpPr/>
          <p:nvPr/>
        </p:nvCxnSpPr>
        <p:spPr>
          <a:xfrm>
            <a:off x="5762170" y="892629"/>
            <a:ext cx="0" cy="5693227"/>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מחבר ישר 37"/>
          <p:cNvCxnSpPr/>
          <p:nvPr/>
        </p:nvCxnSpPr>
        <p:spPr>
          <a:xfrm>
            <a:off x="5816600" y="892629"/>
            <a:ext cx="0" cy="5693227"/>
          </a:xfrm>
          <a:prstGeom prst="line">
            <a:avLst/>
          </a:prstGeom>
        </p:spPr>
        <p:style>
          <a:lnRef idx="3">
            <a:schemeClr val="accent3"/>
          </a:lnRef>
          <a:fillRef idx="0">
            <a:schemeClr val="accent3"/>
          </a:fillRef>
          <a:effectRef idx="2">
            <a:schemeClr val="accent3"/>
          </a:effectRef>
          <a:fontRef idx="minor">
            <a:schemeClr val="tx1"/>
          </a:fontRef>
        </p:style>
      </p:cxnSp>
      <p:sp>
        <p:nvSpPr>
          <p:cNvPr id="39" name="מלבן 38"/>
          <p:cNvSpPr/>
          <p:nvPr/>
        </p:nvSpPr>
        <p:spPr>
          <a:xfrm>
            <a:off x="5816600" y="854919"/>
            <a:ext cx="4176849" cy="1523494"/>
          </a:xfrm>
          <a:prstGeom prst="rect">
            <a:avLst/>
          </a:prstGeom>
        </p:spPr>
        <p:txBody>
          <a:bodyPr wrap="none">
            <a:spAutoFit/>
          </a:bodyPr>
          <a:lstStyle/>
          <a:p>
            <a:r>
              <a:rPr lang="en-US" dirty="0" smtClean="0">
                <a:solidFill>
                  <a:sysClr val="windowText" lastClr="000000"/>
                </a:solidFill>
              </a:rPr>
              <a:t>ROLLOUT (S</a:t>
            </a:r>
            <a:r>
              <a:rPr lang="en-US" sz="1500" dirty="0" smtClean="0">
                <a:solidFill>
                  <a:sysClr val="windowText" lastClr="000000"/>
                </a:solidFill>
              </a:rPr>
              <a:t>i) :</a:t>
            </a:r>
          </a:p>
          <a:p>
            <a:r>
              <a:rPr lang="en-US" sz="1500" dirty="0">
                <a:solidFill>
                  <a:sysClr val="windowText" lastClr="000000"/>
                </a:solidFill>
              </a:rPr>
              <a:t>	</a:t>
            </a:r>
            <a:r>
              <a:rPr lang="en-US" sz="1500" dirty="0" smtClean="0">
                <a:solidFill>
                  <a:sysClr val="windowText" lastClr="000000"/>
                </a:solidFill>
              </a:rPr>
              <a:t>loop forever:</a:t>
            </a:r>
          </a:p>
          <a:p>
            <a:r>
              <a:rPr lang="en-US" sz="1500" dirty="0">
                <a:solidFill>
                  <a:sysClr val="windowText" lastClr="000000"/>
                </a:solidFill>
              </a:rPr>
              <a:t>	</a:t>
            </a:r>
            <a:r>
              <a:rPr lang="en-US" sz="1500" dirty="0" smtClean="0">
                <a:solidFill>
                  <a:sysClr val="windowText" lastClr="000000"/>
                </a:solidFill>
              </a:rPr>
              <a:t>	if S</a:t>
            </a:r>
            <a:r>
              <a:rPr lang="en-US" sz="1300" dirty="0" smtClean="0">
                <a:solidFill>
                  <a:sysClr val="windowText" lastClr="000000"/>
                </a:solidFill>
              </a:rPr>
              <a:t>i </a:t>
            </a:r>
            <a:r>
              <a:rPr lang="en-US" sz="1500" dirty="0" smtClean="0">
                <a:solidFill>
                  <a:sysClr val="windowText" lastClr="000000"/>
                </a:solidFill>
              </a:rPr>
              <a:t>is a terminal state:</a:t>
            </a:r>
          </a:p>
          <a:p>
            <a:r>
              <a:rPr lang="en-US" sz="1300" dirty="0">
                <a:solidFill>
                  <a:sysClr val="windowText" lastClr="000000"/>
                </a:solidFill>
              </a:rPr>
              <a:t>	</a:t>
            </a:r>
            <a:r>
              <a:rPr lang="en-US" sz="1300" dirty="0" smtClean="0">
                <a:solidFill>
                  <a:sysClr val="windowText" lastClr="000000"/>
                </a:solidFill>
              </a:rPr>
              <a:t>		</a:t>
            </a:r>
            <a:r>
              <a:rPr lang="en-US" sz="1500" dirty="0" err="1" smtClean="0">
                <a:solidFill>
                  <a:sysClr val="windowText" lastClr="000000"/>
                </a:solidFill>
              </a:rPr>
              <a:t>retrun</a:t>
            </a:r>
            <a:r>
              <a:rPr lang="en-US" sz="1500" dirty="0" smtClean="0">
                <a:solidFill>
                  <a:sysClr val="windowText" lastClr="000000"/>
                </a:solidFill>
              </a:rPr>
              <a:t> value (Si)</a:t>
            </a:r>
          </a:p>
          <a:p>
            <a:r>
              <a:rPr lang="en-US" sz="1500" dirty="0">
                <a:solidFill>
                  <a:sysClr val="windowText" lastClr="000000"/>
                </a:solidFill>
              </a:rPr>
              <a:t>	</a:t>
            </a:r>
            <a:r>
              <a:rPr lang="en-US" sz="1500" dirty="0" smtClean="0">
                <a:solidFill>
                  <a:sysClr val="windowText" lastClr="000000"/>
                </a:solidFill>
              </a:rPr>
              <a:t>	A</a:t>
            </a:r>
            <a:r>
              <a:rPr lang="en-US" sz="1300" dirty="0" smtClean="0">
                <a:solidFill>
                  <a:sysClr val="windowText" lastClr="000000"/>
                </a:solidFill>
              </a:rPr>
              <a:t>i</a:t>
            </a:r>
            <a:r>
              <a:rPr lang="en-US" sz="1500" dirty="0" smtClean="0">
                <a:solidFill>
                  <a:sysClr val="windowText" lastClr="000000"/>
                </a:solidFill>
              </a:rPr>
              <a:t> = </a:t>
            </a:r>
            <a:r>
              <a:rPr lang="en-US" sz="1500" dirty="0" err="1" smtClean="0">
                <a:solidFill>
                  <a:sysClr val="windowText" lastClr="000000"/>
                </a:solidFill>
              </a:rPr>
              <a:t>random_MC</a:t>
            </a:r>
            <a:r>
              <a:rPr lang="en-US" sz="1500" dirty="0" smtClean="0">
                <a:solidFill>
                  <a:sysClr val="windowText" lastClr="000000"/>
                </a:solidFill>
              </a:rPr>
              <a:t>(</a:t>
            </a:r>
            <a:r>
              <a:rPr lang="en-US" sz="1500" dirty="0" err="1" smtClean="0">
                <a:solidFill>
                  <a:sysClr val="windowText" lastClr="000000"/>
                </a:solidFill>
              </a:rPr>
              <a:t>available_actions</a:t>
            </a:r>
            <a:r>
              <a:rPr lang="en-US" sz="1500" dirty="0" smtClean="0">
                <a:solidFill>
                  <a:sysClr val="windowText" lastClr="000000"/>
                </a:solidFill>
              </a:rPr>
              <a:t> (S</a:t>
            </a:r>
            <a:r>
              <a:rPr lang="en-US" sz="1300" dirty="0" smtClean="0">
                <a:solidFill>
                  <a:sysClr val="windowText" lastClr="000000"/>
                </a:solidFill>
              </a:rPr>
              <a:t>i</a:t>
            </a:r>
            <a:r>
              <a:rPr lang="en-US" sz="1500" dirty="0" smtClean="0">
                <a:solidFill>
                  <a:sysClr val="windowText" lastClr="000000"/>
                </a:solidFill>
              </a:rPr>
              <a:t>))</a:t>
            </a:r>
          </a:p>
          <a:p>
            <a:r>
              <a:rPr lang="en-US" sz="1500" dirty="0">
                <a:solidFill>
                  <a:sysClr val="windowText" lastClr="000000"/>
                </a:solidFill>
              </a:rPr>
              <a:t>	</a:t>
            </a:r>
            <a:r>
              <a:rPr lang="en-US" sz="1500" dirty="0" smtClean="0">
                <a:solidFill>
                  <a:sysClr val="windowText" lastClr="000000"/>
                </a:solidFill>
              </a:rPr>
              <a:t>	S</a:t>
            </a:r>
            <a:r>
              <a:rPr lang="en-US" sz="1300" dirty="0" smtClean="0">
                <a:solidFill>
                  <a:sysClr val="windowText" lastClr="000000"/>
                </a:solidFill>
              </a:rPr>
              <a:t>i </a:t>
            </a:r>
            <a:r>
              <a:rPr lang="en-US" sz="1500" dirty="0" smtClean="0">
                <a:solidFill>
                  <a:sysClr val="windowText" lastClr="000000"/>
                </a:solidFill>
              </a:rPr>
              <a:t>=</a:t>
            </a:r>
            <a:r>
              <a:rPr lang="en-US" sz="1300" dirty="0" smtClean="0">
                <a:solidFill>
                  <a:sysClr val="windowText" lastClr="000000"/>
                </a:solidFill>
              </a:rPr>
              <a:t> </a:t>
            </a:r>
            <a:r>
              <a:rPr lang="en-US" sz="1500" dirty="0" smtClean="0">
                <a:solidFill>
                  <a:sysClr val="windowText" lastClr="000000"/>
                </a:solidFill>
              </a:rPr>
              <a:t>simulation(A</a:t>
            </a:r>
            <a:r>
              <a:rPr lang="en-US" sz="1300" dirty="0" smtClean="0">
                <a:solidFill>
                  <a:sysClr val="windowText" lastClr="000000"/>
                </a:solidFill>
              </a:rPr>
              <a:t>i , </a:t>
            </a:r>
            <a:r>
              <a:rPr lang="en-US" sz="1500" dirty="0" smtClean="0">
                <a:solidFill>
                  <a:sysClr val="windowText" lastClr="000000"/>
                </a:solidFill>
              </a:rPr>
              <a:t>S</a:t>
            </a:r>
            <a:r>
              <a:rPr lang="en-US" sz="1300" dirty="0" smtClean="0">
                <a:solidFill>
                  <a:sysClr val="windowText" lastClr="000000"/>
                </a:solidFill>
              </a:rPr>
              <a:t>i )</a:t>
            </a:r>
            <a:endParaRPr lang="he-IL" sz="1500" dirty="0"/>
          </a:p>
        </p:txBody>
      </p:sp>
      <p:cxnSp>
        <p:nvCxnSpPr>
          <p:cNvPr id="40" name="מחבר חץ ישר 39"/>
          <p:cNvCxnSpPr/>
          <p:nvPr/>
        </p:nvCxnSpPr>
        <p:spPr>
          <a:xfrm flipV="1">
            <a:off x="8636906" y="1731219"/>
            <a:ext cx="1454151" cy="1088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10091057" y="1429434"/>
            <a:ext cx="1862711" cy="646331"/>
          </a:xfrm>
          <a:prstGeom prst="rect">
            <a:avLst/>
          </a:prstGeom>
          <a:noFill/>
        </p:spPr>
        <p:txBody>
          <a:bodyPr wrap="square" rtlCol="1">
            <a:spAutoFit/>
          </a:bodyPr>
          <a:lstStyle/>
          <a:p>
            <a:pPr algn="ctr"/>
            <a:r>
              <a:rPr lang="en-US" dirty="0" smtClean="0"/>
              <a:t>Backpropagation to the root</a:t>
            </a:r>
            <a:endParaRPr lang="he-IL" dirty="0"/>
          </a:p>
        </p:txBody>
      </p:sp>
    </p:spTree>
    <p:extLst>
      <p:ext uri="{BB962C8B-B14F-4D97-AF65-F5344CB8AC3E}">
        <p14:creationId xmlns:p14="http://schemas.microsoft.com/office/powerpoint/2010/main" val="2440123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1884470" y="5111205"/>
            <a:ext cx="11918616" cy="553998"/>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000" dirty="0" err="1" smtClean="0">
                <a:ln w="10160">
                  <a:noFill/>
                  <a:prstDash val="solid"/>
                </a:ln>
                <a:solidFill>
                  <a:srgbClr val="FFFFFF"/>
                </a:solidFill>
                <a:effectLst>
                  <a:outerShdw blurRad="38100" dist="38100" dir="2700000" algn="tl">
                    <a:srgbClr val="000000">
                      <a:alpha val="43137"/>
                    </a:srgbClr>
                  </a:outerShdw>
                </a:effectLst>
              </a:rPr>
              <a:t>Bulid</a:t>
            </a:r>
            <a:r>
              <a:rPr lang="en-US" sz="3000" dirty="0" smtClean="0">
                <a:ln w="10160">
                  <a:noFill/>
                  <a:prstDash val="solid"/>
                </a:ln>
                <a:solidFill>
                  <a:srgbClr val="FFFFFF"/>
                </a:solidFill>
                <a:effectLst>
                  <a:outerShdw blurRad="38100" dist="38100" dir="2700000" algn="tl">
                    <a:srgbClr val="000000">
                      <a:alpha val="43137"/>
                    </a:srgbClr>
                  </a:outerShdw>
                </a:effectLst>
              </a:rPr>
              <a:t> the tree from the starting state.</a:t>
            </a:r>
          </a:p>
        </p:txBody>
      </p:sp>
      <p:pic>
        <p:nvPicPr>
          <p:cNvPr id="6" name="תמונה 5"/>
          <p:cNvPicPr>
            <a:picLocks noChangeAspect="1"/>
          </p:cNvPicPr>
          <p:nvPr/>
        </p:nvPicPr>
        <p:blipFill>
          <a:blip r:embed="rId3"/>
          <a:stretch>
            <a:fillRect/>
          </a:stretch>
        </p:blipFill>
        <p:spPr>
          <a:xfrm>
            <a:off x="4467225" y="1758723"/>
            <a:ext cx="3257550" cy="1228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9618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857500" y="0"/>
            <a:ext cx="6477000" cy="876300"/>
          </a:xfrm>
        </p:spPr>
        <p:txBody>
          <a:bodyPr>
            <a:normAutofit/>
          </a:bodyPr>
          <a:lstStyle/>
          <a:p>
            <a:pPr algn="ctr"/>
            <a:r>
              <a:rPr lang="en-US" sz="5400" b="1" i="1" dirty="0" smtClean="0">
                <a:effectLst>
                  <a:outerShdw blurRad="38100" dist="38100" dir="2700000" algn="tl">
                    <a:srgbClr val="000000">
                      <a:alpha val="43137"/>
                    </a:srgbClr>
                  </a:outerShdw>
                </a:effectLst>
              </a:rPr>
              <a:t>Search algorithm</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577850" y="876300"/>
            <a:ext cx="11036300" cy="3108543"/>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800" dirty="0" smtClean="0">
                <a:ln w="10160">
                  <a:noFill/>
                  <a:prstDash val="solid"/>
                </a:ln>
                <a:solidFill>
                  <a:srgbClr val="FFFFFF"/>
                </a:solidFill>
                <a:effectLst>
                  <a:outerShdw blurRad="38100" dist="38100" dir="2700000" algn="tl">
                    <a:srgbClr val="000000">
                      <a:alpha val="43137"/>
                    </a:srgbClr>
                  </a:outerShdw>
                </a:effectLst>
              </a:rPr>
              <a:t>An </a:t>
            </a:r>
            <a:r>
              <a:rPr lang="en-US" sz="2800" dirty="0">
                <a:ln w="10160">
                  <a:noFill/>
                  <a:prstDash val="solid"/>
                </a:ln>
                <a:solidFill>
                  <a:srgbClr val="FFFFFF"/>
                </a:solidFill>
                <a:effectLst>
                  <a:outerShdw blurRad="38100" dist="38100" dir="2700000" algn="tl">
                    <a:srgbClr val="000000">
                      <a:alpha val="43137"/>
                    </a:srgbClr>
                  </a:outerShdw>
                </a:effectLst>
              </a:rPr>
              <a:t>algorithm used to search for any given </a:t>
            </a:r>
            <a:r>
              <a:rPr lang="en-US" sz="2800" dirty="0" smtClean="0">
                <a:ln w="10160">
                  <a:noFill/>
                  <a:prstDash val="solid"/>
                </a:ln>
                <a:solidFill>
                  <a:srgbClr val="FFFFFF"/>
                </a:solidFill>
                <a:effectLst>
                  <a:outerShdw blurRad="38100" dist="38100" dir="2700000" algn="tl">
                    <a:srgbClr val="000000">
                      <a:alpha val="43137"/>
                    </a:srgbClr>
                  </a:outerShdw>
                </a:effectLst>
              </a:rPr>
              <a:t>content </a:t>
            </a:r>
            <a:r>
              <a:rPr lang="en-US" sz="2800" dirty="0">
                <a:ln w="10160">
                  <a:noFill/>
                  <a:prstDash val="solid"/>
                </a:ln>
                <a:solidFill>
                  <a:srgbClr val="FFFFFF"/>
                </a:solidFill>
                <a:effectLst>
                  <a:outerShdw blurRad="38100" dist="38100" dir="2700000" algn="tl">
                    <a:srgbClr val="000000">
                      <a:alpha val="43137"/>
                    </a:srgbClr>
                  </a:outerShdw>
                </a:effectLst>
              </a:rPr>
              <a:t>or information </a:t>
            </a:r>
            <a:r>
              <a:rPr lang="en-US" sz="2800" dirty="0" smtClean="0">
                <a:ln w="10160">
                  <a:noFill/>
                  <a:prstDash val="solid"/>
                </a:ln>
                <a:solidFill>
                  <a:srgbClr val="FFFFFF"/>
                </a:solidFill>
                <a:effectLst>
                  <a:outerShdw blurRad="38100" dist="38100" dir="2700000" algn="tl">
                    <a:srgbClr val="000000">
                      <a:alpha val="43137"/>
                    </a:srgbClr>
                  </a:outerShdw>
                </a:effectLst>
              </a:rPr>
              <a:t>that stored in </a:t>
            </a:r>
            <a:r>
              <a:rPr lang="en-US" sz="2800" dirty="0">
                <a:ln w="10160">
                  <a:noFill/>
                  <a:prstDash val="solid"/>
                </a:ln>
                <a:solidFill>
                  <a:srgbClr val="FFFFFF"/>
                </a:solidFill>
                <a:effectLst>
                  <a:outerShdw blurRad="38100" dist="38100" dir="2700000" algn="tl">
                    <a:srgbClr val="000000">
                      <a:alpha val="43137"/>
                    </a:srgbClr>
                  </a:outerShdw>
                </a:effectLst>
              </a:rPr>
              <a:t>data structure</a:t>
            </a:r>
            <a:r>
              <a:rPr lang="en-US" sz="2800" dirty="0" smtClean="0">
                <a:ln w="10160">
                  <a:noFill/>
                  <a:prstDash val="solid"/>
                </a:ln>
                <a:solidFill>
                  <a:srgbClr val="FFFFFF"/>
                </a:solidFill>
                <a:effectLst>
                  <a:outerShdw blurRad="38100" dist="38100" dir="2700000" algn="tl">
                    <a:srgbClr val="000000">
                      <a:alpha val="43137"/>
                    </a:srgbClr>
                  </a:outerShdw>
                </a:effectLst>
              </a:rPr>
              <a:t>.</a:t>
            </a:r>
          </a:p>
          <a:p>
            <a:pPr marL="914400" lvl="1" indent="-457200">
              <a:buFont typeface="Arial" panose="020B0604020202020204" pitchFamily="34" charset="0"/>
              <a:buChar char="•"/>
            </a:pPr>
            <a:r>
              <a:rPr lang="en-US" sz="2800" dirty="0">
                <a:ln w="10160">
                  <a:noFill/>
                  <a:prstDash val="solid"/>
                </a:ln>
                <a:solidFill>
                  <a:srgbClr val="FFFFFF"/>
                </a:solidFill>
                <a:effectLst>
                  <a:outerShdw blurRad="38100" dist="38100" dir="2700000" algn="tl">
                    <a:srgbClr val="000000">
                      <a:alpha val="43137"/>
                    </a:srgbClr>
                  </a:outerShdw>
                </a:effectLst>
              </a:rPr>
              <a:t>The desired content </a:t>
            </a:r>
            <a:r>
              <a:rPr lang="en-US" sz="2800" dirty="0" smtClean="0">
                <a:ln w="10160">
                  <a:noFill/>
                  <a:prstDash val="solid"/>
                </a:ln>
                <a:solidFill>
                  <a:srgbClr val="FFFFFF"/>
                </a:solidFill>
                <a:effectLst>
                  <a:outerShdw blurRad="38100" dist="38100" dir="2700000" algn="tl">
                    <a:srgbClr val="000000">
                      <a:alpha val="43137"/>
                    </a:srgbClr>
                  </a:outerShdw>
                </a:effectLst>
              </a:rPr>
              <a:t>for </a:t>
            </a:r>
            <a:r>
              <a:rPr lang="en-US" sz="2800" dirty="0">
                <a:ln w="10160">
                  <a:noFill/>
                  <a:prstDash val="solid"/>
                </a:ln>
                <a:solidFill>
                  <a:srgbClr val="FFFFFF"/>
                </a:solidFill>
                <a:effectLst>
                  <a:outerShdw blurRad="38100" dist="38100" dir="2700000" algn="tl">
                    <a:srgbClr val="000000">
                      <a:alpha val="43137"/>
                    </a:srgbClr>
                  </a:outerShdw>
                </a:effectLst>
              </a:rPr>
              <a:t>the search will be characterized by a certain criterion</a:t>
            </a:r>
            <a:r>
              <a:rPr lang="en-US" sz="2800" dirty="0" smtClean="0">
                <a:ln w="10160">
                  <a:noFill/>
                  <a:prstDash val="solid"/>
                </a:ln>
                <a:solidFill>
                  <a:srgbClr val="FFFFFF"/>
                </a:solidFill>
                <a:effectLst>
                  <a:outerShdw blurRad="38100" dist="38100" dir="2700000" algn="tl">
                    <a:srgbClr val="000000">
                      <a:alpha val="43137"/>
                    </a:srgbClr>
                  </a:outerShdw>
                </a:effectLst>
              </a:rPr>
              <a:t>.</a:t>
            </a:r>
          </a:p>
          <a:p>
            <a:pPr marL="914400" lvl="1" indent="-457200">
              <a:buFont typeface="Arial" panose="020B0604020202020204" pitchFamily="34" charset="0"/>
              <a:buChar char="•"/>
            </a:pPr>
            <a:r>
              <a:rPr lang="en-US" sz="2800" dirty="0">
                <a:ln w="10160">
                  <a:noFill/>
                  <a:prstDash val="solid"/>
                </a:ln>
                <a:solidFill>
                  <a:srgbClr val="FFFFFF"/>
                </a:solidFill>
                <a:effectLst>
                  <a:outerShdw blurRad="38100" dist="38100" dir="2700000" algn="tl">
                    <a:srgbClr val="000000">
                      <a:alpha val="43137"/>
                    </a:srgbClr>
                  </a:outerShdw>
                </a:effectLst>
              </a:rPr>
              <a:t>Depending on whether the data is sorted or not</a:t>
            </a:r>
            <a:r>
              <a:rPr lang="en-US" sz="2800" dirty="0" smtClean="0">
                <a:ln w="10160">
                  <a:noFill/>
                  <a:prstDash val="solid"/>
                </a:ln>
                <a:solidFill>
                  <a:srgbClr val="FFFFFF"/>
                </a:solidFill>
                <a:effectLst>
                  <a:outerShdw blurRad="38100" dist="38100" dir="2700000" algn="tl">
                    <a:srgbClr val="000000">
                      <a:alpha val="43137"/>
                    </a:srgbClr>
                  </a:outerShdw>
                </a:effectLst>
              </a:rPr>
              <a:t>.</a:t>
            </a:r>
          </a:p>
          <a:p>
            <a:pPr marL="914400" lvl="1" indent="-457200">
              <a:buFont typeface="Arial" panose="020B0604020202020204" pitchFamily="34" charset="0"/>
              <a:buChar char="•"/>
            </a:pPr>
            <a:r>
              <a:rPr lang="en-US" sz="2800" dirty="0">
                <a:ln w="10160">
                  <a:noFill/>
                  <a:prstDash val="solid"/>
                </a:ln>
                <a:solidFill>
                  <a:srgbClr val="FFFFFF"/>
                </a:solidFill>
                <a:effectLst>
                  <a:outerShdw blurRad="38100" dist="38100" dir="2700000" algn="tl">
                    <a:srgbClr val="000000">
                      <a:alpha val="43137"/>
                    </a:srgbClr>
                  </a:outerShdw>
                </a:effectLst>
              </a:rPr>
              <a:t>We will want an efficient algorithm that returns the correct answer as quickly as possible.</a:t>
            </a:r>
            <a:endParaRPr lang="en-US" sz="2800" dirty="0" smtClean="0">
              <a:ln w="10160">
                <a:noFill/>
                <a:prstDash val="solid"/>
              </a:ln>
              <a:solidFill>
                <a:srgbClr val="FFFFFF"/>
              </a:solidFill>
              <a:effectLst>
                <a:outerShdw blurRad="38100" dist="38100" dir="2700000" algn="tl">
                  <a:srgbClr val="000000">
                    <a:alpha val="43137"/>
                  </a:srgbClr>
                </a:outerShdw>
              </a:effectLst>
            </a:endParaRPr>
          </a:p>
        </p:txBody>
      </p:sp>
      <p:pic>
        <p:nvPicPr>
          <p:cNvPr id="22530" name="Picture 2" descr="×ª××¦××ª ×ª××× × ×¢×××¨ âªdata baseâ¬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924" y="3502983"/>
            <a:ext cx="3755465" cy="32474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65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2080413" y="5067662"/>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Add a new node to the state tree. </a:t>
            </a:r>
          </a:p>
        </p:txBody>
      </p:sp>
      <p:pic>
        <p:nvPicPr>
          <p:cNvPr id="6" name="תמונה 5"/>
          <p:cNvPicPr>
            <a:picLocks noChangeAspect="1"/>
          </p:cNvPicPr>
          <p:nvPr/>
        </p:nvPicPr>
        <p:blipFill>
          <a:blip r:embed="rId3"/>
          <a:stretch>
            <a:fillRect/>
          </a:stretch>
        </p:blipFill>
        <p:spPr>
          <a:xfrm>
            <a:off x="4467226" y="1758723"/>
            <a:ext cx="3257550" cy="1463448"/>
          </a:xfrm>
          <a:prstGeom prst="rect">
            <a:avLst/>
          </a:prstGeom>
          <a:ln>
            <a:noFill/>
          </a:ln>
          <a:effectLst>
            <a:outerShdw blurRad="292100" dist="139700" dir="2700000" algn="tl" rotWithShape="0">
              <a:srgbClr val="333333">
                <a:alpha val="65000"/>
              </a:srgbClr>
            </a:outerShdw>
          </a:effectLst>
        </p:spPr>
      </p:pic>
      <p:sp>
        <p:nvSpPr>
          <p:cNvPr id="7" name="מלבן 6"/>
          <p:cNvSpPr/>
          <p:nvPr/>
        </p:nvSpPr>
        <p:spPr>
          <a:xfrm>
            <a:off x="1166012" y="1114396"/>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Expansion:</a:t>
            </a:r>
          </a:p>
        </p:txBody>
      </p:sp>
    </p:spTree>
    <p:extLst>
      <p:ext uri="{BB962C8B-B14F-4D97-AF65-F5344CB8AC3E}">
        <p14:creationId xmlns:p14="http://schemas.microsoft.com/office/powerpoint/2010/main" val="2369409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783771" y="5394235"/>
            <a:ext cx="12507686" cy="1338828"/>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Make random moves repeatedly until the game is won, or lost.</a:t>
            </a:r>
          </a:p>
          <a:p>
            <a:pPr marL="914400" lvl="1" indent="-457200">
              <a:buFont typeface="Arial" panose="020B0604020202020204" pitchFamily="34" charset="0"/>
              <a:buChar char="•"/>
            </a:pPr>
            <a:r>
              <a:rPr lang="en-US" sz="2700" dirty="0">
                <a:ln w="10160">
                  <a:noFill/>
                  <a:prstDash val="solid"/>
                </a:ln>
                <a:solidFill>
                  <a:srgbClr val="FFFFFF"/>
                </a:solidFill>
                <a:effectLst>
                  <a:outerShdw blurRad="38100" dist="38100" dir="2700000" algn="tl">
                    <a:srgbClr val="000000">
                      <a:alpha val="43137"/>
                    </a:srgbClr>
                  </a:outerShdw>
                </a:effectLst>
              </a:rPr>
              <a:t>In a normal tree search we use evaluation function, in MCTS we </a:t>
            </a:r>
            <a:r>
              <a:rPr lang="en-US" sz="2700" dirty="0" smtClean="0">
                <a:ln w="10160">
                  <a:noFill/>
                  <a:prstDash val="solid"/>
                </a:ln>
                <a:solidFill>
                  <a:srgbClr val="FFFFFF"/>
                </a:solidFill>
                <a:effectLst>
                  <a:outerShdw blurRad="38100" dist="38100" dir="2700000" algn="tl">
                    <a:srgbClr val="000000">
                      <a:alpha val="43137"/>
                    </a:srgbClr>
                  </a:outerShdw>
                </a:effectLst>
              </a:rPr>
              <a:t>use </a:t>
            </a:r>
          </a:p>
          <a:p>
            <a:pPr lvl="1"/>
            <a:r>
              <a:rPr lang="en-US" sz="2700" dirty="0" smtClean="0">
                <a:ln w="10160">
                  <a:noFill/>
                  <a:prstDash val="solid"/>
                </a:ln>
                <a:solidFill>
                  <a:srgbClr val="FFFFFF"/>
                </a:solidFill>
                <a:effectLst>
                  <a:outerShdw blurRad="38100" dist="38100" dir="2700000" algn="tl">
                    <a:srgbClr val="000000">
                      <a:alpha val="43137"/>
                    </a:srgbClr>
                  </a:outerShdw>
                </a:effectLst>
              </a:rPr>
              <a:t>     simulation.</a:t>
            </a:r>
          </a:p>
        </p:txBody>
      </p:sp>
      <p:sp>
        <p:nvSpPr>
          <p:cNvPr id="7" name="מלבן 6"/>
          <p:cNvSpPr/>
          <p:nvPr/>
        </p:nvSpPr>
        <p:spPr>
          <a:xfrm>
            <a:off x="1166012" y="1114396"/>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Simulation – random play:</a:t>
            </a:r>
          </a:p>
        </p:txBody>
      </p:sp>
      <p:pic>
        <p:nvPicPr>
          <p:cNvPr id="3" name="תמונה 2"/>
          <p:cNvPicPr>
            <a:picLocks noChangeAspect="1"/>
          </p:cNvPicPr>
          <p:nvPr/>
        </p:nvPicPr>
        <p:blipFill>
          <a:blip r:embed="rId3"/>
          <a:stretch>
            <a:fillRect/>
          </a:stretch>
        </p:blipFill>
        <p:spPr>
          <a:xfrm>
            <a:off x="4459967" y="1758723"/>
            <a:ext cx="3448050" cy="3314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1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884658" y="5462731"/>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Depending on win or loss , update the child node and all the way up. </a:t>
            </a:r>
          </a:p>
        </p:txBody>
      </p:sp>
      <p:sp>
        <p:nvSpPr>
          <p:cNvPr id="7" name="מלבן 6"/>
          <p:cNvSpPr/>
          <p:nvPr/>
        </p:nvSpPr>
        <p:spPr>
          <a:xfrm>
            <a:off x="1166012" y="1114396"/>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Update (backpropagation):</a:t>
            </a:r>
          </a:p>
        </p:txBody>
      </p:sp>
      <p:pic>
        <p:nvPicPr>
          <p:cNvPr id="8" name="תמונה 7"/>
          <p:cNvPicPr>
            <a:picLocks noChangeAspect="1"/>
          </p:cNvPicPr>
          <p:nvPr/>
        </p:nvPicPr>
        <p:blipFill>
          <a:blip r:embed="rId3"/>
          <a:stretch>
            <a:fillRect/>
          </a:stretch>
        </p:blipFill>
        <p:spPr>
          <a:xfrm>
            <a:off x="4448175" y="1781175"/>
            <a:ext cx="3459842" cy="3295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3767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1557897" y="5235773"/>
            <a:ext cx="11918616" cy="923330"/>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The left child node is the better move for now. </a:t>
            </a:r>
          </a:p>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More simulations will make them more accurate.</a:t>
            </a:r>
          </a:p>
        </p:txBody>
      </p:sp>
      <p:sp>
        <p:nvSpPr>
          <p:cNvPr id="7" name="מלבן 6"/>
          <p:cNvSpPr/>
          <p:nvPr/>
        </p:nvSpPr>
        <p:spPr>
          <a:xfrm>
            <a:off x="1166012" y="1114396"/>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Update:</a:t>
            </a:r>
          </a:p>
        </p:txBody>
      </p:sp>
      <p:pic>
        <p:nvPicPr>
          <p:cNvPr id="6" name="תמונה 5"/>
          <p:cNvPicPr>
            <a:picLocks noChangeAspect="1"/>
          </p:cNvPicPr>
          <p:nvPr/>
        </p:nvPicPr>
        <p:blipFill>
          <a:blip r:embed="rId3"/>
          <a:stretch>
            <a:fillRect/>
          </a:stretch>
        </p:blipFill>
        <p:spPr>
          <a:xfrm>
            <a:off x="4405312" y="2505075"/>
            <a:ext cx="3381375" cy="1847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98355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2080412" y="5448663"/>
            <a:ext cx="11918616" cy="923330"/>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All child nodes have been visited at lest once. </a:t>
            </a:r>
          </a:p>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The AI select which node to be investigated further.</a:t>
            </a:r>
          </a:p>
        </p:txBody>
      </p:sp>
      <p:sp>
        <p:nvSpPr>
          <p:cNvPr id="7" name="מלבן 6"/>
          <p:cNvSpPr/>
          <p:nvPr/>
        </p:nvSpPr>
        <p:spPr>
          <a:xfrm>
            <a:off x="1166012" y="1114396"/>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Selection:</a:t>
            </a:r>
          </a:p>
        </p:txBody>
      </p:sp>
      <p:pic>
        <p:nvPicPr>
          <p:cNvPr id="3" name="תמונה 2"/>
          <p:cNvPicPr>
            <a:picLocks noChangeAspect="1"/>
          </p:cNvPicPr>
          <p:nvPr/>
        </p:nvPicPr>
        <p:blipFill>
          <a:blip r:embed="rId3"/>
          <a:stretch>
            <a:fillRect/>
          </a:stretch>
        </p:blipFill>
        <p:spPr>
          <a:xfrm>
            <a:off x="4269743" y="2566986"/>
            <a:ext cx="3488370" cy="1521433"/>
          </a:xfrm>
          <a:prstGeom prst="rect">
            <a:avLst/>
          </a:prstGeom>
          <a:ln>
            <a:noFill/>
          </a:ln>
          <a:effectLst>
            <a:outerShdw blurRad="292100" dist="139700" dir="2700000" algn="tl" rotWithShape="0">
              <a:srgbClr val="333333">
                <a:alpha val="65000"/>
              </a:srgbClr>
            </a:outerShdw>
          </a:effectLst>
        </p:spPr>
      </p:pic>
      <p:sp>
        <p:nvSpPr>
          <p:cNvPr id="8" name="מלבן 7"/>
          <p:cNvSpPr/>
          <p:nvPr/>
        </p:nvSpPr>
        <p:spPr>
          <a:xfrm>
            <a:off x="5881687" y="1507146"/>
            <a:ext cx="6908624" cy="830997"/>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400" dirty="0" smtClean="0">
                <a:ln w="10160">
                  <a:noFill/>
                  <a:prstDash val="solid"/>
                </a:ln>
                <a:solidFill>
                  <a:srgbClr val="FFFFFF"/>
                </a:solidFill>
                <a:effectLst>
                  <a:outerShdw blurRad="38100" dist="38100" dir="2700000" algn="tl">
                    <a:srgbClr val="000000">
                      <a:alpha val="43137"/>
                    </a:srgbClr>
                  </a:outerShdw>
                </a:effectLst>
              </a:rPr>
              <a:t>How good are the states ?</a:t>
            </a:r>
          </a:p>
          <a:p>
            <a:pPr marL="914400" lvl="1" indent="-457200">
              <a:buFont typeface="Arial" panose="020B0604020202020204" pitchFamily="34" charset="0"/>
              <a:buChar char="•"/>
            </a:pPr>
            <a:r>
              <a:rPr lang="en-US" sz="2400" dirty="0" smtClean="0">
                <a:ln w="10160">
                  <a:noFill/>
                  <a:prstDash val="solid"/>
                </a:ln>
                <a:solidFill>
                  <a:srgbClr val="FFFFFF"/>
                </a:solidFill>
                <a:effectLst>
                  <a:outerShdw blurRad="38100" dist="38100" dir="2700000" algn="tl">
                    <a:srgbClr val="000000">
                      <a:alpha val="43137"/>
                    </a:srgbClr>
                  </a:outerShdw>
                </a:effectLst>
              </a:rPr>
              <a:t>How much has child node been “ignored” ?</a:t>
            </a:r>
          </a:p>
        </p:txBody>
      </p:sp>
    </p:spTree>
    <p:extLst>
      <p:ext uri="{BB962C8B-B14F-4D97-AF65-F5344CB8AC3E}">
        <p14:creationId xmlns:p14="http://schemas.microsoft.com/office/powerpoint/2010/main" val="1316034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pic>
        <p:nvPicPr>
          <p:cNvPr id="8" name="תמונה 7"/>
          <p:cNvPicPr>
            <a:picLocks noChangeAspect="1"/>
          </p:cNvPicPr>
          <p:nvPr/>
        </p:nvPicPr>
        <p:blipFill>
          <a:blip r:embed="rId3"/>
          <a:stretch>
            <a:fillRect/>
          </a:stretch>
        </p:blipFill>
        <p:spPr>
          <a:xfrm>
            <a:off x="4081817" y="2214793"/>
            <a:ext cx="3590925" cy="1685925"/>
          </a:xfrm>
          <a:prstGeom prst="rect">
            <a:avLst/>
          </a:prstGeom>
          <a:ln>
            <a:noFill/>
          </a:ln>
          <a:effectLst>
            <a:outerShdw blurRad="292100" dist="139700" dir="2700000" algn="tl" rotWithShape="0">
              <a:srgbClr val="333333">
                <a:alpha val="65000"/>
              </a:srgbClr>
            </a:outerShdw>
          </a:effectLst>
        </p:spPr>
      </p:pic>
      <p:sp>
        <p:nvSpPr>
          <p:cNvPr id="4" name="מלבן 3"/>
          <p:cNvSpPr/>
          <p:nvPr/>
        </p:nvSpPr>
        <p:spPr>
          <a:xfrm>
            <a:off x="1166012" y="1114396"/>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Expansion:</a:t>
            </a:r>
          </a:p>
        </p:txBody>
      </p:sp>
      <p:sp>
        <p:nvSpPr>
          <p:cNvPr id="5" name="מלבן 4"/>
          <p:cNvSpPr/>
          <p:nvPr/>
        </p:nvSpPr>
        <p:spPr>
          <a:xfrm>
            <a:off x="2080412" y="5448663"/>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Expanse the tree from the selected state.</a:t>
            </a:r>
          </a:p>
        </p:txBody>
      </p:sp>
    </p:spTree>
    <p:extLst>
      <p:ext uri="{BB962C8B-B14F-4D97-AF65-F5344CB8AC3E}">
        <p14:creationId xmlns:p14="http://schemas.microsoft.com/office/powerpoint/2010/main" val="711737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pic>
        <p:nvPicPr>
          <p:cNvPr id="3" name="תמונה 2"/>
          <p:cNvPicPr>
            <a:picLocks noChangeAspect="1"/>
          </p:cNvPicPr>
          <p:nvPr/>
        </p:nvPicPr>
        <p:blipFill>
          <a:blip r:embed="rId3"/>
          <a:stretch>
            <a:fillRect/>
          </a:stretch>
        </p:blipFill>
        <p:spPr>
          <a:xfrm>
            <a:off x="4330700" y="1718582"/>
            <a:ext cx="3771900" cy="3267075"/>
          </a:xfrm>
          <a:prstGeom prst="rect">
            <a:avLst/>
          </a:prstGeom>
          <a:ln>
            <a:noFill/>
          </a:ln>
          <a:effectLst>
            <a:outerShdw blurRad="292100" dist="139700" dir="2700000" algn="tl" rotWithShape="0">
              <a:srgbClr val="333333">
                <a:alpha val="65000"/>
              </a:srgbClr>
            </a:outerShdw>
          </a:effectLst>
        </p:spPr>
      </p:pic>
      <p:sp>
        <p:nvSpPr>
          <p:cNvPr id="4" name="מלבן 3"/>
          <p:cNvSpPr/>
          <p:nvPr/>
        </p:nvSpPr>
        <p:spPr>
          <a:xfrm>
            <a:off x="1166012" y="1114396"/>
            <a:ext cx="11918616"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Simulation:</a:t>
            </a:r>
          </a:p>
        </p:txBody>
      </p:sp>
    </p:spTree>
    <p:extLst>
      <p:ext uri="{BB962C8B-B14F-4D97-AF65-F5344CB8AC3E}">
        <p14:creationId xmlns:p14="http://schemas.microsoft.com/office/powerpoint/2010/main" val="1965909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pic>
        <p:nvPicPr>
          <p:cNvPr id="6" name="תמונה 5"/>
          <p:cNvPicPr>
            <a:picLocks noChangeAspect="1"/>
          </p:cNvPicPr>
          <p:nvPr/>
        </p:nvPicPr>
        <p:blipFill>
          <a:blip r:embed="rId3"/>
          <a:stretch>
            <a:fillRect/>
          </a:stretch>
        </p:blipFill>
        <p:spPr>
          <a:xfrm>
            <a:off x="4224337" y="1824037"/>
            <a:ext cx="3743325" cy="3209925"/>
          </a:xfrm>
          <a:prstGeom prst="rect">
            <a:avLst/>
          </a:prstGeom>
          <a:ln>
            <a:noFill/>
          </a:ln>
          <a:effectLst>
            <a:outerShdw blurRad="292100" dist="139700" dir="2700000" algn="tl" rotWithShape="0">
              <a:srgbClr val="333333">
                <a:alpha val="65000"/>
              </a:srgbClr>
            </a:outerShdw>
          </a:effectLst>
        </p:spPr>
      </p:pic>
      <p:sp>
        <p:nvSpPr>
          <p:cNvPr id="4" name="מלבן 3"/>
          <p:cNvSpPr/>
          <p:nvPr/>
        </p:nvSpPr>
        <p:spPr>
          <a:xfrm>
            <a:off x="1166012" y="1114396"/>
            <a:ext cx="9187810"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Update (backpropagation):</a:t>
            </a:r>
          </a:p>
        </p:txBody>
      </p:sp>
    </p:spTree>
    <p:extLst>
      <p:ext uri="{BB962C8B-B14F-4D97-AF65-F5344CB8AC3E}">
        <p14:creationId xmlns:p14="http://schemas.microsoft.com/office/powerpoint/2010/main" val="2893194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pic>
        <p:nvPicPr>
          <p:cNvPr id="3" name="תמונה 2"/>
          <p:cNvPicPr>
            <a:picLocks noChangeAspect="1"/>
          </p:cNvPicPr>
          <p:nvPr/>
        </p:nvPicPr>
        <p:blipFill>
          <a:blip r:embed="rId3"/>
          <a:stretch>
            <a:fillRect/>
          </a:stretch>
        </p:blipFill>
        <p:spPr>
          <a:xfrm>
            <a:off x="3791142" y="2146276"/>
            <a:ext cx="4540742" cy="1989626"/>
          </a:xfrm>
          <a:prstGeom prst="rect">
            <a:avLst/>
          </a:prstGeom>
          <a:ln>
            <a:noFill/>
          </a:ln>
          <a:effectLst>
            <a:outerShdw blurRad="292100" dist="139700" dir="2700000" algn="tl" rotWithShape="0">
              <a:srgbClr val="333333">
                <a:alpha val="65000"/>
              </a:srgbClr>
            </a:outerShdw>
          </a:effectLst>
        </p:spPr>
      </p:pic>
      <p:sp>
        <p:nvSpPr>
          <p:cNvPr id="5" name="מלבן 4"/>
          <p:cNvSpPr/>
          <p:nvPr/>
        </p:nvSpPr>
        <p:spPr>
          <a:xfrm>
            <a:off x="1166012" y="1114396"/>
            <a:ext cx="9187810"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Selection:</a:t>
            </a:r>
          </a:p>
        </p:txBody>
      </p:sp>
    </p:spTree>
    <p:extLst>
      <p:ext uri="{BB962C8B-B14F-4D97-AF65-F5344CB8AC3E}">
        <p14:creationId xmlns:p14="http://schemas.microsoft.com/office/powerpoint/2010/main" val="15714523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pic>
        <p:nvPicPr>
          <p:cNvPr id="4" name="תמונה 3"/>
          <p:cNvPicPr>
            <a:picLocks noChangeAspect="1"/>
          </p:cNvPicPr>
          <p:nvPr/>
        </p:nvPicPr>
        <p:blipFill>
          <a:blip r:embed="rId3"/>
          <a:stretch>
            <a:fillRect/>
          </a:stretch>
        </p:blipFill>
        <p:spPr>
          <a:xfrm>
            <a:off x="4224337" y="1839686"/>
            <a:ext cx="3657600" cy="2509837"/>
          </a:xfrm>
          <a:prstGeom prst="rect">
            <a:avLst/>
          </a:prstGeom>
          <a:ln>
            <a:noFill/>
          </a:ln>
          <a:effectLst>
            <a:outerShdw blurRad="292100" dist="139700" dir="2700000" algn="tl" rotWithShape="0">
              <a:srgbClr val="333333">
                <a:alpha val="65000"/>
              </a:srgbClr>
            </a:outerShdw>
          </a:effectLst>
        </p:spPr>
      </p:pic>
      <p:sp>
        <p:nvSpPr>
          <p:cNvPr id="5" name="מלבן 4"/>
          <p:cNvSpPr/>
          <p:nvPr/>
        </p:nvSpPr>
        <p:spPr>
          <a:xfrm>
            <a:off x="1166012" y="1114396"/>
            <a:ext cx="9187810"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Selection:</a:t>
            </a:r>
          </a:p>
        </p:txBody>
      </p:sp>
    </p:spTree>
    <p:extLst>
      <p:ext uri="{BB962C8B-B14F-4D97-AF65-F5344CB8AC3E}">
        <p14:creationId xmlns:p14="http://schemas.microsoft.com/office/powerpoint/2010/main" val="238777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Types of Search algorithm</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1536700" y="1392534"/>
            <a:ext cx="11036300" cy="2785378"/>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5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Linear Search.</a:t>
            </a:r>
          </a:p>
          <a:p>
            <a:pPr marL="914400" lvl="1" indent="-457200">
              <a:buFont typeface="Arial" panose="020B0604020202020204" pitchFamily="34" charset="0"/>
              <a:buChar char="•"/>
            </a:pPr>
            <a:r>
              <a:rPr lang="en-US" sz="35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Binary Search.</a:t>
            </a:r>
          </a:p>
          <a:p>
            <a:pPr marL="914400" lvl="1" indent="-457200">
              <a:buFont typeface="Arial" panose="020B0604020202020204" pitchFamily="34" charset="0"/>
              <a:buChar char="•"/>
            </a:pPr>
            <a:r>
              <a:rPr lang="en-US" sz="35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Tree Search.</a:t>
            </a:r>
          </a:p>
          <a:p>
            <a:pPr marL="914400" lvl="1" indent="-457200">
              <a:buFont typeface="Arial" panose="020B0604020202020204" pitchFamily="34" charset="0"/>
              <a:buChar char="•"/>
            </a:pPr>
            <a:r>
              <a:rPr lang="en-US" sz="35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Genetic Search.</a:t>
            </a:r>
          </a:p>
          <a:p>
            <a:pPr marL="914400" lvl="1" indent="-457200">
              <a:buFont typeface="Arial" panose="020B0604020202020204" pitchFamily="34" charset="0"/>
              <a:buChar char="•"/>
            </a:pPr>
            <a:r>
              <a:rPr lang="en-US" sz="35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Heuristic Search.</a:t>
            </a:r>
          </a:p>
        </p:txBody>
      </p:sp>
      <p:pic>
        <p:nvPicPr>
          <p:cNvPr id="27650" name="Picture 2" descr="×ª××¦××ª ×ª××× × ×¢×××¨ âªbinary search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866" y="1147463"/>
            <a:ext cx="3961092" cy="32755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7652" name="Picture 4" descr="×ª××¦××ª ×ª××× × ×¢×××¨ âªlinear searchâ¬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986" y="4322307"/>
            <a:ext cx="4232461" cy="22211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2830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err="1" smtClean="0">
                <a:effectLst>
                  <a:outerShdw blurRad="38100" dist="38100" dir="2700000" algn="tl">
                    <a:srgbClr val="000000">
                      <a:alpha val="43137"/>
                    </a:srgbClr>
                  </a:outerShdw>
                </a:effectLst>
              </a:rPr>
              <a:t>Mcts</a:t>
            </a:r>
            <a:r>
              <a:rPr lang="en-US" sz="5400" b="1" i="1" dirty="0">
                <a:effectLst>
                  <a:outerShdw blurRad="38100" dist="38100" dir="2700000" algn="tl">
                    <a:srgbClr val="000000">
                      <a:alpha val="43137"/>
                    </a:srgbClr>
                  </a:outerShdw>
                </a:effectLst>
              </a:rPr>
              <a:t> demonstration</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1166012" y="1114396"/>
            <a:ext cx="9187810" cy="50783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b="1" i="1" u="sng" dirty="0" smtClean="0">
                <a:ln w="10160">
                  <a:noFill/>
                  <a:prstDash val="solid"/>
                </a:ln>
                <a:solidFill>
                  <a:srgbClr val="FFFFFF"/>
                </a:solidFill>
                <a:effectLst>
                  <a:outerShdw blurRad="38100" dist="38100" dir="2700000" algn="tl">
                    <a:srgbClr val="000000">
                      <a:alpha val="43137"/>
                    </a:srgbClr>
                  </a:outerShdw>
                </a:effectLst>
              </a:rPr>
              <a:t>Time is up:</a:t>
            </a:r>
          </a:p>
        </p:txBody>
      </p:sp>
      <p:pic>
        <p:nvPicPr>
          <p:cNvPr id="3" name="תמונה 2"/>
          <p:cNvPicPr>
            <a:picLocks noChangeAspect="1"/>
          </p:cNvPicPr>
          <p:nvPr/>
        </p:nvPicPr>
        <p:blipFill>
          <a:blip r:embed="rId3"/>
          <a:stretch>
            <a:fillRect/>
          </a:stretch>
        </p:blipFill>
        <p:spPr>
          <a:xfrm>
            <a:off x="3817924" y="1903580"/>
            <a:ext cx="4797451" cy="26830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52011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UCT (selection level)</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146958" y="980710"/>
            <a:ext cx="12507686" cy="1754326"/>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Upper confidence bound applied to trees – in tree search we want that in a given sufficient time , all nodes will receive their optimal value.</a:t>
            </a:r>
          </a:p>
          <a:p>
            <a:pPr marL="914400" lvl="1" indent="-457200">
              <a:buFont typeface="Arial" panose="020B0604020202020204" pitchFamily="34" charset="0"/>
              <a:buChar char="•"/>
            </a:pPr>
            <a:r>
              <a:rPr lang="en-US" sz="2700" dirty="0" smtClean="0">
                <a:ln w="10160">
                  <a:noFill/>
                  <a:prstDash val="solid"/>
                </a:ln>
                <a:solidFill>
                  <a:srgbClr val="FFFFFF"/>
                </a:solidFill>
                <a:effectLst>
                  <a:outerShdw blurRad="38100" dist="38100" dir="2700000" algn="tl">
                    <a:srgbClr val="000000">
                      <a:alpha val="43137"/>
                    </a:srgbClr>
                  </a:outerShdw>
                </a:effectLst>
              </a:rPr>
              <a:t>The UCT choose which node to visit next based on the formula:</a:t>
            </a:r>
          </a:p>
          <a:p>
            <a:pPr marL="914400" lvl="1" indent="-457200">
              <a:buFont typeface="Arial" panose="020B0604020202020204" pitchFamily="34" charset="0"/>
              <a:buChar char="•"/>
            </a:pPr>
            <a:endParaRPr lang="en-US" sz="2700" dirty="0" smtClean="0">
              <a:ln w="10160">
                <a:noFill/>
                <a:prstDash val="solid"/>
              </a:ln>
              <a:solidFill>
                <a:srgbClr val="FFFFFF"/>
              </a:solidFill>
              <a:effectLst>
                <a:outerShdw blurRad="38100" dist="38100" dir="2700000" algn="tl">
                  <a:srgbClr val="000000">
                    <a:alpha val="43137"/>
                  </a:srgbClr>
                </a:outerShdw>
              </a:effectLst>
            </a:endParaRPr>
          </a:p>
        </p:txBody>
      </p:sp>
      <p:pic>
        <p:nvPicPr>
          <p:cNvPr id="3" name="תמונה 2"/>
          <p:cNvPicPr>
            <a:picLocks noChangeAspect="1"/>
          </p:cNvPicPr>
          <p:nvPr/>
        </p:nvPicPr>
        <p:blipFill>
          <a:blip r:embed="rId3"/>
          <a:stretch>
            <a:fillRect/>
          </a:stretch>
        </p:blipFill>
        <p:spPr>
          <a:xfrm>
            <a:off x="4025672" y="2528208"/>
            <a:ext cx="4162425"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מלבן 5"/>
          <p:cNvSpPr/>
          <p:nvPr/>
        </p:nvSpPr>
        <p:spPr>
          <a:xfrm>
            <a:off x="1591128" y="4654006"/>
            <a:ext cx="8207828" cy="1754326"/>
          </a:xfrm>
          <a:prstGeom prst="rect">
            <a:avLst/>
          </a:prstGeom>
          <a:solidFill>
            <a:schemeClr val="tx1"/>
          </a:solidFill>
          <a:ln>
            <a:solidFill>
              <a:schemeClr val="bg2"/>
            </a:solidFill>
          </a:ln>
        </p:spPr>
        <p:txBody>
          <a:bodyPr wrap="square" lIns="91440" tIns="45720" rIns="91440" bIns="45720">
            <a:spAutoFit/>
          </a:bodyPr>
          <a:lstStyle/>
          <a:p>
            <a:pPr marL="914400" lvl="1" indent="-457200">
              <a:buFont typeface="Arial" panose="020B0604020202020204" pitchFamily="34" charset="0"/>
              <a:buChar char="•"/>
            </a:pPr>
            <a:r>
              <a:rPr lang="en-US" sz="2700" dirty="0" err="1" smtClean="0">
                <a:ln w="10160">
                  <a:noFill/>
                  <a:prstDash val="solid"/>
                </a:ln>
                <a:solidFill>
                  <a:schemeClr val="bg2">
                    <a:lumMod val="50000"/>
                  </a:schemeClr>
                </a:solidFill>
                <a:effectLst>
                  <a:outerShdw blurRad="38100" dist="38100" dir="2700000" algn="tl">
                    <a:srgbClr val="000000">
                      <a:alpha val="43137"/>
                    </a:srgbClr>
                  </a:outerShdw>
                </a:effectLst>
              </a:rPr>
              <a:t>wi</a:t>
            </a:r>
            <a:r>
              <a:rPr lang="en-US" sz="2700" dirty="0" smtClean="0">
                <a:ln w="10160">
                  <a:noFill/>
                  <a:prstDash val="solid"/>
                </a:ln>
                <a:solidFill>
                  <a:schemeClr val="bg2">
                    <a:lumMod val="50000"/>
                  </a:schemeClr>
                </a:solidFill>
                <a:effectLst>
                  <a:outerShdw blurRad="38100" dist="38100" dir="2700000" algn="tl">
                    <a:srgbClr val="000000">
                      <a:alpha val="43137"/>
                    </a:srgbClr>
                  </a:outerShdw>
                </a:effectLst>
              </a:rPr>
              <a:t> = number of wins after the </a:t>
            </a:r>
            <a:r>
              <a:rPr lang="en-US" sz="2700" dirty="0" err="1" smtClean="0">
                <a:ln w="10160">
                  <a:noFill/>
                  <a:prstDash val="solid"/>
                </a:ln>
                <a:solidFill>
                  <a:schemeClr val="bg2">
                    <a:lumMod val="50000"/>
                  </a:schemeClr>
                </a:solidFill>
                <a:effectLst>
                  <a:outerShdw blurRad="38100" dist="38100" dir="2700000" algn="tl">
                    <a:srgbClr val="000000">
                      <a:alpha val="43137"/>
                    </a:srgbClr>
                  </a:outerShdw>
                </a:effectLst>
              </a:rPr>
              <a:t>i-th</a:t>
            </a:r>
            <a:r>
              <a:rPr lang="en-US" sz="2700" dirty="0" smtClean="0">
                <a:ln w="10160">
                  <a:noFill/>
                  <a:prstDash val="solid"/>
                </a:ln>
                <a:solidFill>
                  <a:schemeClr val="bg2">
                    <a:lumMod val="50000"/>
                  </a:schemeClr>
                </a:solidFill>
                <a:effectLst>
                  <a:outerShdw blurRad="38100" dist="38100" dir="2700000" algn="tl">
                    <a:srgbClr val="000000">
                      <a:alpha val="43137"/>
                    </a:srgbClr>
                  </a:outerShdw>
                </a:effectLst>
              </a:rPr>
              <a:t> move</a:t>
            </a:r>
          </a:p>
          <a:p>
            <a:pPr marL="914400" lvl="1" indent="-457200">
              <a:buFont typeface="Arial" panose="020B0604020202020204" pitchFamily="34" charset="0"/>
              <a:buChar char="•"/>
            </a:pPr>
            <a:r>
              <a:rPr lang="en-US" sz="2700" dirty="0" err="1" smtClean="0">
                <a:ln w="10160">
                  <a:noFill/>
                  <a:prstDash val="solid"/>
                </a:ln>
                <a:solidFill>
                  <a:schemeClr val="bg2">
                    <a:lumMod val="50000"/>
                  </a:schemeClr>
                </a:solidFill>
                <a:effectLst>
                  <a:outerShdw blurRad="38100" dist="38100" dir="2700000" algn="tl">
                    <a:srgbClr val="000000">
                      <a:alpha val="43137"/>
                    </a:srgbClr>
                  </a:outerShdw>
                </a:effectLst>
              </a:rPr>
              <a:t>ni</a:t>
            </a:r>
            <a:r>
              <a:rPr lang="en-US" sz="2700" dirty="0" smtClean="0">
                <a:ln w="10160">
                  <a:noFill/>
                  <a:prstDash val="solid"/>
                </a:ln>
                <a:solidFill>
                  <a:schemeClr val="bg2">
                    <a:lumMod val="50000"/>
                  </a:schemeClr>
                </a:solidFill>
                <a:effectLst>
                  <a:outerShdw blurRad="38100" dist="38100" dir="2700000" algn="tl">
                    <a:srgbClr val="000000">
                      <a:alpha val="43137"/>
                    </a:srgbClr>
                  </a:outerShdw>
                </a:effectLst>
              </a:rPr>
              <a:t>= number of simulations (visits) after the </a:t>
            </a:r>
            <a:r>
              <a:rPr lang="en-US" sz="2700" dirty="0" err="1" smtClean="0">
                <a:ln w="10160">
                  <a:noFill/>
                  <a:prstDash val="solid"/>
                </a:ln>
                <a:solidFill>
                  <a:schemeClr val="bg2">
                    <a:lumMod val="50000"/>
                  </a:schemeClr>
                </a:solidFill>
                <a:effectLst>
                  <a:outerShdw blurRad="38100" dist="38100" dir="2700000" algn="tl">
                    <a:srgbClr val="000000">
                      <a:alpha val="43137"/>
                    </a:srgbClr>
                  </a:outerShdw>
                </a:effectLst>
              </a:rPr>
              <a:t>i-th</a:t>
            </a:r>
            <a:r>
              <a:rPr lang="en-US" sz="2700" dirty="0" smtClean="0">
                <a:ln w="10160">
                  <a:noFill/>
                  <a:prstDash val="solid"/>
                </a:ln>
                <a:solidFill>
                  <a:schemeClr val="bg2">
                    <a:lumMod val="50000"/>
                  </a:schemeClr>
                </a:solidFill>
                <a:effectLst>
                  <a:outerShdw blurRad="38100" dist="38100" dir="2700000" algn="tl">
                    <a:srgbClr val="000000">
                      <a:alpha val="43137"/>
                    </a:srgbClr>
                  </a:outerShdw>
                </a:effectLst>
              </a:rPr>
              <a:t> move</a:t>
            </a:r>
          </a:p>
          <a:p>
            <a:pPr marL="914400" lvl="1" indent="-457200">
              <a:buFont typeface="Arial" panose="020B0604020202020204" pitchFamily="34" charset="0"/>
              <a:buChar char="•"/>
            </a:pPr>
            <a:r>
              <a:rPr lang="en-US" sz="2700" dirty="0" smtClean="0">
                <a:ln w="10160">
                  <a:noFill/>
                  <a:prstDash val="solid"/>
                </a:ln>
                <a:solidFill>
                  <a:schemeClr val="bg2">
                    <a:lumMod val="50000"/>
                  </a:schemeClr>
                </a:solidFill>
                <a:effectLst>
                  <a:outerShdw blurRad="38100" dist="38100" dir="2700000" algn="tl">
                    <a:srgbClr val="000000">
                      <a:alpha val="43137"/>
                    </a:srgbClr>
                  </a:outerShdw>
                </a:effectLst>
              </a:rPr>
              <a:t>c= exploration parameter - constant</a:t>
            </a:r>
          </a:p>
          <a:p>
            <a:pPr marL="914400" lvl="1" indent="-457200">
              <a:buFont typeface="Arial" panose="020B0604020202020204" pitchFamily="34" charset="0"/>
              <a:buChar char="•"/>
            </a:pPr>
            <a:r>
              <a:rPr lang="en-US" sz="2700" dirty="0" smtClean="0">
                <a:ln w="10160">
                  <a:noFill/>
                  <a:prstDash val="solid"/>
                </a:ln>
                <a:solidFill>
                  <a:schemeClr val="bg2">
                    <a:lumMod val="50000"/>
                  </a:schemeClr>
                </a:solidFill>
                <a:effectLst>
                  <a:outerShdw blurRad="38100" dist="38100" dir="2700000" algn="tl">
                    <a:srgbClr val="000000">
                      <a:alpha val="43137"/>
                    </a:srgbClr>
                  </a:outerShdw>
                </a:effectLst>
              </a:rPr>
              <a:t>t= total number of simulations for the parent node</a:t>
            </a:r>
          </a:p>
        </p:txBody>
      </p:sp>
      <p:cxnSp>
        <p:nvCxnSpPr>
          <p:cNvPr id="8" name="מחבר חץ ישר 7"/>
          <p:cNvCxnSpPr/>
          <p:nvPr/>
        </p:nvCxnSpPr>
        <p:spPr>
          <a:xfrm flipH="1" flipV="1">
            <a:off x="3385457" y="2982686"/>
            <a:ext cx="1534886" cy="370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מלבן 8"/>
          <p:cNvSpPr/>
          <p:nvPr/>
        </p:nvSpPr>
        <p:spPr>
          <a:xfrm>
            <a:off x="1338943" y="2435205"/>
            <a:ext cx="2686729" cy="923330"/>
          </a:xfrm>
          <a:prstGeom prst="rect">
            <a:avLst/>
          </a:prstGeom>
          <a:noFill/>
        </p:spPr>
        <p:txBody>
          <a:bodyPr wrap="square" lIns="91440" tIns="45720" rIns="91440" bIns="45720">
            <a:spAutoFit/>
          </a:bodyPr>
          <a:lstStyle/>
          <a:p>
            <a:pPr lvl="1"/>
            <a:r>
              <a:rPr lang="en-US" sz="2700" dirty="0" smtClean="0">
                <a:ln w="10160">
                  <a:noFill/>
                  <a:prstDash val="solid"/>
                </a:ln>
                <a:solidFill>
                  <a:srgbClr val="FFFFFF"/>
                </a:solidFill>
                <a:effectLst>
                  <a:outerShdw blurRad="38100" dist="38100" dir="2700000" algn="tl">
                    <a:srgbClr val="000000">
                      <a:alpha val="43137"/>
                    </a:srgbClr>
                  </a:outerShdw>
                </a:effectLst>
              </a:rPr>
              <a:t>Average value of the state.</a:t>
            </a:r>
          </a:p>
        </p:txBody>
      </p:sp>
    </p:spTree>
    <p:extLst>
      <p:ext uri="{BB962C8B-B14F-4D97-AF65-F5344CB8AC3E}">
        <p14:creationId xmlns:p14="http://schemas.microsoft.com/office/powerpoint/2010/main" val="19531421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Tic tac toe</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435429" y="832793"/>
            <a:ext cx="10967677" cy="3554819"/>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500" dirty="0" smtClean="0">
                <a:ln w="10160">
                  <a:noFill/>
                  <a:prstDash val="solid"/>
                </a:ln>
                <a:solidFill>
                  <a:srgbClr val="FF0000"/>
                </a:solidFill>
                <a:effectLst>
                  <a:outerShdw blurRad="38100" dist="38100" dir="2700000" algn="tl">
                    <a:srgbClr val="000000">
                      <a:alpha val="43137"/>
                    </a:srgbClr>
                  </a:outerShdw>
                </a:effectLst>
              </a:rPr>
              <a:t>Important to note: </a:t>
            </a:r>
            <a:r>
              <a:rPr lang="en-US" sz="2500" dirty="0" smtClean="0">
                <a:ln w="10160">
                  <a:noFill/>
                  <a:prstDash val="solid"/>
                </a:ln>
                <a:solidFill>
                  <a:srgbClr val="FFFFFF"/>
                </a:solidFill>
                <a:effectLst>
                  <a:outerShdw blurRad="38100" dist="38100" dir="2700000" algn="tl">
                    <a:srgbClr val="000000">
                      <a:alpha val="43137"/>
                    </a:srgbClr>
                  </a:outerShdw>
                </a:effectLst>
              </a:rPr>
              <a:t>MCTS usually for games </a:t>
            </a:r>
            <a:r>
              <a:rPr lang="en-US" sz="2500" dirty="0">
                <a:effectLst>
                  <a:outerShdw blurRad="38100" dist="38100" dir="2700000" algn="tl">
                    <a:srgbClr val="000000">
                      <a:alpha val="43137"/>
                    </a:srgbClr>
                  </a:outerShdw>
                </a:effectLst>
              </a:rPr>
              <a:t>with high branching </a:t>
            </a:r>
            <a:r>
              <a:rPr lang="en-US" sz="2500" dirty="0" smtClean="0">
                <a:effectLst>
                  <a:outerShdw blurRad="38100" dist="38100" dir="2700000" algn="tl">
                    <a:srgbClr val="000000">
                      <a:alpha val="43137"/>
                    </a:srgbClr>
                  </a:outerShdw>
                </a:effectLst>
              </a:rPr>
              <a:t>factors (go , hex , video games) </a:t>
            </a:r>
            <a:r>
              <a:rPr lang="en-US" sz="2500" dirty="0">
                <a:effectLst>
                  <a:outerShdw blurRad="38100" dist="38100" dir="2700000" algn="tl">
                    <a:srgbClr val="000000">
                      <a:alpha val="43137"/>
                    </a:srgbClr>
                  </a:outerShdw>
                </a:effectLst>
              </a:rPr>
              <a:t>because unlike minimax which needs a full game </a:t>
            </a:r>
            <a:r>
              <a:rPr lang="en-US" sz="2500" dirty="0" smtClean="0">
                <a:effectLst>
                  <a:outerShdw blurRad="38100" dist="38100" dir="2700000" algn="tl">
                    <a:srgbClr val="000000">
                      <a:alpha val="43137"/>
                    </a:srgbClr>
                  </a:outerShdw>
                </a:effectLst>
              </a:rPr>
              <a:t>tree to a certain depth.</a:t>
            </a:r>
          </a:p>
          <a:p>
            <a:pPr marL="914400" lvl="1" indent="-457200">
              <a:buFont typeface="Arial" panose="020B0604020202020204" pitchFamily="34" charset="0"/>
              <a:buChar char="•"/>
            </a:pPr>
            <a:r>
              <a:rPr lang="en-US" sz="2500" dirty="0" smtClean="0">
                <a:effectLst>
                  <a:outerShdw blurRad="38100" dist="38100" dir="2700000" algn="tl">
                    <a:srgbClr val="000000">
                      <a:alpha val="43137"/>
                    </a:srgbClr>
                  </a:outerShdw>
                </a:effectLst>
              </a:rPr>
              <a:t>MCTS </a:t>
            </a:r>
            <a:r>
              <a:rPr lang="en-US" sz="2500" dirty="0">
                <a:effectLst>
                  <a:outerShdw blurRad="38100" dist="38100" dir="2700000" algn="tl">
                    <a:srgbClr val="000000">
                      <a:alpha val="43137"/>
                    </a:srgbClr>
                  </a:outerShdw>
                </a:effectLst>
              </a:rPr>
              <a:t>can be configured to stop after a desired amount of time and can select a sufficiently optimal solution based on the partially constructed game tree</a:t>
            </a:r>
            <a:r>
              <a:rPr lang="en-US" sz="2500" dirty="0" smtClean="0">
                <a:effectLst>
                  <a:outerShdw blurRad="38100" dist="38100" dir="2700000" algn="tl">
                    <a:srgbClr val="000000">
                      <a:alpha val="43137"/>
                    </a:srgbClr>
                  </a:outerShdw>
                </a:effectLst>
              </a:rPr>
              <a:t>.</a:t>
            </a:r>
          </a:p>
          <a:p>
            <a:pPr marL="914400" lvl="1" indent="-457200">
              <a:buFont typeface="Arial" panose="020B0604020202020204" pitchFamily="34" charset="0"/>
              <a:buChar char="•"/>
            </a:pPr>
            <a:r>
              <a:rPr lang="en-US" sz="2500" dirty="0" smtClean="0">
                <a:effectLst>
                  <a:outerShdw blurRad="38100" dist="38100" dir="2700000" algn="tl">
                    <a:srgbClr val="000000">
                      <a:alpha val="43137"/>
                    </a:srgbClr>
                  </a:outerShdw>
                </a:effectLst>
              </a:rPr>
              <a:t>255,168 ways of playing Tic Tac Toe.</a:t>
            </a:r>
          </a:p>
          <a:p>
            <a:pPr marL="914400" lvl="1" indent="-457200">
              <a:buFont typeface="Arial" panose="020B0604020202020204" pitchFamily="34" charset="0"/>
              <a:buChar char="•"/>
            </a:pPr>
            <a:r>
              <a:rPr lang="en-US" sz="2500" dirty="0" smtClean="0">
                <a:effectLst>
                  <a:outerShdw blurRad="38100" dist="38100" dir="2700000" algn="tl">
                    <a:srgbClr val="000000">
                      <a:alpha val="43137"/>
                    </a:srgbClr>
                  </a:outerShdw>
                </a:effectLst>
              </a:rPr>
              <a:t>Has only 5478 states.</a:t>
            </a:r>
          </a:p>
          <a:p>
            <a:pPr marL="914400" lvl="1" indent="-457200">
              <a:buFont typeface="Arial" panose="020B0604020202020204" pitchFamily="34" charset="0"/>
              <a:buChar char="•"/>
            </a:pPr>
            <a:endParaRPr lang="en-US" sz="2500" dirty="0" smtClean="0">
              <a:ln w="10160">
                <a:noFill/>
                <a:prstDash val="solid"/>
              </a:ln>
              <a:solidFill>
                <a:srgbClr val="FFFFFF"/>
              </a:solidFill>
              <a:effectLst>
                <a:outerShdw blurRad="38100" dist="38100" dir="2700000" algn="tl">
                  <a:srgbClr val="000000">
                    <a:alpha val="43137"/>
                  </a:srgbClr>
                </a:outerShdw>
              </a:effectLst>
            </a:endParaRPr>
          </a:p>
        </p:txBody>
      </p:sp>
      <p:pic>
        <p:nvPicPr>
          <p:cNvPr id="4" name="תמונה 3"/>
          <p:cNvPicPr>
            <a:picLocks noChangeAspect="1"/>
          </p:cNvPicPr>
          <p:nvPr/>
        </p:nvPicPr>
        <p:blipFill>
          <a:blip r:embed="rId3"/>
          <a:stretch>
            <a:fillRect/>
          </a:stretch>
        </p:blipFill>
        <p:spPr>
          <a:xfrm>
            <a:off x="5348698" y="3813458"/>
            <a:ext cx="6054408" cy="2018136"/>
          </a:xfrm>
          <a:prstGeom prst="rect">
            <a:avLst/>
          </a:prstGeom>
        </p:spPr>
      </p:pic>
    </p:spTree>
    <p:extLst>
      <p:ext uri="{BB962C8B-B14F-4D97-AF65-F5344CB8AC3E}">
        <p14:creationId xmlns:p14="http://schemas.microsoft.com/office/powerpoint/2010/main" val="24547103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Tic tac toe demonstration </a:t>
            </a:r>
            <a:endParaRPr lang="he-IL" sz="5400" b="1" i="1" dirty="0">
              <a:effectLst>
                <a:outerShdw blurRad="38100" dist="38100" dir="2700000" algn="tl">
                  <a:srgbClr val="000000">
                    <a:alpha val="43137"/>
                  </a:srgbClr>
                </a:outerShdw>
              </a:effectLst>
            </a:endParaRPr>
          </a:p>
        </p:txBody>
      </p:sp>
      <p:pic>
        <p:nvPicPr>
          <p:cNvPr id="7" name="תמונה 6"/>
          <p:cNvPicPr>
            <a:picLocks noChangeAspect="1"/>
          </p:cNvPicPr>
          <p:nvPr/>
        </p:nvPicPr>
        <p:blipFill>
          <a:blip r:embed="rId3"/>
          <a:stretch>
            <a:fillRect/>
          </a:stretch>
        </p:blipFill>
        <p:spPr>
          <a:xfrm>
            <a:off x="5096435" y="1139209"/>
            <a:ext cx="1765487" cy="2070435"/>
          </a:xfrm>
          <a:prstGeom prst="rect">
            <a:avLst/>
          </a:prstGeom>
        </p:spPr>
      </p:pic>
      <p:sp>
        <p:nvSpPr>
          <p:cNvPr id="9" name="מלבן 8"/>
          <p:cNvSpPr/>
          <p:nvPr/>
        </p:nvSpPr>
        <p:spPr>
          <a:xfrm>
            <a:off x="0" y="820028"/>
            <a:ext cx="10967677" cy="861774"/>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S</a:t>
            </a:r>
            <a:r>
              <a:rPr lang="en-US" sz="1500" dirty="0" smtClean="0">
                <a:ln w="10160">
                  <a:noFill/>
                  <a:prstDash val="solid"/>
                </a:ln>
                <a:solidFill>
                  <a:srgbClr val="FFFFFF"/>
                </a:solidFill>
                <a:effectLst>
                  <a:outerShdw blurRad="38100" dist="38100" dir="2700000" algn="tl">
                    <a:srgbClr val="000000">
                      <a:alpha val="43137"/>
                    </a:srgbClr>
                  </a:outerShdw>
                </a:effectLst>
              </a:rPr>
              <a:t>0 </a:t>
            </a:r>
            <a:r>
              <a:rPr lang="en-US" sz="2500" dirty="0" smtClean="0">
                <a:ln w="10160">
                  <a:noFill/>
                  <a:prstDash val="solid"/>
                </a:ln>
                <a:solidFill>
                  <a:srgbClr val="FFFFFF"/>
                </a:solidFill>
                <a:effectLst>
                  <a:outerShdw blurRad="38100" dist="38100" dir="2700000" algn="tl">
                    <a:srgbClr val="000000">
                      <a:alpha val="43137"/>
                    </a:srgbClr>
                  </a:outerShdw>
                </a:effectLst>
              </a:rPr>
              <a:t>= initial state.</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A = set of actions.</a:t>
            </a:r>
          </a:p>
        </p:txBody>
      </p:sp>
      <p:pic>
        <p:nvPicPr>
          <p:cNvPr id="8" name="תמונה 7"/>
          <p:cNvPicPr>
            <a:picLocks noChangeAspect="1"/>
          </p:cNvPicPr>
          <p:nvPr/>
        </p:nvPicPr>
        <p:blipFill>
          <a:blip r:embed="rId4"/>
          <a:stretch>
            <a:fillRect/>
          </a:stretch>
        </p:blipFill>
        <p:spPr>
          <a:xfrm>
            <a:off x="1838073" y="3209644"/>
            <a:ext cx="8265941" cy="2093876"/>
          </a:xfrm>
          <a:prstGeom prst="rect">
            <a:avLst/>
          </a:prstGeom>
        </p:spPr>
      </p:pic>
      <p:sp>
        <p:nvSpPr>
          <p:cNvPr id="11" name="מלבן 10"/>
          <p:cNvSpPr/>
          <p:nvPr/>
        </p:nvSpPr>
        <p:spPr>
          <a:xfrm>
            <a:off x="1689100" y="3643532"/>
            <a:ext cx="1785620" cy="1786597"/>
          </a:xfrm>
          <a:prstGeom prst="rect">
            <a:avLst/>
          </a:prstGeom>
          <a:noFill/>
          <a:ln w="57150">
            <a:solidFill>
              <a:srgbClr val="92D05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 name="מלבן 12"/>
          <p:cNvSpPr/>
          <p:nvPr/>
        </p:nvSpPr>
        <p:spPr>
          <a:xfrm>
            <a:off x="1334086" y="2732590"/>
            <a:ext cx="2140634" cy="477054"/>
          </a:xfrm>
          <a:prstGeom prst="rect">
            <a:avLst/>
          </a:prstGeom>
          <a:noFill/>
        </p:spPr>
        <p:txBody>
          <a:bodyPr wrap="square" lIns="91440" tIns="45720" rIns="91440" bIns="45720">
            <a:spAutoFit/>
          </a:bodyPr>
          <a:lstStyle/>
          <a:p>
            <a:pPr lvl="1"/>
            <a:r>
              <a:rPr lang="en-US" sz="2500" dirty="0" smtClean="0">
                <a:ln w="10160">
                  <a:noFill/>
                  <a:prstDash val="solid"/>
                </a:ln>
                <a:solidFill>
                  <a:srgbClr val="92D050"/>
                </a:solidFill>
                <a:effectLst>
                  <a:outerShdw blurRad="38100" dist="38100" dir="2700000" algn="tl">
                    <a:srgbClr val="000000">
                      <a:alpha val="43137"/>
                    </a:srgbClr>
                  </a:outerShdw>
                </a:effectLst>
              </a:rPr>
              <a:t>Selection</a:t>
            </a:r>
          </a:p>
        </p:txBody>
      </p:sp>
    </p:spTree>
    <p:extLst>
      <p:ext uri="{BB962C8B-B14F-4D97-AF65-F5344CB8AC3E}">
        <p14:creationId xmlns:p14="http://schemas.microsoft.com/office/powerpoint/2010/main" val="69974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87303"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Tic tac toe demonstration </a:t>
            </a:r>
            <a:endParaRPr lang="he-IL" sz="5400" b="1" i="1" dirty="0">
              <a:effectLst>
                <a:outerShdw blurRad="38100" dist="38100" dir="2700000" algn="tl">
                  <a:srgbClr val="000000">
                    <a:alpha val="43137"/>
                  </a:srgbClr>
                </a:outerShdw>
              </a:effectLst>
            </a:endParaRPr>
          </a:p>
        </p:txBody>
      </p:sp>
      <p:sp>
        <p:nvSpPr>
          <p:cNvPr id="13" name="מלבן 12"/>
          <p:cNvSpPr/>
          <p:nvPr/>
        </p:nvSpPr>
        <p:spPr>
          <a:xfrm>
            <a:off x="1587304" y="2356534"/>
            <a:ext cx="2140634" cy="477054"/>
          </a:xfrm>
          <a:prstGeom prst="rect">
            <a:avLst/>
          </a:prstGeom>
          <a:noFill/>
        </p:spPr>
        <p:txBody>
          <a:bodyPr wrap="square" lIns="91440" tIns="45720" rIns="91440" bIns="45720">
            <a:spAutoFit/>
          </a:bodyPr>
          <a:lstStyle/>
          <a:p>
            <a:pPr lvl="1"/>
            <a:r>
              <a:rPr lang="en-US" sz="2500" dirty="0" smtClean="0">
                <a:ln w="10160">
                  <a:noFill/>
                  <a:prstDash val="solid"/>
                </a:ln>
                <a:effectLst>
                  <a:outerShdw blurRad="38100" dist="38100" dir="2700000" algn="tl">
                    <a:srgbClr val="000000">
                      <a:alpha val="43137"/>
                    </a:srgbClr>
                  </a:outerShdw>
                </a:effectLst>
              </a:rPr>
              <a:t>Simulation:</a:t>
            </a:r>
          </a:p>
        </p:txBody>
      </p:sp>
      <p:pic>
        <p:nvPicPr>
          <p:cNvPr id="3" name="תמונה 2"/>
          <p:cNvPicPr>
            <a:picLocks noChangeAspect="1"/>
          </p:cNvPicPr>
          <p:nvPr/>
        </p:nvPicPr>
        <p:blipFill>
          <a:blip r:embed="rId3"/>
          <a:stretch>
            <a:fillRect/>
          </a:stretch>
        </p:blipFill>
        <p:spPr>
          <a:xfrm>
            <a:off x="2109693" y="2978368"/>
            <a:ext cx="8213914" cy="1567448"/>
          </a:xfrm>
          <a:prstGeom prst="rect">
            <a:avLst/>
          </a:prstGeom>
        </p:spPr>
      </p:pic>
    </p:spTree>
    <p:extLst>
      <p:ext uri="{BB962C8B-B14F-4D97-AF65-F5344CB8AC3E}">
        <p14:creationId xmlns:p14="http://schemas.microsoft.com/office/powerpoint/2010/main" val="323668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87303"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Tic tac toe demonstration </a:t>
            </a:r>
            <a:endParaRPr lang="he-IL" sz="5400" b="1" i="1" dirty="0">
              <a:effectLst>
                <a:outerShdw blurRad="38100" dist="38100" dir="2700000" algn="tl">
                  <a:srgbClr val="000000">
                    <a:alpha val="43137"/>
                  </a:srgbClr>
                </a:outerShdw>
              </a:effectLst>
            </a:endParaRPr>
          </a:p>
        </p:txBody>
      </p:sp>
      <p:sp>
        <p:nvSpPr>
          <p:cNvPr id="13" name="מלבן 12"/>
          <p:cNvSpPr/>
          <p:nvPr/>
        </p:nvSpPr>
        <p:spPr>
          <a:xfrm>
            <a:off x="2042198" y="1501823"/>
            <a:ext cx="2140634" cy="477054"/>
          </a:xfrm>
          <a:prstGeom prst="rect">
            <a:avLst/>
          </a:prstGeom>
          <a:noFill/>
        </p:spPr>
        <p:txBody>
          <a:bodyPr wrap="square" lIns="91440" tIns="45720" rIns="91440" bIns="45720">
            <a:spAutoFit/>
          </a:bodyPr>
          <a:lstStyle/>
          <a:p>
            <a:pPr lvl="1"/>
            <a:r>
              <a:rPr lang="en-US" sz="2500" dirty="0" smtClean="0">
                <a:ln w="10160">
                  <a:noFill/>
                  <a:prstDash val="solid"/>
                </a:ln>
                <a:effectLst>
                  <a:outerShdw blurRad="38100" dist="38100" dir="2700000" algn="tl">
                    <a:srgbClr val="000000">
                      <a:alpha val="43137"/>
                    </a:srgbClr>
                  </a:outerShdw>
                </a:effectLst>
              </a:rPr>
              <a:t>Update:</a:t>
            </a:r>
          </a:p>
        </p:txBody>
      </p:sp>
      <p:sp>
        <p:nvSpPr>
          <p:cNvPr id="6" name="מלבן 5"/>
          <p:cNvSpPr/>
          <p:nvPr/>
        </p:nvSpPr>
        <p:spPr>
          <a:xfrm>
            <a:off x="3993023" y="757643"/>
            <a:ext cx="2112355" cy="1015663"/>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000" dirty="0" smtClean="0">
                <a:ln w="10160">
                  <a:noFill/>
                  <a:prstDash val="solid"/>
                </a:ln>
                <a:effectLst>
                  <a:outerShdw blurRad="38100" dist="38100" dir="2700000" algn="tl">
                    <a:srgbClr val="000000">
                      <a:alpha val="43137"/>
                    </a:srgbClr>
                  </a:outerShdw>
                </a:effectLst>
              </a:rPr>
              <a:t>Wins: +1</a:t>
            </a:r>
          </a:p>
          <a:p>
            <a:pPr lvl="1"/>
            <a:r>
              <a:rPr lang="en-US" sz="2000" dirty="0" smtClean="0">
                <a:ln w="10160">
                  <a:noFill/>
                  <a:prstDash val="solid"/>
                </a:ln>
                <a:effectLst>
                  <a:outerShdw blurRad="38100" dist="38100" dir="2700000" algn="tl">
                    <a:srgbClr val="000000">
                      <a:alpha val="43137"/>
                    </a:srgbClr>
                  </a:outerShdw>
                </a:effectLst>
              </a:rPr>
              <a:t>    losses : -1</a:t>
            </a:r>
          </a:p>
          <a:p>
            <a:pPr lvl="1"/>
            <a:r>
              <a:rPr lang="en-US" sz="2000" dirty="0">
                <a:ln w="10160">
                  <a:noFill/>
                  <a:prstDash val="solid"/>
                </a:ln>
                <a:effectLst>
                  <a:outerShdw blurRad="38100" dist="38100" dir="2700000" algn="tl">
                    <a:srgbClr val="000000">
                      <a:alpha val="43137"/>
                    </a:srgbClr>
                  </a:outerShdw>
                </a:effectLst>
              </a:rPr>
              <a:t> </a:t>
            </a:r>
            <a:r>
              <a:rPr lang="en-US" sz="2000" dirty="0" smtClean="0">
                <a:ln w="10160">
                  <a:noFill/>
                  <a:prstDash val="solid"/>
                </a:ln>
                <a:effectLst>
                  <a:outerShdw blurRad="38100" dist="38100" dir="2700000" algn="tl">
                    <a:srgbClr val="000000">
                      <a:alpha val="43137"/>
                    </a:srgbClr>
                  </a:outerShdw>
                </a:effectLst>
              </a:rPr>
              <a:t>   ties: 0</a:t>
            </a:r>
          </a:p>
        </p:txBody>
      </p:sp>
      <p:pic>
        <p:nvPicPr>
          <p:cNvPr id="4" name="תמונה 3"/>
          <p:cNvPicPr>
            <a:picLocks noChangeAspect="1"/>
          </p:cNvPicPr>
          <p:nvPr/>
        </p:nvPicPr>
        <p:blipFill>
          <a:blip r:embed="rId3"/>
          <a:stretch>
            <a:fillRect/>
          </a:stretch>
        </p:blipFill>
        <p:spPr>
          <a:xfrm>
            <a:off x="2042198" y="1979104"/>
            <a:ext cx="8208712" cy="4484162"/>
          </a:xfrm>
          <a:prstGeom prst="rect">
            <a:avLst/>
          </a:prstGeom>
        </p:spPr>
      </p:pic>
      <p:sp>
        <p:nvSpPr>
          <p:cNvPr id="8" name="מלבן 7"/>
          <p:cNvSpPr/>
          <p:nvPr/>
        </p:nvSpPr>
        <p:spPr>
          <a:xfrm>
            <a:off x="5939721" y="814263"/>
            <a:ext cx="4232963" cy="707886"/>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000" dirty="0" smtClean="0">
                <a:ln w="10160">
                  <a:noFill/>
                  <a:prstDash val="solid"/>
                </a:ln>
                <a:effectLst>
                  <a:outerShdw blurRad="38100" dist="38100" dir="2700000" algn="tl">
                    <a:srgbClr val="000000">
                      <a:alpha val="43137"/>
                    </a:srgbClr>
                  </a:outerShdw>
                </a:effectLst>
              </a:rPr>
              <a:t>N : number of visits</a:t>
            </a:r>
          </a:p>
          <a:p>
            <a:pPr marL="800100" lvl="1" indent="-342900">
              <a:buFont typeface="Arial" panose="020B0604020202020204" pitchFamily="34" charset="0"/>
              <a:buChar char="•"/>
            </a:pPr>
            <a:r>
              <a:rPr lang="en-US" sz="2000" dirty="0" smtClean="0">
                <a:ln w="10160">
                  <a:noFill/>
                  <a:prstDash val="solid"/>
                </a:ln>
                <a:effectLst>
                  <a:outerShdw blurRad="38100" dist="38100" dir="2700000" algn="tl">
                    <a:srgbClr val="000000">
                      <a:alpha val="43137"/>
                    </a:srgbClr>
                  </a:outerShdw>
                </a:effectLst>
              </a:rPr>
              <a:t>W : the accumulated value.</a:t>
            </a:r>
          </a:p>
        </p:txBody>
      </p:sp>
    </p:spTree>
    <p:extLst>
      <p:ext uri="{BB962C8B-B14F-4D97-AF65-F5344CB8AC3E}">
        <p14:creationId xmlns:p14="http://schemas.microsoft.com/office/powerpoint/2010/main" val="348173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87303"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Tic tac toe demonstration </a:t>
            </a:r>
            <a:endParaRPr lang="he-IL" sz="5400" b="1" i="1" dirty="0">
              <a:effectLst>
                <a:outerShdw blurRad="38100" dist="38100" dir="2700000" algn="tl">
                  <a:srgbClr val="000000">
                    <a:alpha val="43137"/>
                  </a:srgbClr>
                </a:outerShdw>
              </a:effectLst>
            </a:endParaRPr>
          </a:p>
        </p:txBody>
      </p:sp>
      <p:sp>
        <p:nvSpPr>
          <p:cNvPr id="13" name="מלבן 12"/>
          <p:cNvSpPr/>
          <p:nvPr/>
        </p:nvSpPr>
        <p:spPr>
          <a:xfrm>
            <a:off x="1587303" y="1076754"/>
            <a:ext cx="3179298" cy="477054"/>
          </a:xfrm>
          <a:prstGeom prst="rect">
            <a:avLst/>
          </a:prstGeom>
          <a:noFill/>
        </p:spPr>
        <p:txBody>
          <a:bodyPr wrap="square" lIns="91440" tIns="45720" rIns="91440" bIns="45720">
            <a:spAutoFit/>
          </a:bodyPr>
          <a:lstStyle/>
          <a:p>
            <a:pPr lvl="1"/>
            <a:r>
              <a:rPr lang="en-US" sz="2500" dirty="0" smtClean="0">
                <a:ln w="10160">
                  <a:noFill/>
                  <a:prstDash val="solid"/>
                </a:ln>
                <a:solidFill>
                  <a:srgbClr val="FFFFFF"/>
                </a:solidFill>
                <a:effectLst>
                  <a:outerShdw blurRad="38100" dist="38100" dir="2700000" algn="tl">
                    <a:srgbClr val="000000">
                      <a:alpha val="43137"/>
                    </a:srgbClr>
                  </a:outerShdw>
                </a:effectLst>
              </a:rPr>
              <a:t>backpropagation </a:t>
            </a:r>
            <a:r>
              <a:rPr lang="en-US" sz="2500" dirty="0" smtClean="0">
                <a:ln w="10160">
                  <a:noFill/>
                  <a:prstDash val="solid"/>
                </a:ln>
                <a:effectLst>
                  <a:outerShdw blurRad="38100" dist="38100" dir="2700000" algn="tl">
                    <a:srgbClr val="000000">
                      <a:alpha val="43137"/>
                    </a:srgbClr>
                  </a:outerShdw>
                </a:effectLst>
              </a:rPr>
              <a:t>:</a:t>
            </a:r>
          </a:p>
        </p:txBody>
      </p:sp>
      <p:pic>
        <p:nvPicPr>
          <p:cNvPr id="3" name="תמונה 2"/>
          <p:cNvPicPr>
            <a:picLocks noChangeAspect="1"/>
          </p:cNvPicPr>
          <p:nvPr/>
        </p:nvPicPr>
        <p:blipFill>
          <a:blip r:embed="rId3"/>
          <a:stretch>
            <a:fillRect/>
          </a:stretch>
        </p:blipFill>
        <p:spPr>
          <a:xfrm>
            <a:off x="2286462" y="1553808"/>
            <a:ext cx="7656781" cy="4997870"/>
          </a:xfrm>
          <a:prstGeom prst="rect">
            <a:avLst/>
          </a:prstGeom>
        </p:spPr>
      </p:pic>
    </p:spTree>
    <p:extLst>
      <p:ext uri="{BB962C8B-B14F-4D97-AF65-F5344CB8AC3E}">
        <p14:creationId xmlns:p14="http://schemas.microsoft.com/office/powerpoint/2010/main" val="241826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87303"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Tic tac toe demonstration </a:t>
            </a:r>
            <a:endParaRPr lang="he-IL" sz="5400" b="1" i="1" dirty="0">
              <a:effectLst>
                <a:outerShdw blurRad="38100" dist="38100" dir="2700000" algn="tl">
                  <a:srgbClr val="000000">
                    <a:alpha val="43137"/>
                  </a:srgbClr>
                </a:outerShdw>
              </a:effectLst>
            </a:endParaRPr>
          </a:p>
        </p:txBody>
      </p:sp>
      <p:sp>
        <p:nvSpPr>
          <p:cNvPr id="13" name="מלבן 12"/>
          <p:cNvSpPr/>
          <p:nvPr/>
        </p:nvSpPr>
        <p:spPr>
          <a:xfrm>
            <a:off x="1587303" y="1076754"/>
            <a:ext cx="3179298" cy="477054"/>
          </a:xfrm>
          <a:prstGeom prst="rect">
            <a:avLst/>
          </a:prstGeom>
          <a:noFill/>
        </p:spPr>
        <p:txBody>
          <a:bodyPr wrap="square" lIns="91440" tIns="45720" rIns="91440" bIns="45720">
            <a:spAutoFit/>
          </a:bodyPr>
          <a:lstStyle/>
          <a:p>
            <a:pPr lvl="1"/>
            <a:r>
              <a:rPr lang="en-US" sz="2500" dirty="0" smtClean="0">
                <a:ln w="10160">
                  <a:noFill/>
                  <a:prstDash val="solid"/>
                </a:ln>
                <a:solidFill>
                  <a:srgbClr val="FFFFFF"/>
                </a:solidFill>
                <a:effectLst>
                  <a:outerShdw blurRad="38100" dist="38100" dir="2700000" algn="tl">
                    <a:srgbClr val="000000">
                      <a:alpha val="43137"/>
                    </a:srgbClr>
                  </a:outerShdw>
                </a:effectLst>
              </a:rPr>
              <a:t>Expansion </a:t>
            </a:r>
            <a:r>
              <a:rPr lang="en-US" sz="2500" dirty="0" smtClean="0">
                <a:ln w="10160">
                  <a:noFill/>
                  <a:prstDash val="solid"/>
                </a:ln>
                <a:effectLst>
                  <a:outerShdw blurRad="38100" dist="38100" dir="2700000" algn="tl">
                    <a:srgbClr val="000000">
                      <a:alpha val="43137"/>
                    </a:srgbClr>
                  </a:outerShdw>
                </a:effectLst>
              </a:rPr>
              <a:t>:</a:t>
            </a:r>
          </a:p>
        </p:txBody>
      </p:sp>
      <p:pic>
        <p:nvPicPr>
          <p:cNvPr id="4" name="תמונה 3"/>
          <p:cNvPicPr>
            <a:picLocks noChangeAspect="1"/>
          </p:cNvPicPr>
          <p:nvPr/>
        </p:nvPicPr>
        <p:blipFill>
          <a:blip r:embed="rId3"/>
          <a:stretch>
            <a:fillRect/>
          </a:stretch>
        </p:blipFill>
        <p:spPr>
          <a:xfrm>
            <a:off x="2166425" y="1553808"/>
            <a:ext cx="7225006" cy="5033386"/>
          </a:xfrm>
          <a:prstGeom prst="rect">
            <a:avLst/>
          </a:prstGeom>
        </p:spPr>
      </p:pic>
      <p:sp>
        <p:nvSpPr>
          <p:cNvPr id="6" name="מלבן 5"/>
          <p:cNvSpPr/>
          <p:nvPr/>
        </p:nvSpPr>
        <p:spPr>
          <a:xfrm>
            <a:off x="1914183" y="4070501"/>
            <a:ext cx="1785620" cy="2625721"/>
          </a:xfrm>
          <a:prstGeom prst="rect">
            <a:avLst/>
          </a:prstGeom>
          <a:noFill/>
          <a:ln w="57150">
            <a:solidFill>
              <a:srgbClr val="92D050"/>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395660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87303"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Tic tac toe demonstration </a:t>
            </a:r>
            <a:endParaRPr lang="he-IL" sz="5400" b="1" i="1" dirty="0">
              <a:effectLst>
                <a:outerShdw blurRad="38100" dist="38100" dir="2700000" algn="tl">
                  <a:srgbClr val="000000">
                    <a:alpha val="43137"/>
                  </a:srgbClr>
                </a:outerShdw>
              </a:effectLst>
            </a:endParaRPr>
          </a:p>
        </p:txBody>
      </p:sp>
      <p:sp>
        <p:nvSpPr>
          <p:cNvPr id="13" name="מלבן 12"/>
          <p:cNvSpPr/>
          <p:nvPr/>
        </p:nvSpPr>
        <p:spPr>
          <a:xfrm>
            <a:off x="1587303" y="1076754"/>
            <a:ext cx="3179298" cy="477054"/>
          </a:xfrm>
          <a:prstGeom prst="rect">
            <a:avLst/>
          </a:prstGeom>
          <a:noFill/>
        </p:spPr>
        <p:txBody>
          <a:bodyPr wrap="square" lIns="91440" tIns="45720" rIns="91440" bIns="45720">
            <a:spAutoFit/>
          </a:bodyPr>
          <a:lstStyle/>
          <a:p>
            <a:pPr lvl="1"/>
            <a:r>
              <a:rPr lang="en-US" sz="2500" dirty="0" smtClean="0">
                <a:ln w="10160">
                  <a:noFill/>
                  <a:prstDash val="solid"/>
                </a:ln>
                <a:solidFill>
                  <a:srgbClr val="FFFFFF"/>
                </a:solidFill>
                <a:effectLst>
                  <a:outerShdw blurRad="38100" dist="38100" dir="2700000" algn="tl">
                    <a:srgbClr val="000000">
                      <a:alpha val="43137"/>
                    </a:srgbClr>
                  </a:outerShdw>
                </a:effectLst>
              </a:rPr>
              <a:t>Expansion </a:t>
            </a:r>
            <a:r>
              <a:rPr lang="en-US" sz="2500" dirty="0" smtClean="0">
                <a:ln w="10160">
                  <a:noFill/>
                  <a:prstDash val="solid"/>
                </a:ln>
                <a:effectLst>
                  <a:outerShdw blurRad="38100" dist="38100" dir="2700000" algn="tl">
                    <a:srgbClr val="000000">
                      <a:alpha val="43137"/>
                    </a:srgbClr>
                  </a:outerShdw>
                </a:effectLst>
              </a:rPr>
              <a:t>:</a:t>
            </a:r>
          </a:p>
        </p:txBody>
      </p:sp>
      <p:pic>
        <p:nvPicPr>
          <p:cNvPr id="3" name="תמונה 2"/>
          <p:cNvPicPr>
            <a:picLocks noChangeAspect="1"/>
          </p:cNvPicPr>
          <p:nvPr/>
        </p:nvPicPr>
        <p:blipFill>
          <a:blip r:embed="rId3"/>
          <a:stretch>
            <a:fillRect/>
          </a:stretch>
        </p:blipFill>
        <p:spPr>
          <a:xfrm>
            <a:off x="3713871" y="1076754"/>
            <a:ext cx="6690653" cy="5462744"/>
          </a:xfrm>
          <a:prstGeom prst="rect">
            <a:avLst/>
          </a:prstGeom>
        </p:spPr>
      </p:pic>
    </p:spTree>
    <p:extLst>
      <p:ext uri="{BB962C8B-B14F-4D97-AF65-F5344CB8AC3E}">
        <p14:creationId xmlns:p14="http://schemas.microsoft.com/office/powerpoint/2010/main" val="185719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87303"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conclusion</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1587302" y="1076754"/>
            <a:ext cx="9287023" cy="1631216"/>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500" dirty="0" smtClean="0">
                <a:ln w="10160">
                  <a:noFill/>
                  <a:prstDash val="solid"/>
                </a:ln>
                <a:effectLst>
                  <a:outerShdw blurRad="38100" dist="38100" dir="2700000" algn="tl">
                    <a:srgbClr val="000000">
                      <a:alpha val="43137"/>
                    </a:srgbClr>
                  </a:outerShdw>
                </a:effectLst>
              </a:rPr>
              <a:t>MCTS is more effective for game with a high branching factor.</a:t>
            </a:r>
          </a:p>
          <a:p>
            <a:pPr marL="800100" lvl="1" indent="-342900">
              <a:buFont typeface="Arial" panose="020B0604020202020204" pitchFamily="34" charset="0"/>
              <a:buChar char="•"/>
            </a:pPr>
            <a:r>
              <a:rPr lang="en-US" sz="2500" dirty="0" smtClean="0">
                <a:ln w="10160">
                  <a:noFill/>
                  <a:prstDash val="solid"/>
                </a:ln>
                <a:effectLst>
                  <a:outerShdw blurRad="38100" dist="38100" dir="2700000" algn="tl">
                    <a:srgbClr val="000000">
                      <a:alpha val="43137"/>
                    </a:srgbClr>
                  </a:outerShdw>
                </a:effectLst>
              </a:rPr>
              <a:t>However , Minimax and Alpha Beta are more effective for games with a lower branching factor.</a:t>
            </a:r>
          </a:p>
          <a:p>
            <a:pPr marL="800100" lvl="1" indent="-342900">
              <a:buFont typeface="Arial" panose="020B0604020202020204" pitchFamily="34" charset="0"/>
              <a:buChar char="•"/>
            </a:pPr>
            <a:r>
              <a:rPr lang="en-US" sz="2500" dirty="0" smtClean="0">
                <a:ln w="10160">
                  <a:noFill/>
                  <a:prstDash val="solid"/>
                </a:ln>
                <a:effectLst>
                  <a:outerShdw blurRad="38100" dist="38100" dir="2700000" algn="tl">
                    <a:srgbClr val="000000">
                      <a:alpha val="43137"/>
                    </a:srgbClr>
                  </a:outerShdw>
                </a:effectLst>
              </a:rPr>
              <a:t>MCTS is a major algorithm in artificial intelligence development. </a:t>
            </a:r>
          </a:p>
        </p:txBody>
      </p:sp>
      <p:pic>
        <p:nvPicPr>
          <p:cNvPr id="6" name="תמונה 5"/>
          <p:cNvPicPr>
            <a:picLocks noChangeAspect="1"/>
          </p:cNvPicPr>
          <p:nvPr/>
        </p:nvPicPr>
        <p:blipFill>
          <a:blip r:embed="rId3"/>
          <a:stretch>
            <a:fillRect/>
          </a:stretch>
        </p:blipFill>
        <p:spPr>
          <a:xfrm>
            <a:off x="334402" y="2997275"/>
            <a:ext cx="3810000" cy="1762125"/>
          </a:xfrm>
          <a:prstGeom prst="rect">
            <a:avLst/>
          </a:prstGeom>
        </p:spPr>
      </p:pic>
      <p:pic>
        <p:nvPicPr>
          <p:cNvPr id="7" name="תמונה 6"/>
          <p:cNvPicPr>
            <a:picLocks noChangeAspect="1"/>
          </p:cNvPicPr>
          <p:nvPr/>
        </p:nvPicPr>
        <p:blipFill>
          <a:blip r:embed="rId4"/>
          <a:stretch>
            <a:fillRect/>
          </a:stretch>
        </p:blipFill>
        <p:spPr>
          <a:xfrm>
            <a:off x="8317224" y="2997275"/>
            <a:ext cx="3810000" cy="1762125"/>
          </a:xfrm>
          <a:prstGeom prst="rect">
            <a:avLst/>
          </a:prstGeom>
        </p:spPr>
      </p:pic>
      <p:grpSp>
        <p:nvGrpSpPr>
          <p:cNvPr id="10" name="קבוצה 9"/>
          <p:cNvGrpSpPr/>
          <p:nvPr/>
        </p:nvGrpSpPr>
        <p:grpSpPr>
          <a:xfrm>
            <a:off x="4325813" y="2997275"/>
            <a:ext cx="3810000" cy="1762125"/>
            <a:chOff x="6413499" y="2917450"/>
            <a:chExt cx="3810000" cy="1762125"/>
          </a:xfrm>
        </p:grpSpPr>
        <p:pic>
          <p:nvPicPr>
            <p:cNvPr id="9" name="תמונה 8"/>
            <p:cNvPicPr>
              <a:picLocks noChangeAspect="1"/>
            </p:cNvPicPr>
            <p:nvPr/>
          </p:nvPicPr>
          <p:blipFill>
            <a:blip r:embed="rId3"/>
            <a:stretch>
              <a:fillRect/>
            </a:stretch>
          </p:blipFill>
          <p:spPr>
            <a:xfrm>
              <a:off x="6413499" y="2917450"/>
              <a:ext cx="3810000" cy="1762125"/>
            </a:xfrm>
            <a:prstGeom prst="rect">
              <a:avLst/>
            </a:prstGeom>
          </p:spPr>
        </p:pic>
        <p:sp>
          <p:nvSpPr>
            <p:cNvPr id="4" name="מלבן 3"/>
            <p:cNvSpPr/>
            <p:nvPr/>
          </p:nvSpPr>
          <p:spPr>
            <a:xfrm>
              <a:off x="6481763" y="4514851"/>
              <a:ext cx="119062" cy="45719"/>
            </a:xfrm>
            <a:prstGeom prst="rect">
              <a:avLst/>
            </a:prstGeom>
            <a:ln>
              <a:no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1" name="מלבן 10"/>
            <p:cNvSpPr/>
            <p:nvPr/>
          </p:nvSpPr>
          <p:spPr>
            <a:xfrm>
              <a:off x="6815466" y="4520090"/>
              <a:ext cx="45719" cy="45719"/>
            </a:xfrm>
            <a:prstGeom prst="rect">
              <a:avLst/>
            </a:prstGeom>
            <a:ln>
              <a:no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2" name="מלבן 11"/>
            <p:cNvSpPr/>
            <p:nvPr/>
          </p:nvSpPr>
          <p:spPr>
            <a:xfrm>
              <a:off x="7465547" y="4488656"/>
              <a:ext cx="137784" cy="71914"/>
            </a:xfrm>
            <a:prstGeom prst="rect">
              <a:avLst/>
            </a:prstGeom>
            <a:ln>
              <a:no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4" name="מלבן 13"/>
            <p:cNvSpPr/>
            <p:nvPr/>
          </p:nvSpPr>
          <p:spPr>
            <a:xfrm>
              <a:off x="8372804" y="4488656"/>
              <a:ext cx="137784" cy="71914"/>
            </a:xfrm>
            <a:prstGeom prst="rect">
              <a:avLst/>
            </a:prstGeom>
            <a:ln>
              <a:no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5" name="מלבן 14"/>
            <p:cNvSpPr/>
            <p:nvPr/>
          </p:nvSpPr>
          <p:spPr>
            <a:xfrm>
              <a:off x="9937284" y="4488656"/>
              <a:ext cx="137784" cy="71914"/>
            </a:xfrm>
            <a:prstGeom prst="rect">
              <a:avLst/>
            </a:prstGeom>
            <a:ln>
              <a:no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grpSp>
      <p:sp>
        <p:nvSpPr>
          <p:cNvPr id="16" name="מלבן 15"/>
          <p:cNvSpPr/>
          <p:nvPr/>
        </p:nvSpPr>
        <p:spPr>
          <a:xfrm>
            <a:off x="825400" y="4759400"/>
            <a:ext cx="10578905" cy="553998"/>
          </a:xfrm>
          <a:prstGeom prst="rect">
            <a:avLst/>
          </a:prstGeom>
          <a:noFill/>
        </p:spPr>
        <p:txBody>
          <a:bodyPr wrap="square" lIns="91440" tIns="45720" rIns="91440" bIns="45720">
            <a:spAutoFit/>
          </a:bodyPr>
          <a:lstStyle/>
          <a:p>
            <a:pPr lvl="1"/>
            <a:r>
              <a:rPr lang="en-US" sz="3000" b="1" dirty="0" smtClean="0">
                <a:ln w="10160">
                  <a:noFill/>
                  <a:prstDash val="solid"/>
                </a:ln>
                <a:effectLst>
                  <a:outerShdw blurRad="38100" dist="38100" dir="2700000" algn="tl">
                    <a:srgbClr val="000000">
                      <a:alpha val="43137"/>
                    </a:srgbClr>
                  </a:outerShdw>
                </a:effectLst>
              </a:rPr>
              <a:t>MINIMAX						ALPHA BETA						MCTS</a:t>
            </a:r>
          </a:p>
        </p:txBody>
      </p:sp>
    </p:spTree>
    <p:extLst>
      <p:ext uri="{BB962C8B-B14F-4D97-AF65-F5344CB8AC3E}">
        <p14:creationId xmlns:p14="http://schemas.microsoft.com/office/powerpoint/2010/main" val="38445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770380" y="2174240"/>
            <a:ext cx="9055100" cy="876300"/>
          </a:xfrm>
        </p:spPr>
        <p:txBody>
          <a:bodyPr>
            <a:noAutofit/>
          </a:bodyPr>
          <a:lstStyle/>
          <a:p>
            <a:pPr algn="ctr"/>
            <a:r>
              <a:rPr lang="en-US" sz="5500" b="1" i="1" dirty="0" smtClean="0">
                <a:effectLst>
                  <a:outerShdw blurRad="38100" dist="38100" dir="2700000" algn="tl">
                    <a:srgbClr val="000000">
                      <a:alpha val="43137"/>
                    </a:srgbClr>
                  </a:outerShdw>
                </a:effectLst>
              </a:rPr>
              <a:t>Minimax and</a:t>
            </a:r>
            <a:br>
              <a:rPr lang="en-US" sz="5500" b="1" i="1" dirty="0" smtClean="0">
                <a:effectLst>
                  <a:outerShdw blurRad="38100" dist="38100" dir="2700000" algn="tl">
                    <a:srgbClr val="000000">
                      <a:alpha val="43137"/>
                    </a:srgbClr>
                  </a:outerShdw>
                </a:effectLst>
              </a:rPr>
            </a:br>
            <a:r>
              <a:rPr lang="en-US" sz="5500" b="1" i="1" dirty="0" smtClean="0">
                <a:effectLst>
                  <a:outerShdw blurRad="38100" dist="38100" dir="2700000" algn="tl">
                    <a:srgbClr val="000000">
                      <a:alpha val="43137"/>
                    </a:srgbClr>
                  </a:outerShdw>
                </a:effectLst>
              </a:rPr>
              <a:t>alpha beta pruning</a:t>
            </a:r>
            <a:endParaRPr lang="he-IL" sz="5500" b="1" i="1" dirty="0">
              <a:effectLst>
                <a:outerShdw blurRad="38100" dist="38100" dir="2700000" algn="tl">
                  <a:srgbClr val="000000">
                    <a:alpha val="43137"/>
                  </a:srgbClr>
                </a:outerShdw>
              </a:effectLst>
            </a:endParaRPr>
          </a:p>
        </p:txBody>
      </p:sp>
      <p:pic>
        <p:nvPicPr>
          <p:cNvPr id="1032" name="Picture 8" descr="תוצאת תמונה עבור ‪tic tac 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039" y="3758647"/>
            <a:ext cx="2153921" cy="21539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תוצאת תמונה עבור ‪Check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532" y="3895489"/>
            <a:ext cx="1880235" cy="18802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תוצאת תמונה עבור ‪che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1135" y="3911600"/>
            <a:ext cx="2553021" cy="191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468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857500" y="0"/>
            <a:ext cx="6477000" cy="876300"/>
          </a:xfrm>
        </p:spPr>
        <p:txBody>
          <a:bodyPr>
            <a:normAutofit/>
          </a:bodyPr>
          <a:lstStyle/>
          <a:p>
            <a:pPr algn="ctr"/>
            <a:r>
              <a:rPr lang="en-US" sz="5400" b="1" i="1" dirty="0">
                <a:effectLst>
                  <a:outerShdw blurRad="38100" dist="38100" dir="2700000" algn="tl">
                    <a:srgbClr val="000000">
                      <a:alpha val="43137"/>
                    </a:srgbClr>
                  </a:outerShdw>
                </a:effectLst>
              </a:rPr>
              <a:t>history</a:t>
            </a:r>
          </a:p>
        </p:txBody>
      </p:sp>
      <p:sp>
        <p:nvSpPr>
          <p:cNvPr id="5" name="מלבן 4"/>
          <p:cNvSpPr/>
          <p:nvPr/>
        </p:nvSpPr>
        <p:spPr>
          <a:xfrm>
            <a:off x="356400" y="704265"/>
            <a:ext cx="11036300" cy="663258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1769 – The Turk – automaton chess player.</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1957 – was first introduced Alpha beta pruning.</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1963 – Hubert Dreyfus claims “Computers can’t play chess”.</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1968 – David Levy: “No computer would beat the world champion within 10 years”.</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1976- Chess 4.5 won the Class B section of the Paul Masson American Chess Championship.</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1980 – Belle was developed by Joe Condon.</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1983 – Belle was the first machine to achieve master level play.</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1993 – </a:t>
            </a:r>
            <a:r>
              <a:rPr lang="en-US" sz="2500" dirty="0" err="1" smtClean="0">
                <a:ln w="10160">
                  <a:noFill/>
                  <a:prstDash val="solid"/>
                </a:ln>
                <a:solidFill>
                  <a:srgbClr val="FFFFFF"/>
                </a:solidFill>
                <a:effectLst>
                  <a:outerShdw blurRad="38100" dist="38100" dir="2700000" algn="tl">
                    <a:srgbClr val="000000">
                      <a:alpha val="43137"/>
                    </a:srgbClr>
                  </a:outerShdw>
                </a:effectLst>
              </a:rPr>
              <a:t>Brugmann</a:t>
            </a:r>
            <a:r>
              <a:rPr lang="en-US" sz="2500" dirty="0" smtClean="0">
                <a:ln w="10160">
                  <a:noFill/>
                  <a:prstDash val="solid"/>
                </a:ln>
                <a:solidFill>
                  <a:srgbClr val="FFFFFF"/>
                </a:solidFill>
                <a:effectLst>
                  <a:outerShdw blurRad="38100" dist="38100" dir="2700000" algn="tl">
                    <a:srgbClr val="000000">
                      <a:alpha val="43137"/>
                    </a:srgbClr>
                  </a:outerShdw>
                </a:effectLst>
              </a:rPr>
              <a:t> – first MC program for go.</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1996 – first match between Deep Blue and Gary Kasparov.</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1997 – Deep </a:t>
            </a:r>
            <a:r>
              <a:rPr lang="en-US" sz="2500" dirty="0">
                <a:ln w="10160">
                  <a:noFill/>
                  <a:prstDash val="solid"/>
                </a:ln>
                <a:solidFill>
                  <a:srgbClr val="FFFFFF"/>
                </a:solidFill>
                <a:effectLst>
                  <a:outerShdw blurRad="38100" dist="38100" dir="2700000" algn="tl">
                    <a:srgbClr val="000000">
                      <a:alpha val="43137"/>
                    </a:srgbClr>
                  </a:outerShdw>
                </a:effectLst>
              </a:rPr>
              <a:t>Blue beat </a:t>
            </a:r>
            <a:r>
              <a:rPr lang="en-US" sz="2500" dirty="0" smtClean="0">
                <a:ln w="10160">
                  <a:noFill/>
                  <a:prstDash val="solid"/>
                </a:ln>
                <a:solidFill>
                  <a:srgbClr val="FFFFFF"/>
                </a:solidFill>
                <a:effectLst>
                  <a:outerShdw blurRad="38100" dist="38100" dir="2700000" algn="tl">
                    <a:srgbClr val="000000">
                      <a:alpha val="43137"/>
                    </a:srgbClr>
                  </a:outerShdw>
                </a:effectLst>
              </a:rPr>
              <a:t>Garry Kasparov.</a:t>
            </a:r>
            <a:endParaRPr lang="he-IL" sz="2500" dirty="0" smtClean="0">
              <a:ln w="10160">
                <a:noFill/>
                <a:prstDash val="solid"/>
              </a:ln>
              <a:solidFill>
                <a:srgbClr val="FFFFFF"/>
              </a:solidFill>
              <a:effectLst>
                <a:outerShdw blurRad="38100" dist="38100" dir="2700000" algn="tl">
                  <a:srgbClr val="000000">
                    <a:alpha val="43137"/>
                  </a:srgbClr>
                </a:outerShdw>
              </a:effectLst>
            </a:endParaRPr>
          </a:p>
          <a:p>
            <a:pPr lvl="1"/>
            <a:r>
              <a:rPr lang="en-US" sz="2500" dirty="0" smtClean="0">
                <a:ln w="10160">
                  <a:noFill/>
                  <a:prstDash val="solid"/>
                </a:ln>
                <a:solidFill>
                  <a:srgbClr val="FFFFFF"/>
                </a:solidFill>
                <a:effectLst>
                  <a:outerShdw blurRad="38100" dist="38100" dir="2700000" algn="tl">
                    <a:srgbClr val="000000">
                      <a:alpha val="43137"/>
                    </a:srgbClr>
                  </a:outerShdw>
                </a:effectLst>
              </a:rPr>
              <a:t>	…</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2015 – first time a computer go program (</a:t>
            </a:r>
            <a:r>
              <a:rPr lang="en-US" sz="2500" dirty="0" err="1" smtClean="0">
                <a:ln w="10160">
                  <a:noFill/>
                  <a:prstDash val="solid"/>
                </a:ln>
                <a:solidFill>
                  <a:srgbClr val="FFFFFF"/>
                </a:solidFill>
                <a:effectLst>
                  <a:outerShdw blurRad="38100" dist="38100" dir="2700000" algn="tl">
                    <a:srgbClr val="000000">
                      <a:alpha val="43137"/>
                    </a:srgbClr>
                  </a:outerShdw>
                </a:effectLst>
              </a:rPr>
              <a:t>AlphaGo</a:t>
            </a:r>
            <a:r>
              <a:rPr lang="en-US" sz="2500" dirty="0" smtClean="0">
                <a:ln w="10160">
                  <a:noFill/>
                  <a:prstDash val="solid"/>
                </a:ln>
                <a:solidFill>
                  <a:srgbClr val="FFFFFF"/>
                </a:solidFill>
                <a:effectLst>
                  <a:outerShdw blurRad="38100" dist="38100" dir="2700000" algn="tl">
                    <a:srgbClr val="000000">
                      <a:alpha val="43137"/>
                    </a:srgbClr>
                  </a:outerShdw>
                </a:effectLst>
              </a:rPr>
              <a:t>) beaten a professional human player on full-sized board.</a:t>
            </a:r>
          </a:p>
          <a:p>
            <a:pPr marL="914400" lvl="1" indent="-457200">
              <a:buFont typeface="Arial" panose="020B0604020202020204" pitchFamily="34" charset="0"/>
              <a:buChar char="•"/>
            </a:pPr>
            <a:r>
              <a:rPr lang="en-US" sz="2500" dirty="0" smtClean="0">
                <a:ln w="10160">
                  <a:noFill/>
                  <a:prstDash val="solid"/>
                </a:ln>
                <a:solidFill>
                  <a:srgbClr val="FFFFFF"/>
                </a:solidFill>
                <a:effectLst>
                  <a:outerShdw blurRad="38100" dist="38100" dir="2700000" algn="tl">
                    <a:srgbClr val="000000">
                      <a:alpha val="43137"/>
                    </a:srgbClr>
                  </a:outerShdw>
                </a:effectLst>
              </a:rPr>
              <a:t>2017 – </a:t>
            </a:r>
            <a:r>
              <a:rPr lang="en-US" sz="2500" dirty="0" err="1" smtClean="0">
                <a:ln w="10160">
                  <a:noFill/>
                  <a:prstDash val="solid"/>
                </a:ln>
                <a:solidFill>
                  <a:srgbClr val="FFFFFF"/>
                </a:solidFill>
                <a:effectLst>
                  <a:outerShdw blurRad="38100" dist="38100" dir="2700000" algn="tl">
                    <a:srgbClr val="000000">
                      <a:alpha val="43137"/>
                    </a:srgbClr>
                  </a:outerShdw>
                </a:effectLst>
              </a:rPr>
              <a:t>AlphaGo</a:t>
            </a:r>
            <a:r>
              <a:rPr lang="en-US" sz="2500" dirty="0" smtClean="0">
                <a:ln w="10160">
                  <a:noFill/>
                  <a:prstDash val="solid"/>
                </a:ln>
                <a:solidFill>
                  <a:srgbClr val="FFFFFF"/>
                </a:solidFill>
                <a:effectLst>
                  <a:outerShdw blurRad="38100" dist="38100" dir="2700000" algn="tl">
                    <a:srgbClr val="000000">
                      <a:alpha val="43137"/>
                    </a:srgbClr>
                  </a:outerShdw>
                </a:effectLst>
              </a:rPr>
              <a:t> beat </a:t>
            </a:r>
            <a:r>
              <a:rPr lang="en-US" sz="2500" dirty="0" err="1" smtClean="0">
                <a:ln w="10160">
                  <a:noFill/>
                  <a:prstDash val="solid"/>
                </a:ln>
                <a:solidFill>
                  <a:srgbClr val="FFFFFF"/>
                </a:solidFill>
                <a:effectLst>
                  <a:outerShdw blurRad="38100" dist="38100" dir="2700000" algn="tl">
                    <a:srgbClr val="000000">
                      <a:alpha val="43137"/>
                    </a:srgbClr>
                  </a:outerShdw>
                </a:effectLst>
              </a:rPr>
              <a:t>Ke</a:t>
            </a:r>
            <a:r>
              <a:rPr lang="en-US" sz="2500" dirty="0" smtClean="0">
                <a:ln w="10160">
                  <a:noFill/>
                  <a:prstDash val="solid"/>
                </a:ln>
                <a:solidFill>
                  <a:srgbClr val="FFFFFF"/>
                </a:solidFill>
                <a:effectLst>
                  <a:outerShdw blurRad="38100" dist="38100" dir="2700000" algn="tl">
                    <a:srgbClr val="000000">
                      <a:alpha val="43137"/>
                    </a:srgbClr>
                  </a:outerShdw>
                </a:effectLst>
              </a:rPr>
              <a:t> </a:t>
            </a:r>
            <a:r>
              <a:rPr lang="en-US" sz="2500" dirty="0" err="1" smtClean="0">
                <a:ln w="10160">
                  <a:noFill/>
                  <a:prstDash val="solid"/>
                </a:ln>
                <a:solidFill>
                  <a:srgbClr val="FFFFFF"/>
                </a:solidFill>
                <a:effectLst>
                  <a:outerShdw blurRad="38100" dist="38100" dir="2700000" algn="tl">
                    <a:srgbClr val="000000">
                      <a:alpha val="43137"/>
                    </a:srgbClr>
                  </a:outerShdw>
                </a:effectLst>
              </a:rPr>
              <a:t>Jie</a:t>
            </a:r>
            <a:r>
              <a:rPr lang="en-US" sz="2500" dirty="0" smtClean="0">
                <a:ln w="10160">
                  <a:noFill/>
                  <a:prstDash val="solid"/>
                </a:ln>
                <a:solidFill>
                  <a:srgbClr val="FFFFFF"/>
                </a:solidFill>
                <a:effectLst>
                  <a:outerShdw blurRad="38100" dist="38100" dir="2700000" algn="tl">
                    <a:srgbClr val="000000">
                      <a:alpha val="43137"/>
                    </a:srgbClr>
                  </a:outerShdw>
                </a:effectLst>
              </a:rPr>
              <a:t> – the world No. 1 ranked player at the time.</a:t>
            </a:r>
          </a:p>
          <a:p>
            <a:pPr marL="914400" lvl="1" indent="-457200">
              <a:buFont typeface="Arial" panose="020B0604020202020204" pitchFamily="34" charset="0"/>
              <a:buChar char="•"/>
            </a:pPr>
            <a:endParaRPr lang="en-US" sz="2500" dirty="0" smtClean="0">
              <a:ln w="10160">
                <a:noFill/>
                <a:prstDash val="solid"/>
              </a:ln>
              <a:solidFill>
                <a:srgbClr val="FFFFFF"/>
              </a:solidFill>
              <a:effectLst>
                <a:outerShdw blurRad="38100" dist="38100" dir="2700000" algn="tl">
                  <a:srgbClr val="000000">
                    <a:alpha val="43137"/>
                  </a:srgbClr>
                </a:outerShdw>
              </a:effectLst>
            </a:endParaRPr>
          </a:p>
        </p:txBody>
      </p:sp>
      <p:pic>
        <p:nvPicPr>
          <p:cNvPr id="3074" name="Picture 2" descr="×ª××¦××ª ×ª××× × ×¢×××¨ âªdeep blue chessâ¬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959" y="26894"/>
            <a:ext cx="2942653" cy="1891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מלבן 5"/>
          <p:cNvSpPr/>
          <p:nvPr/>
        </p:nvSpPr>
        <p:spPr>
          <a:xfrm>
            <a:off x="-314512" y="2231495"/>
            <a:ext cx="1444066" cy="477054"/>
          </a:xfrm>
          <a:prstGeom prst="rect">
            <a:avLst/>
          </a:prstGeom>
          <a:noFill/>
        </p:spPr>
        <p:txBody>
          <a:bodyPr wrap="square" lIns="91440" tIns="45720" rIns="91440" bIns="45720">
            <a:spAutoFit/>
          </a:bodyPr>
          <a:lstStyle/>
          <a:p>
            <a:pPr lvl="1"/>
            <a:r>
              <a:rPr lang="en-US" sz="2500" u="sng" dirty="0" smtClean="0">
                <a:ln w="10160">
                  <a:noFill/>
                  <a:prstDash val="solid"/>
                </a:ln>
                <a:solidFill>
                  <a:schemeClr val="bg2">
                    <a:lumMod val="50000"/>
                  </a:schemeClr>
                </a:solidFill>
                <a:effectLst>
                  <a:outerShdw blurRad="38100" dist="38100" dir="2700000" algn="tl">
                    <a:srgbClr val="000000">
                      <a:alpha val="43137"/>
                    </a:srgbClr>
                  </a:outerShdw>
                </a:effectLst>
              </a:rPr>
              <a:t>1970</a:t>
            </a:r>
          </a:p>
        </p:txBody>
      </p:sp>
    </p:spTree>
    <p:extLst>
      <p:ext uri="{BB962C8B-B14F-4D97-AF65-F5344CB8AC3E}">
        <p14:creationId xmlns:p14="http://schemas.microsoft.com/office/powerpoint/2010/main" val="1348867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57342" y="101600"/>
            <a:ext cx="11918616" cy="876300"/>
          </a:xfrm>
        </p:spPr>
        <p:txBody>
          <a:bodyPr>
            <a:normAutofit/>
          </a:bodyPr>
          <a:lstStyle/>
          <a:p>
            <a:pPr algn="ctr"/>
            <a:r>
              <a:rPr lang="en-US" sz="5400" b="1" i="1" dirty="0" smtClean="0">
                <a:effectLst>
                  <a:outerShdw blurRad="38100" dist="38100" dir="2700000" algn="tl">
                    <a:srgbClr val="000000">
                      <a:alpha val="43137"/>
                    </a:srgbClr>
                  </a:outerShdw>
                </a:effectLst>
              </a:rPr>
              <a:t>artificial intelligence’s </a:t>
            </a:r>
            <a:r>
              <a:rPr lang="en-US" sz="5400" b="1" i="1" dirty="0">
                <a:effectLst>
                  <a:outerShdw blurRad="38100" dist="38100" dir="2700000" algn="tl">
                    <a:srgbClr val="000000">
                      <a:alpha val="43137"/>
                    </a:srgbClr>
                  </a:outerShdw>
                </a:effectLst>
              </a:rPr>
              <a:t>Evolution</a:t>
            </a:r>
            <a:endParaRPr lang="he-IL" sz="5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מלבן 4"/>
              <p:cNvSpPr/>
              <p:nvPr/>
            </p:nvSpPr>
            <p:spPr>
              <a:xfrm>
                <a:off x="257342" y="977900"/>
                <a:ext cx="11918616" cy="3253904"/>
              </a:xfrm>
              <a:prstGeom prst="rect">
                <a:avLst/>
              </a:prstGeom>
              <a:noFill/>
            </p:spPr>
            <p:txBody>
              <a:bodyPr wrap="square" lIns="91440" tIns="45720" rIns="91440" bIns="45720">
                <a:spAutoFit/>
              </a:bodyPr>
              <a:lstStyle/>
              <a:p>
                <a:pPr marL="971550" lvl="1" indent="-514350">
                  <a:buAutoNum type="arabicPeriod"/>
                </a:pPr>
                <a:r>
                  <a:rPr lang="en-US" sz="3000" dirty="0" smtClean="0">
                    <a:ln w="10160">
                      <a:noFill/>
                      <a:prstDash val="solid"/>
                    </a:ln>
                    <a:solidFill>
                      <a:srgbClr val="FFFFFF"/>
                    </a:solidFill>
                    <a:effectLst>
                      <a:outerShdw blurRad="38100" dist="38100" dir="2700000" algn="tl">
                        <a:srgbClr val="000000">
                          <a:alpha val="43137"/>
                        </a:srgbClr>
                      </a:outerShdw>
                    </a:effectLst>
                  </a:rPr>
                  <a:t>Analysis</a:t>
                </a:r>
                <a:r>
                  <a:rPr lang="en-US" sz="3000" dirty="0">
                    <a:ln w="10160">
                      <a:noFill/>
                      <a:prstDash val="solid"/>
                    </a:ln>
                    <a:solidFill>
                      <a:srgbClr val="FFFFFF"/>
                    </a:solidFill>
                    <a:effectLst>
                      <a:outerShdw blurRad="38100" dist="38100" dir="2700000" algn="tl">
                        <a:srgbClr val="000000">
                          <a:alpha val="43137"/>
                        </a:srgbClr>
                      </a:outerShdw>
                    </a:effectLst>
                  </a:rPr>
                  <a:t>, technique, </a:t>
                </a:r>
                <a:r>
                  <a:rPr lang="en-US" sz="3000" dirty="0" smtClean="0">
                    <a:ln w="10160">
                      <a:noFill/>
                      <a:prstDash val="solid"/>
                    </a:ln>
                    <a:solidFill>
                      <a:srgbClr val="FFFFFF"/>
                    </a:solidFill>
                    <a:effectLst>
                      <a:outerShdw blurRad="38100" dist="38100" dir="2700000" algn="tl">
                        <a:srgbClr val="000000">
                          <a:alpha val="43137"/>
                        </a:srgbClr>
                      </a:outerShdw>
                    </a:effectLst>
                  </a:rPr>
                  <a:t>strategy</a:t>
                </a:r>
                <a:r>
                  <a:rPr lang="he-IL" sz="3000" dirty="0" smtClean="0">
                    <a:ln w="10160">
                      <a:noFill/>
                      <a:prstDash val="solid"/>
                    </a:ln>
                    <a:solidFill>
                      <a:srgbClr val="FFFFFF"/>
                    </a:solidFill>
                    <a:effectLst>
                      <a:outerShdw blurRad="38100" dist="38100" dir="2700000" algn="tl">
                        <a:srgbClr val="000000">
                          <a:alpha val="43137"/>
                        </a:srgbClr>
                      </a:outerShdw>
                    </a:effectLst>
                  </a:rPr>
                  <a:t>   </a:t>
                </a:r>
                <a:r>
                  <a:rPr lang="en-US" sz="3000" dirty="0" smtClean="0">
                    <a:ln w="10160">
                      <a:noFill/>
                      <a:prstDash val="solid"/>
                    </a:ln>
                    <a:solidFill>
                      <a:srgbClr val="FFFFFF"/>
                    </a:solidFill>
                    <a:effectLst>
                      <a:outerShdw blurRad="38100" dist="38100" dir="2700000" algn="tl">
                        <a:srgbClr val="000000">
                          <a:alpha val="43137"/>
                        </a:srgbClr>
                      </a:outerShdw>
                    </a:effectLst>
                  </a:rPr>
                  <a:t>= Move </a:t>
                </a:r>
                <a:r>
                  <a:rPr lang="en-US" sz="3000" dirty="0" smtClean="0">
                    <a:ln w="10160">
                      <a:noFill/>
                      <a:prstDash val="solid"/>
                    </a:ln>
                    <a:solidFill>
                      <a:srgbClr val="FF0000"/>
                    </a:solidFill>
                    <a:effectLst>
                      <a:outerShdw blurRad="38100" dist="38100" dir="2700000" algn="tl">
                        <a:srgbClr val="000000">
                          <a:alpha val="43137"/>
                        </a:srgbClr>
                      </a:outerShdw>
                    </a:effectLst>
                  </a:rPr>
                  <a:t>-Hard to implement.</a:t>
                </a:r>
                <a:endParaRPr lang="en-US" sz="3000" dirty="0" smtClean="0">
                  <a:ln w="10160">
                    <a:noFill/>
                    <a:prstDash val="solid"/>
                  </a:ln>
                  <a:solidFill>
                    <a:srgbClr val="FFFFFF"/>
                  </a:solidFill>
                  <a:effectLst>
                    <a:outerShdw blurRad="38100" dist="38100" dir="2700000" algn="tl">
                      <a:srgbClr val="000000">
                        <a:alpha val="43137"/>
                      </a:srgbClr>
                    </a:outerShdw>
                  </a:effectLst>
                </a:endParaRPr>
              </a:p>
              <a:p>
                <a:pPr marL="971550" lvl="1" indent="-514350">
                  <a:buAutoNum type="arabicPeriod"/>
                </a:pPr>
                <a:r>
                  <a:rPr lang="en-US" sz="3000" dirty="0" smtClean="0">
                    <a:ln w="10160">
                      <a:noFill/>
                      <a:prstDash val="solid"/>
                    </a:ln>
                    <a:solidFill>
                      <a:srgbClr val="FFFFFF"/>
                    </a:solidFill>
                    <a:effectLst>
                      <a:outerShdw blurRad="38100" dist="38100" dir="2700000" algn="tl">
                        <a:srgbClr val="000000">
                          <a:alpha val="43137"/>
                        </a:srgbClr>
                      </a:outerShdw>
                    </a:effectLst>
                  </a:rPr>
                  <a:t>If-then rules </a:t>
                </a:r>
                <a:r>
                  <a:rPr lang="en-US" sz="3000" dirty="0" smtClean="0">
                    <a:ln w="10160">
                      <a:noFill/>
                      <a:prstDash val="solid"/>
                    </a:ln>
                    <a:solidFill>
                      <a:srgbClr val="FF0000"/>
                    </a:solidFill>
                    <a:effectLst>
                      <a:outerShdw blurRad="38100" dist="38100" dir="2700000" algn="tl">
                        <a:srgbClr val="000000">
                          <a:alpha val="43137"/>
                        </a:srgbClr>
                      </a:outerShdw>
                    </a:effectLst>
                  </a:rPr>
                  <a:t>–</a:t>
                </a:r>
                <a:r>
                  <a:rPr lang="he-IL" sz="3000" dirty="0" smtClean="0">
                    <a:ln w="10160">
                      <a:noFill/>
                      <a:prstDash val="solid"/>
                    </a:ln>
                    <a:solidFill>
                      <a:srgbClr val="FF0000"/>
                    </a:solidFill>
                    <a:effectLst>
                      <a:outerShdw blurRad="38100" dist="38100" dir="2700000" algn="tl">
                        <a:srgbClr val="000000">
                          <a:alpha val="43137"/>
                        </a:srgbClr>
                      </a:outerShdw>
                    </a:effectLst>
                  </a:rPr>
                  <a:t> </a:t>
                </a:r>
                <a:r>
                  <a:rPr lang="en-US" sz="3000" dirty="0" smtClean="0">
                    <a:ln w="10160">
                      <a:noFill/>
                      <a:prstDash val="solid"/>
                    </a:ln>
                    <a:solidFill>
                      <a:srgbClr val="FF0000"/>
                    </a:solidFill>
                    <a:effectLst>
                      <a:outerShdw blurRad="38100" dist="38100" dir="2700000" algn="tl">
                        <a:srgbClr val="000000">
                          <a:alpha val="43137"/>
                        </a:srgbClr>
                      </a:outerShdw>
                    </a:effectLst>
                  </a:rPr>
                  <a:t>No evaluation.</a:t>
                </a:r>
              </a:p>
              <a:p>
                <a:pPr marL="971550" lvl="1" indent="-514350">
                  <a:buAutoNum type="arabicPeriod"/>
                </a:pPr>
                <a:r>
                  <a:rPr lang="en-US" sz="3000" dirty="0" smtClean="0">
                    <a:ln w="10160">
                      <a:noFill/>
                      <a:prstDash val="solid"/>
                    </a:ln>
                    <a:effectLst>
                      <a:outerShdw blurRad="38100" dist="38100" dir="2700000" algn="tl">
                        <a:srgbClr val="000000">
                          <a:alpha val="43137"/>
                        </a:srgbClr>
                      </a:outerShdw>
                    </a:effectLst>
                  </a:rPr>
                  <a:t>Look ahead (one level) and evaluate – what is the best situation?</a:t>
                </a:r>
                <a:endParaRPr lang="en-US" sz="3000" i="0" dirty="0" smtClean="0">
                  <a:ln w="10160">
                    <a:noFill/>
                    <a:prstDash val="solid"/>
                  </a:ln>
                  <a:effectLst>
                    <a:outerShdw blurRad="38100" dist="38100" dir="2700000" algn="tl">
                      <a:srgbClr val="000000">
                        <a:alpha val="43137"/>
                      </a:srgbClr>
                    </a:outerShdw>
                  </a:effectLst>
                </a:endParaRPr>
              </a:p>
              <a:p>
                <a:pPr lvl="1"/>
                <a:r>
                  <a:rPr lang="en-US" sz="3000" dirty="0" smtClean="0">
                    <a:ln w="10160">
                      <a:noFill/>
                      <a:prstDash val="solid"/>
                    </a:ln>
                    <a:effectLst>
                      <a:outerShdw blurRad="38100" dist="38100" dir="2700000" algn="tl">
                        <a:srgbClr val="000000">
                          <a:alpha val="43137"/>
                        </a:srgbClr>
                      </a:outerShdw>
                    </a:effectLst>
                  </a:rPr>
                  <a:t>		</a:t>
                </a:r>
                <a14:m>
                  <m:oMath xmlns:m="http://schemas.openxmlformats.org/officeDocument/2006/math">
                    <m:r>
                      <m:rPr>
                        <m:sty m:val="p"/>
                      </m:rPr>
                      <a:rPr lang="en-US" sz="3000" b="0" i="0" smtClean="0">
                        <a:ln w="10160">
                          <a:noFill/>
                          <a:prstDash val="solid"/>
                        </a:ln>
                        <a:effectLst>
                          <a:outerShdw blurRad="38100" dist="38100" dir="2700000" algn="tl">
                            <a:srgbClr val="000000">
                              <a:alpha val="43137"/>
                            </a:srgbClr>
                          </a:outerShdw>
                        </a:effectLst>
                        <a:latin typeface="Cambria Math" panose="02040503050406030204" pitchFamily="18" charset="0"/>
                      </a:rPr>
                      <m:t>S</m:t>
                    </m:r>
                    <m:r>
                      <a:rPr lang="en-US" sz="3000" b="0" i="0" smtClean="0">
                        <a:ln w="10160">
                          <a:noFill/>
                          <a:prstDash val="solid"/>
                        </a:ln>
                        <a:effectLst>
                          <a:outerShdw blurRad="38100" dist="38100" dir="2700000" algn="tl">
                            <a:srgbClr val="000000">
                              <a:alpha val="43137"/>
                            </a:srgbClr>
                          </a:outerShdw>
                        </a:effectLst>
                        <a:latin typeface="Cambria Math" panose="02040503050406030204" pitchFamily="18" charset="0"/>
                      </a:rPr>
                      <m:t>=</m:t>
                    </m:r>
                    <m:r>
                      <a:rPr lang="en-US" sz="3000" i="1">
                        <a:ln w="10160">
                          <a:noFill/>
                          <a:prstDash val="solid"/>
                        </a:ln>
                        <a:effectLst>
                          <a:outerShdw blurRad="38100" dist="38100" dir="2700000" algn="tl">
                            <a:srgbClr val="000000">
                              <a:alpha val="43137"/>
                            </a:srgbClr>
                          </a:outerShdw>
                        </a:effectLst>
                        <a:latin typeface="Cambria Math" panose="02040503050406030204" pitchFamily="18" charset="0"/>
                      </a:rPr>
                      <m:t>𝑓</m:t>
                    </m:r>
                    <m:d>
                      <m:dPr>
                        <m:ctrlPr>
                          <a:rPr lang="pt-BR" sz="3000" i="1">
                            <a:ln w="10160">
                              <a:noFill/>
                              <a:prstDash val="solid"/>
                            </a:ln>
                            <a:effectLst>
                              <a:outerShdw blurRad="38100" dist="38100" dir="2700000" algn="tl">
                                <a:srgbClr val="000000">
                                  <a:alpha val="43137"/>
                                </a:srgbClr>
                              </a:outerShdw>
                            </a:effectLst>
                            <a:latin typeface="Cambria Math" panose="02040503050406030204" pitchFamily="18" charset="0"/>
                          </a:rPr>
                        </m:ctrlPr>
                      </m:dPr>
                      <m:e>
                        <m:r>
                          <a:rPr lang="en-US" sz="3000" i="1">
                            <a:ln w="10160">
                              <a:noFill/>
                              <a:prstDash val="solid"/>
                            </a:ln>
                            <a:effectLst>
                              <a:outerShdw blurRad="38100" dist="38100" dir="2700000" algn="tl">
                                <a:srgbClr val="000000">
                                  <a:alpha val="43137"/>
                                </a:srgbClr>
                              </a:outerShdw>
                            </a:effectLst>
                            <a:latin typeface="Cambria Math" panose="02040503050406030204" pitchFamily="18" charset="0"/>
                          </a:rPr>
                          <m:t>𝑓</m:t>
                        </m:r>
                        <m:r>
                          <a:rPr lang="en-US" sz="3000" i="1">
                            <a:ln w="10160">
                              <a:noFill/>
                              <a:prstDash val="solid"/>
                            </a:ln>
                            <a:effectLst>
                              <a:outerShdw blurRad="38100" dist="38100" dir="2700000" algn="tl">
                                <a:srgbClr val="000000">
                                  <a:alpha val="43137"/>
                                </a:srgbClr>
                              </a:outerShdw>
                            </a:effectLst>
                            <a:latin typeface="Cambria Math" panose="02040503050406030204" pitchFamily="18" charset="0"/>
                          </a:rPr>
                          <m:t>1</m:t>
                        </m:r>
                        <m:r>
                          <a:rPr lang="en-US" sz="3000" i="1">
                            <a:ln w="10160">
                              <a:noFill/>
                              <a:prstDash val="solid"/>
                            </a:ln>
                            <a:effectLst>
                              <a:outerShdw blurRad="38100" dist="38100" dir="2700000" algn="tl">
                                <a:srgbClr val="000000">
                                  <a:alpha val="43137"/>
                                </a:srgbClr>
                              </a:outerShdw>
                            </a:effectLst>
                            <a:latin typeface="Cambria Math" panose="02040503050406030204" pitchFamily="18" charset="0"/>
                          </a:rPr>
                          <m:t>+</m:t>
                        </m:r>
                        <m:r>
                          <a:rPr lang="en-US" sz="3000" i="1">
                            <a:ln w="10160">
                              <a:noFill/>
                              <a:prstDash val="solid"/>
                            </a:ln>
                            <a:effectLst>
                              <a:outerShdw blurRad="38100" dist="38100" dir="2700000" algn="tl">
                                <a:srgbClr val="000000">
                                  <a:alpha val="43137"/>
                                </a:srgbClr>
                              </a:outerShdw>
                            </a:effectLst>
                            <a:latin typeface="Cambria Math" panose="02040503050406030204" pitchFamily="18" charset="0"/>
                          </a:rPr>
                          <m:t>𝑓</m:t>
                        </m:r>
                        <m:r>
                          <a:rPr lang="en-US" sz="3000" i="1">
                            <a:ln w="10160">
                              <a:noFill/>
                              <a:prstDash val="solid"/>
                            </a:ln>
                            <a:effectLst>
                              <a:outerShdw blurRad="38100" dist="38100" dir="2700000" algn="tl">
                                <a:srgbClr val="000000">
                                  <a:alpha val="43137"/>
                                </a:srgbClr>
                              </a:outerShdw>
                            </a:effectLst>
                            <a:latin typeface="Cambria Math" panose="02040503050406030204" pitchFamily="18" charset="0"/>
                          </a:rPr>
                          <m:t>2</m:t>
                        </m:r>
                        <m:r>
                          <a:rPr lang="en-US" sz="3000" i="1">
                            <a:ln w="10160">
                              <a:noFill/>
                              <a:prstDash val="solid"/>
                            </a:ln>
                            <a:effectLst>
                              <a:outerShdw blurRad="38100" dist="38100" dir="2700000" algn="tl">
                                <a:srgbClr val="000000">
                                  <a:alpha val="43137"/>
                                </a:srgbClr>
                              </a:outerShdw>
                            </a:effectLst>
                            <a:latin typeface="Cambria Math" panose="02040503050406030204" pitchFamily="18" charset="0"/>
                          </a:rPr>
                          <m:t>+…</m:t>
                        </m:r>
                        <m:r>
                          <a:rPr lang="en-US" sz="3000" i="1">
                            <a:ln w="10160">
                              <a:noFill/>
                              <a:prstDash val="solid"/>
                            </a:ln>
                            <a:effectLst>
                              <a:outerShdw blurRad="38100" dist="38100" dir="2700000" algn="tl">
                                <a:srgbClr val="000000">
                                  <a:alpha val="43137"/>
                                </a:srgbClr>
                              </a:outerShdw>
                            </a:effectLst>
                            <a:latin typeface="Cambria Math" panose="02040503050406030204" pitchFamily="18" charset="0"/>
                          </a:rPr>
                          <m:t>𝑓𝑛</m:t>
                        </m:r>
                      </m:e>
                    </m:d>
                  </m:oMath>
                </a14:m>
                <a:r>
                  <a:rPr lang="en-US" sz="3000" dirty="0" smtClean="0">
                    <a:ln w="10160">
                      <a:noFill/>
                      <a:prstDash val="solid"/>
                    </a:ln>
                    <a:solidFill>
                      <a:srgbClr val="FFFFFF"/>
                    </a:solidFill>
                    <a:effectLst>
                      <a:outerShdw blurRad="38100" dist="38100" dir="2700000" algn="tl">
                        <a:srgbClr val="000000">
                          <a:alpha val="43137"/>
                        </a:srgbClr>
                      </a:outerShdw>
                    </a:effectLst>
                  </a:rPr>
                  <a:t>=  Scoring for each node.</a:t>
                </a:r>
              </a:p>
              <a:p>
                <a:pPr lvl="1"/>
                <a:r>
                  <a:rPr lang="en-US" sz="3000" dirty="0" smtClean="0">
                    <a:ln w="10160">
                      <a:noFill/>
                      <a:prstDash val="solid"/>
                    </a:ln>
                    <a:solidFill>
                      <a:srgbClr val="FFFFFF"/>
                    </a:solidFill>
                    <a:effectLst>
                      <a:outerShdw blurRad="38100" dist="38100" dir="2700000" algn="tl">
                        <a:srgbClr val="000000">
                          <a:alpha val="43137"/>
                        </a:srgbClr>
                      </a:outerShdw>
                    </a:effectLst>
                  </a:rPr>
                  <a:t>4. British museum – checking all possibilities one by one.</a:t>
                </a:r>
              </a:p>
              <a:p>
                <a:pPr lvl="1"/>
                <a:r>
                  <a:rPr lang="en-US" sz="2500" dirty="0" smtClean="0">
                    <a:ln w="10160">
                      <a:noFill/>
                      <a:prstDash val="solid"/>
                    </a:ln>
                    <a:solidFill>
                      <a:srgbClr val="FF0000"/>
                    </a:solidFill>
                    <a:effectLst>
                      <a:outerShdw blurRad="38100" dist="38100" dir="2700000" algn="tl">
                        <a:srgbClr val="000000">
                          <a:alpha val="43137"/>
                        </a:srgbClr>
                      </a:outerShdw>
                    </a:effectLst>
                  </a:rPr>
                  <a:t>Problem</a:t>
                </a:r>
                <a:r>
                  <a:rPr lang="en-US" sz="2500" dirty="0">
                    <a:ln w="10160">
                      <a:noFill/>
                      <a:prstDash val="solid"/>
                    </a:ln>
                    <a:solidFill>
                      <a:srgbClr val="FF0000"/>
                    </a:solidFill>
                    <a:effectLst>
                      <a:outerShdw blurRad="38100" dist="38100" dir="2700000" algn="tl">
                        <a:srgbClr val="000000">
                          <a:alpha val="43137"/>
                        </a:srgbClr>
                      </a:outerShdw>
                    </a:effectLst>
                  </a:rPr>
                  <a:t>: </a:t>
                </a:r>
                <a14:m>
                  <m:oMath xmlns:m="http://schemas.openxmlformats.org/officeDocument/2006/math">
                    <m:sSup>
                      <m:sSupPr>
                        <m:ctrlPr>
                          <a:rPr lang="en-US" sz="2500" i="1">
                            <a:ln w="10160">
                              <a:noFill/>
                              <a:prstDash val="solid"/>
                            </a:ln>
                            <a:effectLst>
                              <a:outerShdw blurRad="38100" dist="38100" dir="2700000" algn="tl">
                                <a:srgbClr val="000000">
                                  <a:alpha val="43137"/>
                                </a:srgbClr>
                              </a:outerShdw>
                            </a:effectLst>
                            <a:latin typeface="Cambria Math" panose="02040503050406030204" pitchFamily="18" charset="0"/>
                          </a:rPr>
                        </m:ctrlPr>
                      </m:sSupPr>
                      <m:e>
                        <m:r>
                          <a:rPr lang="en-US" sz="2500" i="1">
                            <a:ln w="10160">
                              <a:noFill/>
                              <a:prstDash val="solid"/>
                            </a:ln>
                            <a:effectLst>
                              <a:outerShdw blurRad="38100" dist="38100" dir="2700000" algn="tl">
                                <a:srgbClr val="000000">
                                  <a:alpha val="43137"/>
                                </a:srgbClr>
                              </a:outerShdw>
                            </a:effectLst>
                            <a:latin typeface="Cambria Math" panose="02040503050406030204" pitchFamily="18" charset="0"/>
                          </a:rPr>
                          <m:t>𝐵𝑟𝑎𝑛𝑐</m:t>
                        </m:r>
                        <m:r>
                          <a:rPr lang="en-US" sz="2500" i="1">
                            <a:ln w="10160">
                              <a:noFill/>
                              <a:prstDash val="solid"/>
                            </a:ln>
                            <a:effectLst>
                              <a:outerShdw blurRad="38100" dist="38100" dir="2700000" algn="tl">
                                <a:srgbClr val="000000">
                                  <a:alpha val="43137"/>
                                </a:srgbClr>
                              </a:outerShdw>
                            </a:effectLst>
                            <a:latin typeface="Cambria Math" panose="02040503050406030204" pitchFamily="18" charset="0"/>
                          </a:rPr>
                          <m:t>h</m:t>
                        </m:r>
                        <m:r>
                          <a:rPr lang="en-US" sz="2500" i="1">
                            <a:ln w="10160">
                              <a:noFill/>
                              <a:prstDash val="solid"/>
                            </a:ln>
                            <a:effectLst>
                              <a:outerShdw blurRad="38100" dist="38100" dir="2700000" algn="tl">
                                <a:srgbClr val="000000">
                                  <a:alpha val="43137"/>
                                </a:srgbClr>
                              </a:outerShdw>
                            </a:effectLst>
                            <a:latin typeface="Cambria Math" panose="02040503050406030204" pitchFamily="18" charset="0"/>
                          </a:rPr>
                          <m:t>𝑖𝑛𝑔</m:t>
                        </m:r>
                        <m:r>
                          <a:rPr lang="en-US" sz="2500" i="1">
                            <a:ln w="10160">
                              <a:noFill/>
                              <a:prstDash val="solid"/>
                            </a:ln>
                            <a:effectLst>
                              <a:outerShdw blurRad="38100" dist="38100" dir="2700000" algn="tl">
                                <a:srgbClr val="000000">
                                  <a:alpha val="43137"/>
                                </a:srgbClr>
                              </a:outerShdw>
                            </a:effectLst>
                            <a:latin typeface="Cambria Math" panose="02040503050406030204" pitchFamily="18" charset="0"/>
                          </a:rPr>
                          <m:t> </m:t>
                        </m:r>
                        <m:r>
                          <a:rPr lang="en-US" sz="2500" i="1">
                            <a:ln w="10160">
                              <a:noFill/>
                              <a:prstDash val="solid"/>
                            </a:ln>
                            <a:effectLst>
                              <a:outerShdw blurRad="38100" dist="38100" dir="2700000" algn="tl">
                                <a:srgbClr val="000000">
                                  <a:alpha val="43137"/>
                                </a:srgbClr>
                              </a:outerShdw>
                            </a:effectLst>
                            <a:latin typeface="Cambria Math" panose="02040503050406030204" pitchFamily="18" charset="0"/>
                          </a:rPr>
                          <m:t>𝑓𝑎𝑐𝑡𝑜𝑟</m:t>
                        </m:r>
                      </m:e>
                      <m:sup>
                        <m:r>
                          <a:rPr lang="en-US" sz="2500" i="1">
                            <a:ln w="10160">
                              <a:noFill/>
                              <a:prstDash val="solid"/>
                            </a:ln>
                            <a:effectLst>
                              <a:outerShdw blurRad="38100" dist="38100" dir="2700000" algn="tl">
                                <a:srgbClr val="000000">
                                  <a:alpha val="43137"/>
                                </a:srgbClr>
                              </a:outerShdw>
                            </a:effectLst>
                            <a:latin typeface="Cambria Math" panose="02040503050406030204" pitchFamily="18" charset="0"/>
                          </a:rPr>
                          <m:t>𝐷𝑒𝑝𝑡</m:t>
                        </m:r>
                        <m:r>
                          <a:rPr lang="en-US" sz="2500" i="1">
                            <a:ln w="10160">
                              <a:noFill/>
                              <a:prstDash val="solid"/>
                            </a:ln>
                            <a:effectLst>
                              <a:outerShdw blurRad="38100" dist="38100" dir="2700000" algn="tl">
                                <a:srgbClr val="000000">
                                  <a:alpha val="43137"/>
                                </a:srgbClr>
                              </a:outerShdw>
                            </a:effectLst>
                            <a:latin typeface="Cambria Math" panose="02040503050406030204" pitchFamily="18" charset="0"/>
                          </a:rPr>
                          <m:t>h</m:t>
                        </m:r>
                      </m:sup>
                    </m:sSup>
                  </m:oMath>
                </a14:m>
                <a:endParaRPr lang="en-US" sz="2500" i="1" dirty="0" smtClean="0">
                  <a:ln w="10160">
                    <a:noFill/>
                    <a:prstDash val="solid"/>
                  </a:ln>
                  <a:effectLst>
                    <a:outerShdw blurRad="38100" dist="38100" dir="2700000" algn="tl">
                      <a:srgbClr val="000000">
                        <a:alpha val="43137"/>
                      </a:srgbClr>
                    </a:outerShdw>
                  </a:effectLst>
                  <a:latin typeface="Cambria Math" panose="02040503050406030204" pitchFamily="18" charset="0"/>
                </a:endParaRPr>
              </a:p>
              <a:p>
                <a:pPr lvl="1"/>
                <a:r>
                  <a:rPr lang="en-US" sz="3000" dirty="0" smtClean="0">
                    <a:ln w="10160">
                      <a:noFill/>
                      <a:prstDash val="solid"/>
                    </a:ln>
                    <a:effectLst>
                      <a:outerShdw blurRad="38100" dist="38100" dir="2700000" algn="tl">
                        <a:srgbClr val="000000">
                          <a:alpha val="43137"/>
                        </a:srgbClr>
                      </a:outerShdw>
                    </a:effectLst>
                  </a:rPr>
                  <a:t>5. Look ahead as far as possible and evaluate.</a:t>
                </a:r>
              </a:p>
            </p:txBody>
          </p:sp>
        </mc:Choice>
        <mc:Fallback xmlns="">
          <p:sp>
            <p:nvSpPr>
              <p:cNvPr id="5" name="מלבן 4"/>
              <p:cNvSpPr>
                <a:spLocks noRot="1" noChangeAspect="1" noMove="1" noResize="1" noEditPoints="1" noAdjustHandles="1" noChangeArrowheads="1" noChangeShapeType="1" noTextEdit="1"/>
              </p:cNvSpPr>
              <p:nvPr/>
            </p:nvSpPr>
            <p:spPr>
              <a:xfrm>
                <a:off x="257342" y="977900"/>
                <a:ext cx="11918616" cy="3253904"/>
              </a:xfrm>
              <a:prstGeom prst="rect">
                <a:avLst/>
              </a:prstGeom>
              <a:blipFill rotWithShape="0">
                <a:blip r:embed="rId3"/>
                <a:stretch>
                  <a:fillRect t="-2996" b="-6180"/>
                </a:stretch>
              </a:blipFill>
            </p:spPr>
            <p:txBody>
              <a:bodyPr/>
              <a:lstStyle/>
              <a:p>
                <a:r>
                  <a:rPr lang="he-IL">
                    <a:noFill/>
                  </a:rPr>
                  <a:t> </a:t>
                </a:r>
              </a:p>
            </p:txBody>
          </p:sp>
        </mc:Fallback>
      </mc:AlternateContent>
    </p:spTree>
    <p:extLst>
      <p:ext uri="{BB962C8B-B14F-4D97-AF65-F5344CB8AC3E}">
        <p14:creationId xmlns:p14="http://schemas.microsoft.com/office/powerpoint/2010/main" val="725442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Game tree</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465417" y="977900"/>
            <a:ext cx="11918616" cy="4708981"/>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A game tree is a Unintended </a:t>
            </a: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graph.</a:t>
            </a:r>
          </a:p>
          <a:p>
            <a:pPr marL="914400" lvl="1" indent="-457200">
              <a:buFont typeface="Arial" panose="020B0604020202020204" pitchFamily="34" charset="0"/>
              <a:buChar char="•"/>
            </a:pP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The root is the initial state.</a:t>
            </a:r>
          </a:p>
          <a:p>
            <a:pPr marL="914400" lvl="1" indent="-457200">
              <a:buFont typeface="Arial" panose="020B0604020202020204" pitchFamily="34" charset="0"/>
              <a:buChar char="•"/>
            </a:pP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Nodes are </a:t>
            </a:r>
            <a:r>
              <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game </a:t>
            </a: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state.</a:t>
            </a:r>
          </a:p>
          <a:p>
            <a:pPr marL="914400" lvl="1" indent="-457200">
              <a:buFont typeface="Arial" panose="020B0604020202020204" pitchFamily="34" charset="0"/>
              <a:buChar char="•"/>
            </a:pP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Each edge represents a legal move.</a:t>
            </a:r>
            <a:endPar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endParaRPr>
          </a:p>
          <a:p>
            <a:pPr marL="914400" lvl="1" indent="-457200">
              <a:buFont typeface="Arial" panose="020B0604020202020204" pitchFamily="34" charset="0"/>
              <a:buChar char="•"/>
            </a:pP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Leaf nodes represent final game state.</a:t>
            </a:r>
          </a:p>
          <a:p>
            <a:pPr marL="914400" lvl="1" indent="-457200">
              <a:buFont typeface="Arial" panose="020B0604020202020204" pitchFamily="34" charset="0"/>
              <a:buChar char="•"/>
            </a:pPr>
            <a:endParaRPr lang="en-US" sz="3000" b="1" dirty="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endParaRPr>
          </a:p>
          <a:p>
            <a:pPr marL="914400" lvl="1" indent="-457200">
              <a:buFont typeface="Arial" panose="020B0604020202020204" pitchFamily="34" charset="0"/>
              <a:buChar char="•"/>
            </a:pPr>
            <a:endPar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endParaRPr>
          </a:p>
          <a:p>
            <a:pPr marL="914400" lvl="1" indent="-457200">
              <a:buFont typeface="Arial" panose="020B0604020202020204" pitchFamily="34" charset="0"/>
              <a:buChar char="•"/>
            </a:pPr>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Assumption: theoretically allows the development of </a:t>
            </a:r>
          </a:p>
          <a:p>
            <a:pPr lvl="1"/>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	any tree search under assumption that the branching </a:t>
            </a:r>
          </a:p>
          <a:p>
            <a:pPr lvl="1"/>
            <a:r>
              <a:rPr lang="en-US" sz="3000" b="1" dirty="0" smtClean="0">
                <a:ln w="10160">
                  <a:noFill/>
                  <a:prstDash val="solid"/>
                </a:ln>
                <a:solidFill>
                  <a:srgbClr val="FFFFFF"/>
                </a:solidFill>
                <a:effectLst>
                  <a:outerShdw blurRad="38100" dist="38100" dir="2700000" algn="tl">
                    <a:srgbClr val="000000">
                      <a:alpha val="43137"/>
                    </a:srgbClr>
                  </a:outerShdw>
                </a:effectLst>
                <a:latin typeface="Bahnschrift SemiBold" panose="020B0502040204020203" pitchFamily="34" charset="0"/>
              </a:rPr>
              <a:t>	factor is blocked.</a:t>
            </a:r>
          </a:p>
        </p:txBody>
      </p:sp>
      <p:grpSp>
        <p:nvGrpSpPr>
          <p:cNvPr id="4" name="קבוצה 3"/>
          <p:cNvGrpSpPr/>
          <p:nvPr/>
        </p:nvGrpSpPr>
        <p:grpSpPr>
          <a:xfrm>
            <a:off x="8108931" y="760506"/>
            <a:ext cx="3858952" cy="3166035"/>
            <a:chOff x="7033825" y="3432131"/>
            <a:chExt cx="4192808" cy="3291355"/>
          </a:xfrm>
        </p:grpSpPr>
        <p:pic>
          <p:nvPicPr>
            <p:cNvPr id="1026" name="Picture 2" descr="×ª××¦××ª ×ª××× × ×¢×××¨ âªgame tree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825" y="3432131"/>
              <a:ext cx="4192808" cy="3291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3" name="מלבן 2"/>
            <p:cNvSpPr/>
            <p:nvPr/>
          </p:nvSpPr>
          <p:spPr>
            <a:xfrm>
              <a:off x="9708776" y="3536576"/>
              <a:ext cx="1250577" cy="410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grpSp>
    </p:spTree>
    <p:extLst>
      <p:ext uri="{BB962C8B-B14F-4D97-AF65-F5344CB8AC3E}">
        <p14:creationId xmlns:p14="http://schemas.microsoft.com/office/powerpoint/2010/main" val="3221551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89100" y="101600"/>
            <a:ext cx="9055100" cy="876300"/>
          </a:xfrm>
        </p:spPr>
        <p:txBody>
          <a:bodyPr>
            <a:normAutofit/>
          </a:bodyPr>
          <a:lstStyle/>
          <a:p>
            <a:pPr algn="ctr"/>
            <a:r>
              <a:rPr lang="en-US" sz="5400" b="1" i="1" dirty="0" smtClean="0">
                <a:effectLst>
                  <a:outerShdw blurRad="38100" dist="38100" dir="2700000" algn="tl">
                    <a:srgbClr val="000000">
                      <a:alpha val="43137"/>
                    </a:srgbClr>
                  </a:outerShdw>
                </a:effectLst>
              </a:rPr>
              <a:t>Minimax </a:t>
            </a:r>
            <a:r>
              <a:rPr lang="en-US" sz="5400" b="1" i="1" dirty="0">
                <a:effectLst>
                  <a:outerShdw blurRad="38100" dist="38100" dir="2700000" algn="tl">
                    <a:srgbClr val="000000">
                      <a:alpha val="43137"/>
                    </a:srgbClr>
                  </a:outerShdw>
                </a:effectLst>
              </a:rPr>
              <a:t>algorithm</a:t>
            </a:r>
            <a:endParaRPr lang="he-IL" sz="5400" b="1" i="1" dirty="0">
              <a:effectLst>
                <a:outerShdw blurRad="38100" dist="38100" dir="2700000" algn="tl">
                  <a:srgbClr val="000000">
                    <a:alpha val="43137"/>
                  </a:srgbClr>
                </a:outerShdw>
              </a:effectLst>
            </a:endParaRPr>
          </a:p>
        </p:txBody>
      </p:sp>
      <p:sp>
        <p:nvSpPr>
          <p:cNvPr id="5" name="מלבן 4"/>
          <p:cNvSpPr/>
          <p:nvPr/>
        </p:nvSpPr>
        <p:spPr>
          <a:xfrm>
            <a:off x="698500" y="964453"/>
            <a:ext cx="11036300" cy="3570208"/>
          </a:xfrm>
          <a:prstGeom prst="rect">
            <a:avLst/>
          </a:prstGeom>
          <a:noFill/>
        </p:spPr>
        <p:txBody>
          <a:bodyPr wrap="square" lIns="91440" tIns="45720" rIns="91440" bIns="45720">
            <a:spAutoFit/>
          </a:bodyPr>
          <a:lstStyle/>
          <a:p>
            <a:pPr lvl="1"/>
            <a:r>
              <a:rPr lang="en-US" sz="2800" dirty="0">
                <a:ln w="10160">
                  <a:noFill/>
                  <a:prstDash val="solid"/>
                </a:ln>
                <a:solidFill>
                  <a:schemeClr val="tx2">
                    <a:lumMod val="20000"/>
                    <a:lumOff val="80000"/>
                  </a:schemeClr>
                </a:solidFill>
                <a:effectLst>
                  <a:outerShdw blurRad="38100" dist="38100" dir="2700000" algn="tl">
                    <a:srgbClr val="000000">
                      <a:alpha val="43137"/>
                    </a:srgbClr>
                  </a:outerShdw>
                </a:effectLst>
              </a:rPr>
              <a:t>Definition: </a:t>
            </a:r>
            <a:endParaRPr lang="en-US" sz="2800" dirty="0" smtClean="0">
              <a:ln w="10160">
                <a:noFill/>
                <a:prstDash val="solid"/>
              </a:ln>
              <a:solidFill>
                <a:srgbClr val="FFFFFF"/>
              </a:solidFill>
              <a:effectLst>
                <a:outerShdw blurRad="38100" dist="38100" dir="2700000" algn="tl">
                  <a:srgbClr val="000000">
                    <a:alpha val="43137"/>
                  </a:srgbClr>
                </a:outerShdw>
              </a:effectLst>
            </a:endParaRPr>
          </a:p>
          <a:p>
            <a:pPr lvl="1"/>
            <a:r>
              <a:rPr lang="en-US" sz="2800" dirty="0" smtClean="0">
                <a:ln w="10160">
                  <a:noFill/>
                  <a:prstDash val="solid"/>
                </a:ln>
                <a:solidFill>
                  <a:srgbClr val="FFFFFF"/>
                </a:solidFill>
                <a:effectLst>
                  <a:outerShdw blurRad="38100" dist="38100" dir="2700000" algn="tl">
                    <a:srgbClr val="000000">
                      <a:alpha val="43137"/>
                    </a:srgbClr>
                  </a:outerShdw>
                </a:effectLst>
              </a:rPr>
              <a:t>A backtracking </a:t>
            </a:r>
            <a:r>
              <a:rPr lang="en-US" sz="2800" dirty="0">
                <a:ln w="10160">
                  <a:noFill/>
                  <a:prstDash val="solid"/>
                </a:ln>
                <a:solidFill>
                  <a:srgbClr val="FFFFFF"/>
                </a:solidFill>
                <a:effectLst>
                  <a:outerShdw blurRad="38100" dist="38100" dir="2700000" algn="tl">
                    <a:srgbClr val="000000">
                      <a:alpha val="43137"/>
                    </a:srgbClr>
                  </a:outerShdw>
                </a:effectLst>
              </a:rPr>
              <a:t>algorithm, Which given a particular game mode, decides on the optimal step for the player</a:t>
            </a:r>
            <a:r>
              <a:rPr lang="en-US" sz="2800" dirty="0" smtClean="0">
                <a:ln w="10160">
                  <a:noFill/>
                  <a:prstDash val="solid"/>
                </a:ln>
                <a:solidFill>
                  <a:srgbClr val="FFFFFF"/>
                </a:solidFill>
                <a:effectLst>
                  <a:outerShdw blurRad="38100" dist="38100" dir="2700000" algn="tl">
                    <a:srgbClr val="000000">
                      <a:alpha val="43137"/>
                    </a:srgbClr>
                  </a:outerShdw>
                </a:effectLst>
              </a:rPr>
              <a:t>.</a:t>
            </a:r>
            <a:r>
              <a:rPr lang="en-US" sz="2800" dirty="0">
                <a:effectLst>
                  <a:outerShdw blurRad="38100" dist="38100" dir="2700000" algn="tl">
                    <a:srgbClr val="000000">
                      <a:alpha val="43137"/>
                    </a:srgbClr>
                  </a:outerShdw>
                </a:effectLst>
              </a:rPr>
              <a:t> </a:t>
            </a:r>
            <a:endParaRPr lang="en-US" sz="2800" dirty="0" smtClean="0">
              <a:effectLst>
                <a:outerShdw blurRad="38100" dist="38100" dir="2700000" algn="tl">
                  <a:srgbClr val="000000">
                    <a:alpha val="43137"/>
                  </a:srgbClr>
                </a:outerShdw>
              </a:effectLst>
            </a:endParaRPr>
          </a:p>
          <a:p>
            <a:pPr lvl="1"/>
            <a:endParaRPr lang="en-US" sz="2800" dirty="0" smtClean="0">
              <a:effectLst>
                <a:outerShdw blurRad="38100" dist="38100" dir="2700000" algn="tl">
                  <a:srgbClr val="000000">
                    <a:alpha val="43137"/>
                  </a:srgbClr>
                </a:outerShdw>
              </a:effectLst>
            </a:endParaRPr>
          </a:p>
          <a:p>
            <a:pPr marL="800100" lvl="1" indent="-342900">
              <a:buFont typeface="Arial" panose="020B0604020202020204" pitchFamily="34" charset="0"/>
              <a:buChar char="•"/>
            </a:pPr>
            <a:r>
              <a:rPr lang="en-US" sz="2800" dirty="0" smtClean="0">
                <a:effectLst>
                  <a:outerShdw blurRad="38100" dist="38100" dir="2700000" algn="tl">
                    <a:srgbClr val="000000">
                      <a:alpha val="43137"/>
                    </a:srgbClr>
                  </a:outerShdw>
                </a:effectLst>
              </a:rPr>
              <a:t>It </a:t>
            </a:r>
            <a:r>
              <a:rPr lang="en-US" sz="2800" dirty="0">
                <a:effectLst>
                  <a:outerShdw blurRad="38100" dist="38100" dir="2700000" algn="tl">
                    <a:srgbClr val="000000">
                      <a:alpha val="43137"/>
                    </a:srgbClr>
                  </a:outerShdw>
                </a:effectLst>
              </a:rPr>
              <a:t>takes into account all the possible moves </a:t>
            </a:r>
            <a:r>
              <a:rPr lang="en-US" sz="2800" dirty="0" smtClean="0">
                <a:effectLst>
                  <a:outerShdw blurRad="38100" dist="38100" dir="2700000" algn="tl">
                    <a:srgbClr val="000000">
                      <a:alpha val="43137"/>
                    </a:srgbClr>
                  </a:outerShdw>
                </a:effectLst>
              </a:rPr>
              <a:t>that</a:t>
            </a:r>
          </a:p>
          <a:p>
            <a:pPr lvl="1"/>
            <a:r>
              <a:rPr lang="en-US" sz="2800" dirty="0" smtClean="0">
                <a:effectLst>
                  <a:outerShdw blurRad="38100" dist="38100" dir="2700000" algn="tl">
                    <a:srgbClr val="000000">
                      <a:alpha val="43137"/>
                    </a:srgbClr>
                  </a:outerShdw>
                </a:effectLst>
              </a:rPr>
              <a:t>    players </a:t>
            </a:r>
            <a:r>
              <a:rPr lang="en-US" sz="2800" dirty="0">
                <a:effectLst>
                  <a:outerShdw blurRad="38100" dist="38100" dir="2700000" algn="tl">
                    <a:srgbClr val="000000">
                      <a:alpha val="43137"/>
                    </a:srgbClr>
                  </a:outerShdw>
                </a:effectLst>
              </a:rPr>
              <a:t>can take at any given time during the game</a:t>
            </a:r>
            <a:r>
              <a:rPr lang="en-US" sz="2800" dirty="0" smtClean="0">
                <a:effectLst>
                  <a:outerShdw blurRad="38100" dist="38100" dir="2700000" algn="tl">
                    <a:srgbClr val="000000">
                      <a:alpha val="43137"/>
                    </a:srgbClr>
                  </a:outerShdw>
                </a:effectLst>
              </a:rPr>
              <a:t>.</a:t>
            </a:r>
          </a:p>
          <a:p>
            <a:pPr marL="914400" lvl="1" indent="-457200">
              <a:buFont typeface="Arial" panose="020B0604020202020204" pitchFamily="34" charset="0"/>
              <a:buChar char="•"/>
            </a:pPr>
            <a:r>
              <a:rPr lang="en-US" sz="2800" dirty="0">
                <a:ln w="10160">
                  <a:noFill/>
                  <a:prstDash val="solid"/>
                </a:ln>
                <a:solidFill>
                  <a:srgbClr val="FFFFFF"/>
                </a:solidFill>
                <a:effectLst>
                  <a:outerShdw blurRad="38100" dist="38100" dir="2700000" algn="tl">
                    <a:srgbClr val="000000">
                      <a:alpha val="43137"/>
                    </a:srgbClr>
                  </a:outerShdw>
                </a:effectLst>
              </a:rPr>
              <a:t>Not relevant for games with a large branching factor.</a:t>
            </a:r>
          </a:p>
          <a:p>
            <a:pPr lvl="1"/>
            <a:endParaRPr lang="en-US" sz="2800" dirty="0" smtClean="0">
              <a:effectLst>
                <a:outerShdw blurRad="38100" dist="38100" dir="2700000" algn="tl">
                  <a:srgbClr val="000000">
                    <a:alpha val="43137"/>
                  </a:srgbClr>
                </a:outerShdw>
              </a:effectLst>
            </a:endParaRPr>
          </a:p>
        </p:txBody>
      </p:sp>
      <p:pic>
        <p:nvPicPr>
          <p:cNvPr id="7" name="תמונה 6"/>
          <p:cNvPicPr>
            <a:picLocks noChangeAspect="1"/>
          </p:cNvPicPr>
          <p:nvPr/>
        </p:nvPicPr>
        <p:blipFill>
          <a:blip r:embed="rId3"/>
          <a:stretch>
            <a:fillRect/>
          </a:stretch>
        </p:blipFill>
        <p:spPr>
          <a:xfrm>
            <a:off x="2084092" y="4635739"/>
            <a:ext cx="7787069" cy="15773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8979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TM04033919[[fn=מעגל]]</Template>
  <TotalTime>46105</TotalTime>
  <Words>1689</Words>
  <Application>Microsoft Office PowerPoint</Application>
  <PresentationFormat>מסך רחב</PresentationFormat>
  <Paragraphs>317</Paragraphs>
  <Slides>49</Slides>
  <Notes>45</Notes>
  <HiddenSlides>0</HiddenSlides>
  <MMClips>1</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49</vt:i4>
      </vt:variant>
    </vt:vector>
  </HeadingPairs>
  <TitlesOfParts>
    <vt:vector size="58" baseType="lpstr">
      <vt:lpstr>Arial</vt:lpstr>
      <vt:lpstr>Bahnschrift SemiBold</vt:lpstr>
      <vt:lpstr>Calibri</vt:lpstr>
      <vt:lpstr>Cambria Math</vt:lpstr>
      <vt:lpstr>Century Gothic</vt:lpstr>
      <vt:lpstr>Times New Roman</vt:lpstr>
      <vt:lpstr>Trebuchet MS</vt:lpstr>
      <vt:lpstr>Tw Cen MT</vt:lpstr>
      <vt:lpstr>מעגל</vt:lpstr>
      <vt:lpstr>Monte Carlo TREE SEARCH</vt:lpstr>
      <vt:lpstr>outline</vt:lpstr>
      <vt:lpstr>Search algorithm</vt:lpstr>
      <vt:lpstr>Types of Search algorithm</vt:lpstr>
      <vt:lpstr>Minimax and alpha beta pruning</vt:lpstr>
      <vt:lpstr>history</vt:lpstr>
      <vt:lpstr>artificial intelligence’s Evolution</vt:lpstr>
      <vt:lpstr>Game tree</vt:lpstr>
      <vt:lpstr>Minimax algorithm</vt:lpstr>
      <vt:lpstr>Minimax’s Properties</vt:lpstr>
      <vt:lpstr>The game Progress</vt:lpstr>
      <vt:lpstr>Minimax’s Discussion</vt:lpstr>
      <vt:lpstr>Alpha beta PRUNING</vt:lpstr>
      <vt:lpstr>Alpha beta example [1]</vt:lpstr>
      <vt:lpstr>Alpha beta example [2]</vt:lpstr>
      <vt:lpstr>Alpha beta Discussion</vt:lpstr>
      <vt:lpstr>Monte carlo algorithm</vt:lpstr>
      <vt:lpstr>Monte carlo</vt:lpstr>
      <vt:lpstr>The basic structure</vt:lpstr>
      <vt:lpstr>Multi-Armed-Bandit example</vt:lpstr>
      <vt:lpstr>Multi-Armed-Bandit</vt:lpstr>
      <vt:lpstr>Multi-Armed-Bandit </vt:lpstr>
      <vt:lpstr>Ucb - upper confidence bounds</vt:lpstr>
      <vt:lpstr>Monte carlo’s uses</vt:lpstr>
      <vt:lpstr>Monte carlo tree search</vt:lpstr>
      <vt:lpstr>How?</vt:lpstr>
      <vt:lpstr>Structure of the algorithm:</vt:lpstr>
      <vt:lpstr>Mcts pseudo-code</vt:lpstr>
      <vt:lpstr>Mcts demonstration</vt:lpstr>
      <vt:lpstr>Mcts demonstration</vt:lpstr>
      <vt:lpstr>Mcts demonstration</vt:lpstr>
      <vt:lpstr>Mcts demonstration</vt:lpstr>
      <vt:lpstr>Mcts demonstration</vt:lpstr>
      <vt:lpstr>Mcts demonstration</vt:lpstr>
      <vt:lpstr>Mcts demonstration</vt:lpstr>
      <vt:lpstr>Mcts demonstration</vt:lpstr>
      <vt:lpstr>Mcts demonstration</vt:lpstr>
      <vt:lpstr>Mcts demonstration</vt:lpstr>
      <vt:lpstr>Mcts demonstration</vt:lpstr>
      <vt:lpstr>Mcts demonstration</vt:lpstr>
      <vt:lpstr>UCT (selection level)</vt:lpstr>
      <vt:lpstr>Tic tac toe</vt:lpstr>
      <vt:lpstr>Tic tac toe demonstration </vt:lpstr>
      <vt:lpstr>Tic tac toe demonstration </vt:lpstr>
      <vt:lpstr>Tic tac toe demonstration </vt:lpstr>
      <vt:lpstr>Tic tac toe demonstration </vt:lpstr>
      <vt:lpstr>Tic tac toe demonstration </vt:lpstr>
      <vt:lpstr>Tic tac toe demonstration </vt:lpstr>
      <vt:lpstr>conclusion</vt:lpstr>
    </vt:vector>
  </TitlesOfParts>
  <Company>Yaron'S Team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TREE SEARCH</dc:title>
  <dc:creator>yuval vizel</dc:creator>
  <cp:lastModifiedBy>yuval vizel</cp:lastModifiedBy>
  <cp:revision>246</cp:revision>
  <dcterms:created xsi:type="dcterms:W3CDTF">2018-03-07T07:21:31Z</dcterms:created>
  <dcterms:modified xsi:type="dcterms:W3CDTF">2018-05-10T07:21:26Z</dcterms:modified>
</cp:coreProperties>
</file>