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8" r:id="rId3"/>
    <p:sldId id="257" r:id="rId4"/>
    <p:sldId id="260" r:id="rId5"/>
    <p:sldId id="261" r:id="rId6"/>
    <p:sldId id="262" r:id="rId7"/>
    <p:sldId id="267" r:id="rId8"/>
    <p:sldId id="268" r:id="rId9"/>
    <p:sldId id="270" r:id="rId10"/>
    <p:sldId id="269"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9C8597C-A45F-4392-A443-277AEF920411}" type="datetimeFigureOut">
              <a:rPr lang="he-IL" smtClean="0"/>
              <a:t>ד'/אלול/תשפ"א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9F2C372-00CE-4E89-9DC1-4E4486A49612}" type="slidenum">
              <a:rPr lang="he-IL" smtClean="0"/>
              <a:t>‹#›</a:t>
            </a:fld>
            <a:endParaRPr lang="he-IL"/>
          </a:p>
        </p:txBody>
      </p:sp>
    </p:spTree>
    <p:extLst>
      <p:ext uri="{BB962C8B-B14F-4D97-AF65-F5344CB8AC3E}">
        <p14:creationId xmlns:p14="http://schemas.microsoft.com/office/powerpoint/2010/main" val="189554521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33FBF9B-2254-4D38-9D38-199D92AB48FB}" type="datetime1">
              <a:rPr lang="en-US" smtClean="0"/>
              <a:t>8/12/2021</a:t>
            </a:fld>
            <a:endParaRPr lang="en-US" dirty="0"/>
          </a:p>
        </p:txBody>
      </p:sp>
      <p:sp>
        <p:nvSpPr>
          <p:cNvPr id="5" name="Footer Placeholder 4"/>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B843069-E7C5-479C-888B-665DD0105E78}" type="datetime1">
              <a:rPr lang="en-US" smtClean="0"/>
              <a:t>8/12/2021</a:t>
            </a:fld>
            <a:endParaRPr lang="en-US" dirty="0"/>
          </a:p>
        </p:txBody>
      </p:sp>
      <p:sp>
        <p:nvSpPr>
          <p:cNvPr id="5" name="Footer Placeholder 4"/>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FC3FCBB9-03FD-4456-89CF-2767FA8B5DF2}" type="datetime1">
              <a:rPr lang="en-US" smtClean="0"/>
              <a:t>8/12/2021</a:t>
            </a:fld>
            <a:endParaRPr lang="en-US" dirty="0"/>
          </a:p>
        </p:txBody>
      </p:sp>
      <p:sp>
        <p:nvSpPr>
          <p:cNvPr id="5" name="Footer Placeholder 4"/>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506C05E-240A-482C-8AED-819E05C2580F}" type="datetime1">
              <a:rPr lang="en-US" smtClean="0"/>
              <a:t>8/12/2021</a:t>
            </a:fld>
            <a:endParaRPr lang="en-US" dirty="0"/>
          </a:p>
        </p:txBody>
      </p:sp>
      <p:sp>
        <p:nvSpPr>
          <p:cNvPr id="5" name="Footer Placeholder 4"/>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a:xfrm>
            <a:off x="8593667" y="6272784"/>
            <a:ext cx="2644309" cy="365125"/>
          </a:xfrm>
        </p:spPr>
        <p:txBody>
          <a:bodyPr/>
          <a:lstStyle/>
          <a:p>
            <a:fld id="{D2EECF9B-0A8F-41E7-A6B1-4B7A003491FA}" type="datetime1">
              <a:rPr lang="en-US" smtClean="0"/>
              <a:t>8/12/2021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smtClean="0"/>
              <a:t>[1] https://colab.research.google.com [2] https://medium.com/deepquestai/ai-in-agriculture-detecting-defects-in-apples-b246799b329c [3] https://github.com/OlafenwaMoses/AppleDetection/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DEC63E81-A33A-401D-A58D-BC9ECBA6FEA9}" type="datetime1">
              <a:rPr lang="en-US" smtClean="0"/>
              <a:t>8/12/2021</a:t>
            </a:fld>
            <a:endParaRPr lang="en-US" dirty="0"/>
          </a:p>
        </p:txBody>
      </p:sp>
      <p:sp>
        <p:nvSpPr>
          <p:cNvPr id="6" name="Footer Placeholder 5"/>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E1C83ACF-7B1C-4AF4-9189-A64912B862B4}" type="datetime1">
              <a:rPr lang="en-US" smtClean="0"/>
              <a:t>8/12/2021</a:t>
            </a:fld>
            <a:endParaRPr lang="en-US" dirty="0"/>
          </a:p>
        </p:txBody>
      </p:sp>
      <p:sp>
        <p:nvSpPr>
          <p:cNvPr id="8" name="Footer Placeholder 7"/>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68EB21-EA46-4849-A9E1-613C11404547}" type="datetime1">
              <a:rPr lang="en-US" smtClean="0"/>
              <a:t>8/12/2021</a:t>
            </a:fld>
            <a:endParaRPr lang="en-US" dirty="0"/>
          </a:p>
        </p:txBody>
      </p:sp>
      <p:sp>
        <p:nvSpPr>
          <p:cNvPr id="4" name="Footer Placeholder 3"/>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9CA73-3C43-4003-8BE3-49A514FFF0D7}" type="datetime1">
              <a:rPr lang="en-US" smtClean="0"/>
              <a:t>8/12/2021</a:t>
            </a:fld>
            <a:endParaRPr lang="en-US" dirty="0"/>
          </a:p>
        </p:txBody>
      </p:sp>
      <p:sp>
        <p:nvSpPr>
          <p:cNvPr id="3" name="Footer Placeholder 2"/>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F48D86FB-87A5-401C-AFE2-DF787DFCCCDE}" type="datetime1">
              <a:rPr lang="en-US" smtClean="0"/>
              <a:t>8/12/2021</a:t>
            </a:fld>
            <a:endParaRPr lang="en-US" dirty="0"/>
          </a:p>
        </p:txBody>
      </p:sp>
      <p:sp>
        <p:nvSpPr>
          <p:cNvPr id="6" name="Footer Placeholder 5"/>
          <p:cNvSpPr>
            <a:spLocks noGrp="1"/>
          </p:cNvSpPr>
          <p:nvPr>
            <p:ph type="ftr" sz="quarter" idx="11"/>
          </p:nvPr>
        </p:nvSpPr>
        <p:spPr/>
        <p:txBody>
          <a:bodyPr/>
          <a:lstStyle/>
          <a:p>
            <a:r>
              <a:rPr lang="en-US" smtClean="0"/>
              <a:t>[1] https://colab.research.google.com [2] https://medium.com/deepquestai/ai-in-agriculture-detecting-defects-in-apples-b246799b329c [3] https://github.com/OlafenwaMoses/AppleDetection/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10724550-B3EE-4AAC-B691-D76E6324AC56}" type="datetime1">
              <a:rPr lang="en-US" smtClean="0"/>
              <a:t>8/12/2021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DDC67D3-7ADA-453F-AA0C-61E005A76A09}" type="datetime1">
              <a:rPr lang="en-US" smtClean="0"/>
              <a:t>8/12/2021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[1] https://colab.research.google.com [2] https://medium.com/deepquestai/ai-in-agriculture-detecting-defects-in-apples-b246799b329c [3] https://github.com/OlafenwaMoses/AppleDetection/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1"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um.com/deepquestai/ai-in-agriculture-detecting-defects-in-apples-b246799b329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deepquestai/ai-in-agriculture-detecting-defects-in-apples-b246799b329c"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 Id="rId4" Type="http://schemas.openxmlformats.org/officeDocument/2006/relationships/hyperlink" Target="https://github.com/OlafenwaMoses/AppleDet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sz="6000" b="0" dirty="0"/>
              <a:t>AI in Agriculture — Detecting defects in Apples</a:t>
            </a:r>
          </a:p>
        </p:txBody>
      </p:sp>
      <p:sp>
        <p:nvSpPr>
          <p:cNvPr id="3" name="כותרת משנה 2"/>
          <p:cNvSpPr>
            <a:spLocks noGrp="1"/>
          </p:cNvSpPr>
          <p:nvPr>
            <p:ph type="subTitle" idx="1"/>
          </p:nvPr>
        </p:nvSpPr>
        <p:spPr>
          <a:xfrm>
            <a:off x="4022054" y="5390605"/>
            <a:ext cx="7891272" cy="1069848"/>
          </a:xfrm>
        </p:spPr>
        <p:txBody>
          <a:bodyPr>
            <a:normAutofit lnSpcReduction="10000"/>
          </a:bodyPr>
          <a:lstStyle/>
          <a:p>
            <a:pPr algn="r"/>
            <a:r>
              <a:rPr lang="he-IL" dirty="0" smtClean="0"/>
              <a:t>מגישים:</a:t>
            </a:r>
            <a:r>
              <a:rPr lang="en-US" dirty="0" smtClean="0"/>
              <a:t/>
            </a:r>
            <a:br>
              <a:rPr lang="en-US" dirty="0" smtClean="0"/>
            </a:br>
            <a:r>
              <a:rPr lang="he-IL" dirty="0" smtClean="0"/>
              <a:t>גל רייקין :	308188853</a:t>
            </a:r>
          </a:p>
          <a:p>
            <a:pPr algn="r"/>
            <a:r>
              <a:rPr lang="he-IL" dirty="0" smtClean="0"/>
              <a:t>יובל צל-ציון:	305768871</a:t>
            </a:r>
          </a:p>
        </p:txBody>
      </p:sp>
      <p:sp>
        <p:nvSpPr>
          <p:cNvPr id="6" name="מציין מיקום של מספר שקופית 5"/>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23931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דברים שלא פיתחנו בעצמינו:</a:t>
            </a:r>
            <a:endParaRPr lang="he-IL" dirty="0"/>
          </a:p>
        </p:txBody>
      </p:sp>
      <p:sp>
        <p:nvSpPr>
          <p:cNvPr id="3" name="מציין מיקום תוכן 2"/>
          <p:cNvSpPr>
            <a:spLocks noGrp="1"/>
          </p:cNvSpPr>
          <p:nvPr>
            <p:ph idx="1"/>
          </p:nvPr>
        </p:nvSpPr>
        <p:spPr/>
        <p:txBody>
          <a:bodyPr>
            <a:normAutofit/>
          </a:bodyPr>
          <a:lstStyle/>
          <a:p>
            <a:pPr>
              <a:lnSpc>
                <a:spcPct val="150000"/>
              </a:lnSpc>
            </a:pPr>
            <a:r>
              <a:rPr lang="he-IL" dirty="0" smtClean="0"/>
              <a:t>זיהוי פגיעות בתפוחים:</a:t>
            </a:r>
            <a:r>
              <a:rPr lang="en-US" dirty="0" smtClean="0"/>
              <a:t/>
            </a:r>
            <a:br>
              <a:rPr lang="en-US" dirty="0" smtClean="0"/>
            </a:br>
            <a:r>
              <a:rPr lang="he-IL" dirty="0" smtClean="0"/>
              <a:t>את הקוד ליצירת המודל ואימון שלו </a:t>
            </a:r>
            <a:r>
              <a:rPr lang="he-IL" dirty="0" smtClean="0"/>
              <a:t>לקחנו </a:t>
            </a:r>
            <a:r>
              <a:rPr lang="he-IL" dirty="0"/>
              <a:t>מהאתר "</a:t>
            </a:r>
            <a:r>
              <a:rPr lang="en-US" dirty="0"/>
              <a:t>medium</a:t>
            </a:r>
            <a:r>
              <a:rPr lang="he-IL" dirty="0"/>
              <a:t>" </a:t>
            </a:r>
            <a:r>
              <a:rPr lang="he-IL" dirty="0" smtClean="0"/>
              <a:t>[</a:t>
            </a:r>
            <a:r>
              <a:rPr lang="he-IL" dirty="0"/>
              <a:t>1</a:t>
            </a:r>
            <a:r>
              <a:rPr lang="he-IL" dirty="0" smtClean="0"/>
              <a:t>]</a:t>
            </a:r>
            <a:r>
              <a:rPr lang="en-US" dirty="0" smtClean="0"/>
              <a:t/>
            </a:r>
            <a:br>
              <a:rPr lang="en-US" dirty="0" smtClean="0"/>
            </a:br>
            <a:r>
              <a:rPr lang="en-US" dirty="0" smtClean="0"/>
              <a:t/>
            </a:r>
            <a:br>
              <a:rPr lang="en-US" dirty="0" smtClean="0"/>
            </a:br>
            <a:endParaRPr lang="he-IL" dirty="0" smtClean="0"/>
          </a:p>
          <a:p>
            <a:pPr marL="0" indent="0">
              <a:lnSpc>
                <a:spcPct val="150000"/>
              </a:lnSpc>
              <a:buNone/>
            </a:pPr>
            <a:r>
              <a:rPr lang="en-US" dirty="0" smtClean="0"/>
              <a:t> </a:t>
            </a:r>
            <a:r>
              <a:rPr lang="en-US" dirty="0"/>
              <a:t/>
            </a:r>
            <a:br>
              <a:rPr lang="en-US" dirty="0"/>
            </a:br>
            <a:endParaRPr lang="he-IL" dirty="0"/>
          </a:p>
        </p:txBody>
      </p:sp>
      <p:sp>
        <p:nvSpPr>
          <p:cNvPr id="6" name="מציין מיקום של מספר שקופית 5"/>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TextBox 4"/>
          <p:cNvSpPr txBox="1"/>
          <p:nvPr/>
        </p:nvSpPr>
        <p:spPr>
          <a:xfrm>
            <a:off x="1069848" y="6027003"/>
            <a:ext cx="7281672" cy="523220"/>
          </a:xfrm>
          <a:prstGeom prst="rect">
            <a:avLst/>
          </a:prstGeom>
          <a:noFill/>
        </p:spPr>
        <p:txBody>
          <a:bodyPr wrap="square" rtlCol="1">
            <a:spAutoFit/>
          </a:bodyPr>
          <a:lstStyle/>
          <a:p>
            <a:r>
              <a:rPr lang="en-US" sz="1000" dirty="0" smtClean="0">
                <a:solidFill>
                  <a:schemeClr val="bg1">
                    <a:lumMod val="50000"/>
                  </a:schemeClr>
                </a:solidFill>
              </a:rPr>
              <a:t>[1] </a:t>
            </a:r>
            <a:r>
              <a:rPr lang="en-US" sz="1000" dirty="0" smtClean="0">
                <a:solidFill>
                  <a:schemeClr val="bg1">
                    <a:lumMod val="50000"/>
                  </a:schemeClr>
                </a:solidFill>
                <a:hlinkClick r:id="rId2"/>
              </a:rPr>
              <a:t>https://medium.com/deepquestai/ai-in-agriculture-detecting-defects-in-apples-b246799b329c</a:t>
            </a:r>
            <a:endParaRPr lang="en-US" sz="1000" dirty="0" smtClean="0">
              <a:solidFill>
                <a:schemeClr val="bg1">
                  <a:lumMod val="50000"/>
                </a:schemeClr>
              </a:solidFill>
            </a:endParaRPr>
          </a:p>
          <a:p>
            <a:endParaRPr lang="he-IL" dirty="0"/>
          </a:p>
        </p:txBody>
      </p:sp>
    </p:spTree>
    <p:extLst>
      <p:ext uri="{BB962C8B-B14F-4D97-AF65-F5344CB8AC3E}">
        <p14:creationId xmlns:p14="http://schemas.microsoft.com/office/powerpoint/2010/main" val="379813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רעיונות לשיפור:</a:t>
            </a:r>
            <a:endParaRPr lang="he-IL" dirty="0"/>
          </a:p>
        </p:txBody>
      </p:sp>
      <p:sp>
        <p:nvSpPr>
          <p:cNvPr id="3" name="מציין מיקום תוכן 2"/>
          <p:cNvSpPr>
            <a:spLocks noGrp="1"/>
          </p:cNvSpPr>
          <p:nvPr>
            <p:ph idx="1"/>
          </p:nvPr>
        </p:nvSpPr>
        <p:spPr/>
        <p:txBody>
          <a:bodyPr/>
          <a:lstStyle/>
          <a:p>
            <a:pPr>
              <a:lnSpc>
                <a:spcPct val="150000"/>
              </a:lnSpc>
            </a:pPr>
            <a:r>
              <a:rPr lang="he-IL" dirty="0"/>
              <a:t>הוספת פונקציונליות של סיווג רמת בשלות של התפוחים.</a:t>
            </a:r>
          </a:p>
          <a:p>
            <a:pPr>
              <a:lnSpc>
                <a:spcPct val="150000"/>
              </a:lnSpc>
            </a:pPr>
            <a:r>
              <a:rPr lang="he-IL" dirty="0"/>
              <a:t>שיפור יכולת הזיהוי של הפגמים והפרדתם לסוגים שונים (אולי בעתיד אף יציע פתרון לבעיה).</a:t>
            </a:r>
          </a:p>
          <a:p>
            <a:pPr>
              <a:lnSpc>
                <a:spcPct val="150000"/>
              </a:lnSpc>
            </a:pPr>
            <a:r>
              <a:rPr lang="he-IL" dirty="0"/>
              <a:t>הרחבת המודל בכדי שיוכל לזהות נגעים ופגמים </a:t>
            </a:r>
            <a:r>
              <a:rPr lang="he-IL" dirty="0" smtClean="0"/>
              <a:t>בפירות נוספים פרט לתפוחים.</a:t>
            </a:r>
          </a:p>
          <a:p>
            <a:pPr marL="457200" indent="-457200">
              <a:lnSpc>
                <a:spcPct val="150000"/>
              </a:lnSpc>
              <a:buFont typeface="+mj-lt"/>
              <a:buAutoNum type="arabicPeriod"/>
            </a:pPr>
            <a:endParaRPr lang="he-IL" dirty="0" smtClean="0"/>
          </a:p>
          <a:p>
            <a:pPr marL="0" indent="0">
              <a:lnSpc>
                <a:spcPct val="150000"/>
              </a:lnSpc>
              <a:buNone/>
            </a:pPr>
            <a:endParaRPr lang="he-IL" dirty="0" smtClean="0"/>
          </a:p>
        </p:txBody>
      </p:sp>
      <p:sp>
        <p:nvSpPr>
          <p:cNvPr id="7" name="מציין מיקום של מספר שקופית 6"/>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4168964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ביבליוגרפיה:</a:t>
            </a:r>
            <a:endParaRPr lang="he-IL" dirty="0"/>
          </a:p>
        </p:txBody>
      </p:sp>
      <p:sp>
        <p:nvSpPr>
          <p:cNvPr id="3" name="מציין מיקום תוכן 2"/>
          <p:cNvSpPr>
            <a:spLocks noGrp="1"/>
          </p:cNvSpPr>
          <p:nvPr>
            <p:ph idx="1"/>
          </p:nvPr>
        </p:nvSpPr>
        <p:spPr/>
        <p:txBody>
          <a:bodyPr>
            <a:normAutofit/>
          </a:bodyPr>
          <a:lstStyle/>
          <a:p>
            <a:pPr algn="l" rtl="0">
              <a:lnSpc>
                <a:spcPct val="150000"/>
              </a:lnSpc>
            </a:pPr>
            <a:r>
              <a:rPr lang="en-US" dirty="0" err="1"/>
              <a:t>Olafenwa</a:t>
            </a:r>
            <a:r>
              <a:rPr lang="en-US" dirty="0"/>
              <a:t> , Moses. “AI in Agriculture — Detecting defects in Apples”.</a:t>
            </a:r>
            <a:br>
              <a:rPr lang="en-US" dirty="0"/>
            </a:br>
            <a:r>
              <a:rPr lang="en-US" dirty="0"/>
              <a:t>medium.com. Aug 30 2019.</a:t>
            </a:r>
          </a:p>
          <a:p>
            <a:pPr algn="l" rtl="0">
              <a:lnSpc>
                <a:spcPct val="150000"/>
              </a:lnSpc>
            </a:pPr>
            <a:r>
              <a:rPr lang="en-US" dirty="0" err="1"/>
              <a:t>Olafenwa</a:t>
            </a:r>
            <a:r>
              <a:rPr lang="en-US" dirty="0"/>
              <a:t> , Moses. “</a:t>
            </a:r>
            <a:r>
              <a:rPr lang="en-US" dirty="0" err="1"/>
              <a:t>AppleDetection</a:t>
            </a:r>
            <a:r>
              <a:rPr lang="en-US" dirty="0"/>
              <a:t>”. GitHub.com. Aug 30 </a:t>
            </a:r>
            <a:r>
              <a:rPr lang="en-US" dirty="0" smtClean="0"/>
              <a:t>2019.</a:t>
            </a:r>
          </a:p>
          <a:p>
            <a:pPr algn="l" rtl="0"/>
            <a:endParaRPr lang="en-US" dirty="0"/>
          </a:p>
          <a:p>
            <a:pPr algn="l" rtl="0"/>
            <a:endParaRPr lang="en-US" dirty="0"/>
          </a:p>
        </p:txBody>
      </p:sp>
      <p:sp>
        <p:nvSpPr>
          <p:cNvPr id="7" name="מציין מיקום של מספר שקופית 6"/>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527938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מה עושה התוכנית:</a:t>
            </a:r>
            <a:endParaRPr lang="he-IL" dirty="0"/>
          </a:p>
        </p:txBody>
      </p:sp>
      <p:sp>
        <p:nvSpPr>
          <p:cNvPr id="3" name="מציין מיקום תוכן 2"/>
          <p:cNvSpPr>
            <a:spLocks noGrp="1"/>
          </p:cNvSpPr>
          <p:nvPr>
            <p:ph idx="1"/>
          </p:nvPr>
        </p:nvSpPr>
        <p:spPr/>
        <p:txBody>
          <a:bodyPr>
            <a:normAutofit lnSpcReduction="10000"/>
          </a:bodyPr>
          <a:lstStyle/>
          <a:p>
            <a:pPr>
              <a:lnSpc>
                <a:spcPct val="150000"/>
              </a:lnSpc>
            </a:pPr>
            <a:r>
              <a:rPr lang="he-IL" dirty="0" smtClean="0"/>
              <a:t>המטרה הראשית של התוכנית היא לשפר את איכות תפוחי העץ בארץ בשלב הגידול, המכירה והאחסון.</a:t>
            </a:r>
          </a:p>
          <a:p>
            <a:pPr>
              <a:lnSpc>
                <a:spcPct val="150000"/>
              </a:lnSpc>
            </a:pPr>
            <a:r>
              <a:rPr lang="he-IL" dirty="0" smtClean="0"/>
              <a:t>תפקידה של התוכנית יהיה לאתר, למיין ולהתריע על סוגי פגמים שונים בתפוחי עץ.</a:t>
            </a:r>
          </a:p>
          <a:p>
            <a:pPr>
              <a:lnSpc>
                <a:spcPct val="150000"/>
              </a:lnSpc>
            </a:pPr>
            <a:r>
              <a:rPr lang="he-IL" dirty="0" smtClean="0"/>
              <a:t>התוכנית תפעיל מודל, שאותו נאמן בעזרת מאגר של תמונות של תפוחים, ולאחר מכן נוודא את אימון המודל בעזרת מאגר הבדיקות.</a:t>
            </a:r>
          </a:p>
          <a:p>
            <a:pPr>
              <a:lnSpc>
                <a:spcPct val="150000"/>
              </a:lnSpc>
            </a:pPr>
            <a:r>
              <a:rPr lang="he-IL" dirty="0" smtClean="0"/>
              <a:t>לאחר סיום יצירת התוכנית, יתאפשר להזין לקלט התוכנית תמונות של תפוחים ונקבל</a:t>
            </a:r>
            <a:r>
              <a:rPr lang="he-IL" dirty="0"/>
              <a:t> הדפסות אשר מסווגות האם התפוח תקין או פגוע, בכמה אחוז המודל בטוח בכך ובנוסף גם את מיקום התפוח </a:t>
            </a:r>
            <a:r>
              <a:rPr lang="he-IL" dirty="0" smtClean="0"/>
              <a:t>בתמונה.</a:t>
            </a:r>
          </a:p>
        </p:txBody>
      </p:sp>
      <p:sp>
        <p:nvSpPr>
          <p:cNvPr id="6" name="מציין מיקום של מספר שקופית 5"/>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185918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קלט:</a:t>
            </a:r>
            <a:endParaRPr lang="he-IL" dirty="0"/>
          </a:p>
        </p:txBody>
      </p:sp>
      <p:sp>
        <p:nvSpPr>
          <p:cNvPr id="3" name="מציין מיקום תוכן 2"/>
          <p:cNvSpPr>
            <a:spLocks noGrp="1"/>
          </p:cNvSpPr>
          <p:nvPr>
            <p:ph idx="1"/>
          </p:nvPr>
        </p:nvSpPr>
        <p:spPr/>
        <p:txBody>
          <a:bodyPr>
            <a:normAutofit/>
          </a:bodyPr>
          <a:lstStyle/>
          <a:p>
            <a:pPr>
              <a:lnSpc>
                <a:spcPct val="150000"/>
              </a:lnSpc>
            </a:pPr>
            <a:r>
              <a:rPr lang="he-IL" dirty="0"/>
              <a:t>הקלט הראשוני של התוכנית הוא ממאגר תמונות של תפוחים והוא משמש לצורכי אימון של המכונה ומכיל 563 תמונות של תפוחים, חלקם תפוחים "בריאים" וחלקם תפוחים "פגומים".</a:t>
            </a:r>
          </a:p>
          <a:p>
            <a:pPr>
              <a:lnSpc>
                <a:spcPct val="150000"/>
              </a:lnSpc>
            </a:pPr>
            <a:r>
              <a:rPr lang="he-IL" dirty="0"/>
              <a:t>בנוסף יש עוד 150 תמונות של תפוחים לשלב הבדיקה של המכונה. בכל אחת מתמונות אלו אנו יודעים האם מדובר בתמונה של תפוח בריא או לא, ולכן לאחר סיום בניית המכונה, נריץ אותה על תמונות אלו ונוודא שאכן מחזירה תשובה מתאימה לכל תמונה.</a:t>
            </a:r>
          </a:p>
          <a:p>
            <a:pPr>
              <a:lnSpc>
                <a:spcPct val="150000"/>
              </a:lnSpc>
            </a:pPr>
            <a:r>
              <a:rPr lang="he-IL" dirty="0"/>
              <a:t>לבסוף, יהיה ניתן להוסיף קלט שנדגם מהשטח על ידי מצלמה אישית או על ידי רחפן.</a:t>
            </a:r>
          </a:p>
        </p:txBody>
      </p:sp>
      <p:sp>
        <p:nvSpPr>
          <p:cNvPr id="6" name="מציין מיקום של מספר שקופית 5"/>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96401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פלט:</a:t>
            </a:r>
            <a:endParaRPr lang="he-IL" dirty="0"/>
          </a:p>
        </p:txBody>
      </p:sp>
      <p:sp>
        <p:nvSpPr>
          <p:cNvPr id="3" name="מציין מיקום תוכן 2"/>
          <p:cNvSpPr>
            <a:spLocks noGrp="1"/>
          </p:cNvSpPr>
          <p:nvPr>
            <p:ph idx="1"/>
          </p:nvPr>
        </p:nvSpPr>
        <p:spPr/>
        <p:txBody>
          <a:bodyPr>
            <a:normAutofit lnSpcReduction="10000"/>
          </a:bodyPr>
          <a:lstStyle/>
          <a:p>
            <a:pPr>
              <a:lnSpc>
                <a:spcPct val="150000"/>
              </a:lnSpc>
            </a:pPr>
            <a:r>
              <a:rPr lang="he-IL" dirty="0"/>
              <a:t>פלט התוכנית יהיה רשימה של כלל התפוחים שזיהתה התוכנית בכל תמונה.</a:t>
            </a:r>
          </a:p>
          <a:p>
            <a:pPr>
              <a:lnSpc>
                <a:spcPct val="150000"/>
              </a:lnSpc>
            </a:pPr>
            <a:r>
              <a:rPr lang="he-IL" dirty="0"/>
              <a:t>ברשימת התפוחים, שם התפוח יעיד האם התפוח בריא או בעל פגם.</a:t>
            </a:r>
          </a:p>
          <a:p>
            <a:pPr>
              <a:lnSpc>
                <a:spcPct val="150000"/>
              </a:lnSpc>
            </a:pPr>
            <a:r>
              <a:rPr lang="he-IL" dirty="0"/>
              <a:t>בנוסף, התוכנית תעיד בכמה אחוזים מדויק הסיווג, ומהו מיקום התפוח בתמונה הנתונה</a:t>
            </a:r>
            <a:r>
              <a:rPr lang="he-IL" dirty="0" smtClean="0"/>
              <a:t>.</a:t>
            </a:r>
          </a:p>
          <a:p>
            <a:endParaRPr lang="he-IL" dirty="0"/>
          </a:p>
          <a:p>
            <a:r>
              <a:rPr lang="he-IL" dirty="0" smtClean="0"/>
              <a:t>דוגמת פלט:</a:t>
            </a:r>
          </a:p>
          <a:p>
            <a:r>
              <a:rPr lang="he-IL" sz="1500" dirty="0" smtClean="0"/>
              <a:t>ניתן לראות שכל תפוח מקבל</a:t>
            </a:r>
            <a:r>
              <a:rPr lang="en-US" sz="1500" dirty="0"/>
              <a:t/>
            </a:r>
            <a:br>
              <a:rPr lang="en-US" sz="1500" dirty="0"/>
            </a:br>
            <a:r>
              <a:rPr lang="he-IL" sz="1500" dirty="0" smtClean="0"/>
              <a:t>כותרת "</a:t>
            </a:r>
            <a:r>
              <a:rPr lang="en-US" sz="1500" dirty="0" smtClean="0"/>
              <a:t>apple</a:t>
            </a:r>
            <a:r>
              <a:rPr lang="he-IL" sz="1500" dirty="0" smtClean="0"/>
              <a:t>" או "</a:t>
            </a:r>
            <a:r>
              <a:rPr lang="en-US" sz="1500" dirty="0" err="1" smtClean="0"/>
              <a:t>damaged_apple</a:t>
            </a:r>
            <a:r>
              <a:rPr lang="he-IL" sz="1500" dirty="0" smtClean="0"/>
              <a:t>".</a:t>
            </a:r>
          </a:p>
          <a:p>
            <a:r>
              <a:rPr lang="he-IL" sz="1500" dirty="0" smtClean="0"/>
              <a:t>לאחר מכן מופיע אחוז הדיוק.</a:t>
            </a:r>
          </a:p>
          <a:p>
            <a:r>
              <a:rPr lang="he-IL" sz="1500" dirty="0"/>
              <a:t>ולבסוף </a:t>
            </a:r>
            <a:r>
              <a:rPr lang="he-IL" sz="1500" dirty="0" smtClean="0"/>
              <a:t>מערך של </a:t>
            </a:r>
            <a:r>
              <a:rPr lang="he-IL" sz="1500" dirty="0"/>
              <a:t>4 ערכים שמתארים </a:t>
            </a:r>
            <a:r>
              <a:rPr lang="he-IL" sz="1500" dirty="0" smtClean="0"/>
              <a:t>את</a:t>
            </a:r>
            <a:r>
              <a:rPr lang="en-US" sz="1500" dirty="0" smtClean="0"/>
              <a:t/>
            </a:r>
            <a:br>
              <a:rPr lang="en-US" sz="1500" dirty="0" smtClean="0"/>
            </a:br>
            <a:r>
              <a:rPr lang="he-IL" sz="1500" dirty="0" smtClean="0"/>
              <a:t>מיקומי </a:t>
            </a:r>
            <a:r>
              <a:rPr lang="en-US" sz="1500" dirty="0" err="1"/>
              <a:t>x,y</a:t>
            </a:r>
            <a:r>
              <a:rPr lang="he-IL" sz="1500" dirty="0"/>
              <a:t> של הפינה השמאלית העליונה</a:t>
            </a:r>
            <a:r>
              <a:rPr lang="en-US" sz="1500" dirty="0"/>
              <a:t/>
            </a:r>
            <a:br>
              <a:rPr lang="en-US" sz="1500" dirty="0"/>
            </a:br>
            <a:r>
              <a:rPr lang="he-IL" sz="1500" dirty="0"/>
              <a:t>והימנית </a:t>
            </a:r>
            <a:r>
              <a:rPr lang="he-IL" sz="1500" dirty="0" smtClean="0"/>
              <a:t>התחתונה של מיקום התפוח.</a:t>
            </a:r>
            <a:endParaRPr lang="he-IL" sz="1500" dirty="0"/>
          </a:p>
        </p:txBody>
      </p:sp>
      <p:pic>
        <p:nvPicPr>
          <p:cNvPr id="4" name="תמונה 3"/>
          <p:cNvPicPr>
            <a:picLocks noChangeAspect="1"/>
          </p:cNvPicPr>
          <p:nvPr/>
        </p:nvPicPr>
        <p:blipFill>
          <a:blip r:embed="rId2"/>
          <a:stretch>
            <a:fillRect/>
          </a:stretch>
        </p:blipFill>
        <p:spPr>
          <a:xfrm>
            <a:off x="959987" y="4000535"/>
            <a:ext cx="6729682" cy="2171665"/>
          </a:xfrm>
          <a:prstGeom prst="rect">
            <a:avLst/>
          </a:prstGeom>
        </p:spPr>
      </p:pic>
      <p:sp>
        <p:nvSpPr>
          <p:cNvPr id="7" name="מציין מיקום של מספר שקופית 6"/>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89239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תוכנית מימוש – סכמה גרפית:</a:t>
            </a:r>
            <a:endParaRPr lang="he-IL" dirty="0"/>
          </a:p>
        </p:txBody>
      </p:sp>
      <p:sp>
        <p:nvSpPr>
          <p:cNvPr id="7" name="מציין מיקום של מספר שקופית 6"/>
          <p:cNvSpPr>
            <a:spLocks noGrp="1"/>
          </p:cNvSpPr>
          <p:nvPr>
            <p:ph type="sldNum" sz="quarter" idx="12"/>
          </p:nvPr>
        </p:nvSpPr>
        <p:spPr/>
        <p:txBody>
          <a:bodyPr/>
          <a:lstStyle/>
          <a:p>
            <a:fld id="{4FAB73BC-B049-4115-A692-8D63A059BFB8}" type="slidenum">
              <a:rPr lang="en-US" smtClean="0"/>
              <a:t>5</a:t>
            </a:fld>
            <a:endParaRPr lang="en-US" dirty="0"/>
          </a:p>
        </p:txBody>
      </p:sp>
      <p:pic>
        <p:nvPicPr>
          <p:cNvPr id="9" name="תמונה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192466" y="3234806"/>
            <a:ext cx="2485376" cy="1547077"/>
          </a:xfrm>
          <a:prstGeom prst="rect">
            <a:avLst/>
          </a:prstGeom>
        </p:spPr>
      </p:pic>
      <p:pic>
        <p:nvPicPr>
          <p:cNvPr id="10" name="תמונה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8" y="4555019"/>
            <a:ext cx="3754424" cy="2215726"/>
          </a:xfrm>
          <a:prstGeom prst="rect">
            <a:avLst/>
          </a:prstGeom>
        </p:spPr>
      </p:pic>
      <p:sp>
        <p:nvSpPr>
          <p:cNvPr id="11" name="TextBox 10"/>
          <p:cNvSpPr txBox="1"/>
          <p:nvPr/>
        </p:nvSpPr>
        <p:spPr>
          <a:xfrm>
            <a:off x="176154" y="2034092"/>
            <a:ext cx="3107654" cy="369332"/>
          </a:xfrm>
          <a:prstGeom prst="rect">
            <a:avLst/>
          </a:prstGeom>
          <a:noFill/>
        </p:spPr>
        <p:txBody>
          <a:bodyPr wrap="square" rtlCol="1">
            <a:spAutoFit/>
          </a:bodyPr>
          <a:lstStyle/>
          <a:p>
            <a:r>
              <a:rPr lang="en-US" dirty="0" smtClean="0">
                <a:solidFill>
                  <a:srgbClr val="FF0000"/>
                </a:solidFill>
              </a:rPr>
              <a:t>Step 1 </a:t>
            </a:r>
            <a:r>
              <a:rPr lang="en-US" dirty="0" smtClean="0"/>
              <a:t>– Train the model.</a:t>
            </a:r>
            <a:endParaRPr lang="he-IL" dirty="0"/>
          </a:p>
        </p:txBody>
      </p:sp>
      <p:pic>
        <p:nvPicPr>
          <p:cNvPr id="12" name="תמונה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086" y="2443092"/>
            <a:ext cx="1016722" cy="1016722"/>
          </a:xfrm>
          <a:prstGeom prst="rect">
            <a:avLst/>
          </a:prstGeom>
        </p:spPr>
      </p:pic>
      <p:sp>
        <p:nvSpPr>
          <p:cNvPr id="13" name="חץ למטה 12"/>
          <p:cNvSpPr/>
          <p:nvPr/>
        </p:nvSpPr>
        <p:spPr>
          <a:xfrm rot="1569438">
            <a:off x="2010185" y="3438861"/>
            <a:ext cx="513806" cy="1046465"/>
          </a:xfrm>
          <a:prstGeom prst="down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9" name="TextBox 18"/>
          <p:cNvSpPr txBox="1"/>
          <p:nvPr/>
        </p:nvSpPr>
        <p:spPr>
          <a:xfrm>
            <a:off x="2914178" y="2027908"/>
            <a:ext cx="3107654" cy="369332"/>
          </a:xfrm>
          <a:prstGeom prst="rect">
            <a:avLst/>
          </a:prstGeom>
          <a:noFill/>
        </p:spPr>
        <p:txBody>
          <a:bodyPr wrap="square" rtlCol="1">
            <a:spAutoFit/>
          </a:bodyPr>
          <a:lstStyle/>
          <a:p>
            <a:r>
              <a:rPr lang="en-US" dirty="0" smtClean="0">
                <a:solidFill>
                  <a:srgbClr val="0070C0"/>
                </a:solidFill>
              </a:rPr>
              <a:t>Step 2</a:t>
            </a:r>
            <a:r>
              <a:rPr lang="en-US" dirty="0" smtClean="0"/>
              <a:t> – Test the Model.</a:t>
            </a:r>
            <a:endParaRPr lang="he-IL" dirty="0"/>
          </a:p>
        </p:txBody>
      </p:sp>
      <p:sp>
        <p:nvSpPr>
          <p:cNvPr id="21" name="חץ למטה 20"/>
          <p:cNvSpPr/>
          <p:nvPr/>
        </p:nvSpPr>
        <p:spPr>
          <a:xfrm rot="21017417">
            <a:off x="2860014" y="3485113"/>
            <a:ext cx="513806" cy="1046465"/>
          </a:xfrm>
          <a:prstGeom prst="downArrow">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pic>
        <p:nvPicPr>
          <p:cNvPr id="15" name="תמונה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9221" y="2997915"/>
            <a:ext cx="2514557" cy="3094155"/>
          </a:xfrm>
          <a:prstGeom prst="rect">
            <a:avLst/>
          </a:prstGeom>
        </p:spPr>
      </p:pic>
      <p:sp>
        <p:nvSpPr>
          <p:cNvPr id="18" name="חץ ימינה 17"/>
          <p:cNvSpPr/>
          <p:nvPr/>
        </p:nvSpPr>
        <p:spPr>
          <a:xfrm rot="11642757">
            <a:off x="7939010" y="3977407"/>
            <a:ext cx="937752" cy="483437"/>
          </a:xfrm>
          <a:prstGeom prst="rightArrow">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28" name="TextBox 27"/>
          <p:cNvSpPr txBox="1"/>
          <p:nvPr/>
        </p:nvSpPr>
        <p:spPr>
          <a:xfrm>
            <a:off x="5652201" y="2034092"/>
            <a:ext cx="3107654" cy="369332"/>
          </a:xfrm>
          <a:prstGeom prst="rect">
            <a:avLst/>
          </a:prstGeom>
          <a:noFill/>
        </p:spPr>
        <p:txBody>
          <a:bodyPr wrap="square" rtlCol="1">
            <a:spAutoFit/>
          </a:bodyPr>
          <a:lstStyle/>
          <a:p>
            <a:r>
              <a:rPr lang="en-US" dirty="0" smtClean="0">
                <a:solidFill>
                  <a:srgbClr val="00B050"/>
                </a:solidFill>
              </a:rPr>
              <a:t>Step 3</a:t>
            </a:r>
            <a:r>
              <a:rPr lang="en-US" dirty="0" smtClean="0"/>
              <a:t> – Get real data.</a:t>
            </a:r>
            <a:endParaRPr lang="he-IL" dirty="0"/>
          </a:p>
        </p:txBody>
      </p:sp>
      <p:sp>
        <p:nvSpPr>
          <p:cNvPr id="29" name="TextBox 28"/>
          <p:cNvSpPr txBox="1"/>
          <p:nvPr/>
        </p:nvSpPr>
        <p:spPr>
          <a:xfrm>
            <a:off x="8163560" y="2030492"/>
            <a:ext cx="3560983" cy="369332"/>
          </a:xfrm>
          <a:prstGeom prst="rect">
            <a:avLst/>
          </a:prstGeom>
          <a:noFill/>
        </p:spPr>
        <p:txBody>
          <a:bodyPr wrap="square" rtlCol="1">
            <a:spAutoFit/>
          </a:bodyPr>
          <a:lstStyle/>
          <a:p>
            <a:r>
              <a:rPr lang="en-US" dirty="0" smtClean="0">
                <a:solidFill>
                  <a:srgbClr val="FFC000"/>
                </a:solidFill>
              </a:rPr>
              <a:t>Step 4</a:t>
            </a:r>
            <a:r>
              <a:rPr lang="en-US" dirty="0" smtClean="0"/>
              <a:t> – Insert data </a:t>
            </a:r>
            <a:r>
              <a:rPr lang="en-US" dirty="0"/>
              <a:t>and </a:t>
            </a:r>
            <a:r>
              <a:rPr lang="en-US" dirty="0" smtClean="0"/>
              <a:t>analyze.</a:t>
            </a:r>
            <a:endParaRPr lang="he-IL" dirty="0"/>
          </a:p>
        </p:txBody>
      </p:sp>
      <p:sp>
        <p:nvSpPr>
          <p:cNvPr id="30" name="חץ ימינה 29"/>
          <p:cNvSpPr/>
          <p:nvPr/>
        </p:nvSpPr>
        <p:spPr>
          <a:xfrm rot="9333295">
            <a:off x="3929715" y="4432585"/>
            <a:ext cx="1455088" cy="483437"/>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23" name="TextBox 22"/>
          <p:cNvSpPr txBox="1"/>
          <p:nvPr/>
        </p:nvSpPr>
        <p:spPr>
          <a:xfrm>
            <a:off x="2429690" y="2474017"/>
            <a:ext cx="827991" cy="369332"/>
          </a:xfrm>
          <a:prstGeom prst="rect">
            <a:avLst/>
          </a:prstGeom>
          <a:noFill/>
        </p:spPr>
        <p:txBody>
          <a:bodyPr wrap="square" rtlCol="1">
            <a:spAutoFit/>
          </a:bodyPr>
          <a:lstStyle/>
          <a:p>
            <a:r>
              <a:rPr lang="en-US" dirty="0" smtClean="0"/>
              <a:t>DATA</a:t>
            </a:r>
            <a:endParaRPr lang="he-IL" dirty="0"/>
          </a:p>
        </p:txBody>
      </p:sp>
      <p:pic>
        <p:nvPicPr>
          <p:cNvPr id="1026" name="Picture 2" descr="https://miro.medium.com/max/788/1*bBLl2BWusN_SvsWvyuBTyQ.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8342" y="4676620"/>
            <a:ext cx="2000659" cy="12590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871709" y="5931835"/>
            <a:ext cx="3560983" cy="369332"/>
          </a:xfrm>
          <a:prstGeom prst="rect">
            <a:avLst/>
          </a:prstGeom>
          <a:noFill/>
        </p:spPr>
        <p:txBody>
          <a:bodyPr wrap="square" rtlCol="1">
            <a:spAutoFit/>
          </a:bodyPr>
          <a:lstStyle/>
          <a:p>
            <a:r>
              <a:rPr lang="en-US" dirty="0" smtClean="0"/>
              <a:t>Step 5 – Print the output.</a:t>
            </a:r>
            <a:endParaRPr lang="he-IL" dirty="0"/>
          </a:p>
        </p:txBody>
      </p:sp>
    </p:spTree>
    <p:extLst>
      <p:ext uri="{BB962C8B-B14F-4D97-AF65-F5344CB8AC3E}">
        <p14:creationId xmlns:p14="http://schemas.microsoft.com/office/powerpoint/2010/main" val="49415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9" grpId="0"/>
      <p:bldP spid="21" grpId="0" animBg="1"/>
      <p:bldP spid="18" grpId="0" animBg="1"/>
      <p:bldP spid="28" grpId="0"/>
      <p:bldP spid="29" grpId="0"/>
      <p:bldP spid="30"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כלים בהם </a:t>
            </a:r>
            <a:r>
              <a:rPr lang="he-IL" dirty="0" smtClean="0"/>
              <a:t>השתמשנו:</a:t>
            </a:r>
            <a:endParaRPr lang="he-IL" dirty="0"/>
          </a:p>
        </p:txBody>
      </p:sp>
      <p:sp>
        <p:nvSpPr>
          <p:cNvPr id="3" name="מציין מיקום תוכן 2"/>
          <p:cNvSpPr>
            <a:spLocks noGrp="1"/>
          </p:cNvSpPr>
          <p:nvPr>
            <p:ph idx="1"/>
          </p:nvPr>
        </p:nvSpPr>
        <p:spPr/>
        <p:txBody>
          <a:bodyPr/>
          <a:lstStyle/>
          <a:p>
            <a:pPr>
              <a:lnSpc>
                <a:spcPct val="150000"/>
              </a:lnSpc>
            </a:pPr>
            <a:r>
              <a:rPr lang="he-IL" dirty="0"/>
              <a:t>בכדי להשיג את כוח החישוב הנדרש את קוד התוכנית נממש בעזרת </a:t>
            </a:r>
            <a:r>
              <a:rPr lang="en-US" dirty="0"/>
              <a:t>Google </a:t>
            </a:r>
            <a:r>
              <a:rPr lang="en-US" dirty="0" err="1"/>
              <a:t>Colab</a:t>
            </a:r>
            <a:r>
              <a:rPr lang="he-IL" dirty="0"/>
              <a:t>. [1]</a:t>
            </a:r>
          </a:p>
          <a:p>
            <a:pPr>
              <a:lnSpc>
                <a:spcPct val="150000"/>
              </a:lnSpc>
            </a:pPr>
            <a:r>
              <a:rPr lang="he-IL" dirty="0"/>
              <a:t>את פירוט אופן מימוש הקוד נביא מהאתר "</a:t>
            </a:r>
            <a:r>
              <a:rPr lang="en-US" dirty="0"/>
              <a:t>medium</a:t>
            </a:r>
            <a:r>
              <a:rPr lang="he-IL" dirty="0"/>
              <a:t>". [2]</a:t>
            </a:r>
          </a:p>
          <a:p>
            <a:pPr>
              <a:lnSpc>
                <a:spcPct val="150000"/>
              </a:lnSpc>
            </a:pPr>
            <a:r>
              <a:rPr lang="he-IL" dirty="0"/>
              <a:t>את מאגר הנתונים של תמונות התפוחים נייבא ממאגר באתר "</a:t>
            </a:r>
            <a:r>
              <a:rPr lang="en-US" dirty="0"/>
              <a:t>GitHub</a:t>
            </a:r>
            <a:r>
              <a:rPr lang="he-IL" dirty="0"/>
              <a:t>". [3]</a:t>
            </a:r>
          </a:p>
          <a:p>
            <a:pPr>
              <a:lnSpc>
                <a:spcPct val="150000"/>
              </a:lnSpc>
            </a:pPr>
            <a:r>
              <a:rPr lang="he-IL" dirty="0"/>
              <a:t>הוספת תמונות למאגר ע"י מצלמה ביתית / רחפן </a:t>
            </a:r>
            <a:r>
              <a:rPr lang="he-IL" dirty="0" smtClean="0"/>
              <a:t>אישי.</a:t>
            </a:r>
          </a:p>
          <a:p>
            <a:pPr marL="0" indent="0">
              <a:buNone/>
            </a:pPr>
            <a:endParaRPr lang="he-IL" dirty="0" smtClean="0"/>
          </a:p>
        </p:txBody>
      </p:sp>
      <p:sp>
        <p:nvSpPr>
          <p:cNvPr id="7" name="מציין מיקום של מספר שקופית 6"/>
          <p:cNvSpPr>
            <a:spLocks noGrp="1"/>
          </p:cNvSpPr>
          <p:nvPr>
            <p:ph type="sldNum" sz="quarter" idx="12"/>
          </p:nvPr>
        </p:nvSpPr>
        <p:spPr/>
        <p:txBody>
          <a:bodyPr/>
          <a:lstStyle/>
          <a:p>
            <a:fld id="{4FAB73BC-B049-4115-A692-8D63A059BFB8}" type="slidenum">
              <a:rPr lang="en-US" smtClean="0"/>
              <a:t>6</a:t>
            </a:fld>
            <a:endParaRPr lang="en-US" dirty="0"/>
          </a:p>
        </p:txBody>
      </p:sp>
      <p:sp>
        <p:nvSpPr>
          <p:cNvPr id="8" name="TextBox 7"/>
          <p:cNvSpPr txBox="1"/>
          <p:nvPr/>
        </p:nvSpPr>
        <p:spPr>
          <a:xfrm>
            <a:off x="1069848" y="6027003"/>
            <a:ext cx="7281672" cy="830997"/>
          </a:xfrm>
          <a:prstGeom prst="rect">
            <a:avLst/>
          </a:prstGeom>
          <a:noFill/>
        </p:spPr>
        <p:txBody>
          <a:bodyPr wrap="square" rtlCol="1">
            <a:spAutoFit/>
          </a:bodyPr>
          <a:lstStyle/>
          <a:p>
            <a:r>
              <a:rPr lang="en-US" sz="1000" dirty="0">
                <a:solidFill>
                  <a:schemeClr val="bg1">
                    <a:lumMod val="50000"/>
                  </a:schemeClr>
                </a:solidFill>
              </a:rPr>
              <a:t>[1] </a:t>
            </a:r>
            <a:r>
              <a:rPr lang="en-US" sz="1000" dirty="0">
                <a:solidFill>
                  <a:schemeClr val="bg1">
                    <a:lumMod val="50000"/>
                  </a:schemeClr>
                </a:solidFill>
                <a:hlinkClick r:id="rId2"/>
              </a:rPr>
              <a:t>https://colab.research.google.com</a:t>
            </a:r>
            <a:endParaRPr lang="en-US" sz="1000" dirty="0">
              <a:solidFill>
                <a:schemeClr val="bg1">
                  <a:lumMod val="50000"/>
                </a:schemeClr>
              </a:solidFill>
            </a:endParaRPr>
          </a:p>
          <a:p>
            <a:r>
              <a:rPr lang="en-US" sz="1000" dirty="0">
                <a:solidFill>
                  <a:schemeClr val="bg1">
                    <a:lumMod val="50000"/>
                  </a:schemeClr>
                </a:solidFill>
              </a:rPr>
              <a:t>[2] </a:t>
            </a:r>
            <a:r>
              <a:rPr lang="en-US" sz="1000" dirty="0">
                <a:solidFill>
                  <a:schemeClr val="bg1">
                    <a:lumMod val="50000"/>
                  </a:schemeClr>
                </a:solidFill>
                <a:hlinkClick r:id="rId3"/>
              </a:rPr>
              <a:t>https://medium.com/deepquestai/ai-in-agriculture-detecting-defects-in-apples-b246799b329c</a:t>
            </a:r>
            <a:endParaRPr lang="en-US" sz="1000" dirty="0">
              <a:solidFill>
                <a:schemeClr val="bg1">
                  <a:lumMod val="50000"/>
                </a:schemeClr>
              </a:solidFill>
            </a:endParaRPr>
          </a:p>
          <a:p>
            <a:r>
              <a:rPr lang="en-US" sz="1000" dirty="0">
                <a:solidFill>
                  <a:schemeClr val="bg1">
                    <a:lumMod val="50000"/>
                  </a:schemeClr>
                </a:solidFill>
              </a:rPr>
              <a:t>[3] </a:t>
            </a:r>
            <a:r>
              <a:rPr lang="en-US" sz="1000" dirty="0">
                <a:solidFill>
                  <a:schemeClr val="bg1">
                    <a:lumMod val="50000"/>
                  </a:schemeClr>
                </a:solidFill>
                <a:hlinkClick r:id="rId4"/>
              </a:rPr>
              <a:t>https://github.com/OlafenwaMoses/AppleDetection/</a:t>
            </a:r>
            <a:endParaRPr lang="en-US" sz="1000" dirty="0">
              <a:solidFill>
                <a:schemeClr val="bg1">
                  <a:lumMod val="50000"/>
                </a:schemeClr>
              </a:solidFill>
            </a:endParaRPr>
          </a:p>
          <a:p>
            <a:endParaRPr lang="he-IL" dirty="0"/>
          </a:p>
        </p:txBody>
      </p:sp>
    </p:spTree>
    <p:extLst>
      <p:ext uri="{BB962C8B-B14F-4D97-AF65-F5344CB8AC3E}">
        <p14:creationId xmlns:p14="http://schemas.microsoft.com/office/powerpoint/2010/main" val="2482089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ספריות וכלים בהם השתמשנו:</a:t>
            </a:r>
            <a:endParaRPr lang="he-IL" dirty="0"/>
          </a:p>
        </p:txBody>
      </p:sp>
      <p:sp>
        <p:nvSpPr>
          <p:cNvPr id="3" name="מציין מיקום תוכן 2"/>
          <p:cNvSpPr>
            <a:spLocks noGrp="1"/>
          </p:cNvSpPr>
          <p:nvPr>
            <p:ph idx="1"/>
          </p:nvPr>
        </p:nvSpPr>
        <p:spPr/>
        <p:txBody>
          <a:bodyPr/>
          <a:lstStyle/>
          <a:p>
            <a:r>
              <a:rPr lang="en-US" dirty="0" err="1" smtClean="0"/>
              <a:t>TensorFlow-gpu</a:t>
            </a:r>
            <a:r>
              <a:rPr lang="en-US" dirty="0" smtClean="0"/>
              <a:t> </a:t>
            </a:r>
            <a:r>
              <a:rPr lang="he-IL" dirty="0" smtClean="0"/>
              <a:t>– ספרייה להפצת </a:t>
            </a:r>
            <a:r>
              <a:rPr lang="he-IL" dirty="0"/>
              <a:t>אימונים </a:t>
            </a:r>
            <a:r>
              <a:rPr lang="he-IL" dirty="0" smtClean="0"/>
              <a:t>על גבי </a:t>
            </a:r>
            <a:r>
              <a:rPr lang="en-US" dirty="0" smtClean="0"/>
              <a:t>GPUs</a:t>
            </a:r>
            <a:r>
              <a:rPr lang="he-IL" dirty="0" smtClean="0"/>
              <a:t> מרובים</a:t>
            </a:r>
            <a:r>
              <a:rPr lang="he-IL" dirty="0"/>
              <a:t>, מספר מחשבים או </a:t>
            </a:r>
            <a:r>
              <a:rPr lang="en-US" dirty="0" smtClean="0"/>
              <a:t>TPUs</a:t>
            </a:r>
            <a:r>
              <a:rPr lang="he-IL" dirty="0" smtClean="0"/>
              <a:t>.</a:t>
            </a:r>
            <a:endParaRPr lang="en-US" dirty="0" smtClean="0"/>
          </a:p>
          <a:p>
            <a:r>
              <a:rPr lang="en-US" dirty="0" err="1" smtClean="0"/>
              <a:t>opencv</a:t>
            </a:r>
            <a:r>
              <a:rPr lang="en-US" dirty="0" smtClean="0"/>
              <a:t>-python</a:t>
            </a:r>
            <a:r>
              <a:rPr lang="he-IL" dirty="0" smtClean="0"/>
              <a:t> – ספרייה זו נועדה לפתור בעיות ויזואליזציה ממוחשבות.</a:t>
            </a:r>
          </a:p>
          <a:p>
            <a:r>
              <a:rPr lang="en-US" dirty="0" err="1" smtClean="0"/>
              <a:t>ImageAI</a:t>
            </a:r>
            <a:r>
              <a:rPr lang="he-IL" dirty="0" smtClean="0"/>
              <a:t> – ספרייה המאפשרת ליצור מערכות עצמאיות של למידה עמוקה וראייה ממוחשבת באמצעות מעט שורות קוד.</a:t>
            </a:r>
            <a:endParaRPr lang="en-US" dirty="0"/>
          </a:p>
          <a:p>
            <a:r>
              <a:rPr lang="en-US" dirty="0" err="1" smtClean="0"/>
              <a:t>TensorFlow</a:t>
            </a:r>
            <a:r>
              <a:rPr lang="he-IL" dirty="0" smtClean="0"/>
              <a:t>– ספרייה </a:t>
            </a:r>
            <a:r>
              <a:rPr lang="en-US" altLang="he-IL" dirty="0" smtClean="0">
                <a:solidFill>
                  <a:srgbClr val="202124"/>
                </a:solidFill>
                <a:latin typeface="inherit"/>
                <a:cs typeface="Arial" panose="020B0604020202020204" pitchFamily="34" charset="0"/>
              </a:rPr>
              <a:t>machine learning</a:t>
            </a:r>
            <a:r>
              <a:rPr lang="he-IL" altLang="he-IL" dirty="0" smtClean="0">
                <a:solidFill>
                  <a:srgbClr val="202124"/>
                </a:solidFill>
                <a:latin typeface="inherit"/>
                <a:cs typeface="Arial" panose="020B0604020202020204" pitchFamily="34" charset="0"/>
              </a:rPr>
              <a:t>, ניתן </a:t>
            </a:r>
            <a:r>
              <a:rPr lang="he-IL" altLang="he-IL" dirty="0">
                <a:solidFill>
                  <a:srgbClr val="202124"/>
                </a:solidFill>
                <a:latin typeface="inherit"/>
                <a:cs typeface="Arial" panose="020B0604020202020204" pitchFamily="34" charset="0"/>
              </a:rPr>
              <a:t>להשתמש בו במגוון משימות אך יש </a:t>
            </a:r>
            <a:r>
              <a:rPr lang="he-IL" altLang="he-IL" dirty="0" smtClean="0">
                <a:solidFill>
                  <a:srgbClr val="202124"/>
                </a:solidFill>
                <a:latin typeface="inherit"/>
                <a:cs typeface="Arial" panose="020B0604020202020204" pitchFamily="34" charset="0"/>
              </a:rPr>
              <a:t>לה </a:t>
            </a:r>
            <a:r>
              <a:rPr lang="he-IL" altLang="he-IL" dirty="0">
                <a:solidFill>
                  <a:srgbClr val="202124"/>
                </a:solidFill>
                <a:latin typeface="inherit"/>
                <a:cs typeface="Arial" panose="020B0604020202020204" pitchFamily="34" charset="0"/>
              </a:rPr>
              <a:t>דגש מיוחד על אימון </a:t>
            </a:r>
            <a:r>
              <a:rPr lang="he-IL" altLang="he-IL" dirty="0" smtClean="0">
                <a:solidFill>
                  <a:srgbClr val="202124"/>
                </a:solidFill>
                <a:latin typeface="inherit"/>
                <a:cs typeface="Arial" panose="020B0604020202020204" pitchFamily="34" charset="0"/>
              </a:rPr>
              <a:t>ויצירת </a:t>
            </a:r>
            <a:r>
              <a:rPr lang="he-IL" altLang="he-IL" dirty="0">
                <a:solidFill>
                  <a:srgbClr val="202124"/>
                </a:solidFill>
                <a:latin typeface="inherit"/>
                <a:cs typeface="Arial" panose="020B0604020202020204" pitchFamily="34" charset="0"/>
              </a:rPr>
              <a:t>רשתות עצביות עמוקות.</a:t>
            </a:r>
            <a:r>
              <a:rPr lang="he-IL" altLang="he-IL" sz="700" dirty="0"/>
              <a:t> </a:t>
            </a:r>
            <a:endParaRPr lang="en-US" dirty="0"/>
          </a:p>
          <a:p>
            <a:pPr lvl="0"/>
            <a:r>
              <a:rPr lang="en-US" dirty="0"/>
              <a:t> </a:t>
            </a:r>
            <a:r>
              <a:rPr lang="en-US" dirty="0" err="1" smtClean="0"/>
              <a:t>Keras</a:t>
            </a:r>
            <a:r>
              <a:rPr lang="he-IL" dirty="0" smtClean="0"/>
              <a:t>– ספרייה המכילה </a:t>
            </a:r>
            <a:r>
              <a:rPr lang="he-IL" altLang="he-IL" dirty="0">
                <a:solidFill>
                  <a:srgbClr val="202124"/>
                </a:solidFill>
                <a:latin typeface="inherit"/>
                <a:cs typeface="Arial" panose="020B0604020202020204" pitchFamily="34" charset="0"/>
              </a:rPr>
              <a:t>ממשק </a:t>
            </a:r>
            <a:r>
              <a:rPr lang="he-IL" altLang="he-IL" dirty="0" smtClean="0">
                <a:solidFill>
                  <a:srgbClr val="202124"/>
                </a:solidFill>
                <a:latin typeface="inherit"/>
                <a:cs typeface="Arial" panose="020B0604020202020204" pitchFamily="34" charset="0"/>
              </a:rPr>
              <a:t>למידה עמוקה, </a:t>
            </a:r>
            <a:r>
              <a:rPr lang="he-IL" altLang="he-IL" dirty="0">
                <a:solidFill>
                  <a:srgbClr val="202124"/>
                </a:solidFill>
                <a:latin typeface="inherit"/>
                <a:cs typeface="Arial" panose="020B0604020202020204" pitchFamily="34" charset="0"/>
              </a:rPr>
              <a:t>הפועל על גבי פלטפורמת </a:t>
            </a:r>
            <a:r>
              <a:rPr lang="he-IL" altLang="he-IL" dirty="0" smtClean="0">
                <a:solidFill>
                  <a:srgbClr val="202124"/>
                </a:solidFill>
                <a:latin typeface="inherit"/>
                <a:cs typeface="Arial" panose="020B0604020202020204" pitchFamily="34" charset="0"/>
              </a:rPr>
              <a:t>למידה </a:t>
            </a:r>
            <a:r>
              <a:rPr lang="he-IL" altLang="he-IL" dirty="0" err="1" smtClean="0">
                <a:solidFill>
                  <a:srgbClr val="202124"/>
                </a:solidFill>
                <a:latin typeface="inherit"/>
                <a:cs typeface="Arial" panose="020B0604020202020204" pitchFamily="34" charset="0"/>
              </a:rPr>
              <a:t>TensorFlow</a:t>
            </a:r>
            <a:r>
              <a:rPr lang="he-IL" altLang="he-IL" dirty="0">
                <a:solidFill>
                  <a:srgbClr val="202124"/>
                </a:solidFill>
                <a:latin typeface="inherit"/>
                <a:cs typeface="Arial" panose="020B0604020202020204" pitchFamily="34" charset="0"/>
              </a:rPr>
              <a:t>.</a:t>
            </a:r>
            <a:r>
              <a:rPr lang="he-IL" altLang="he-IL" sz="700" dirty="0"/>
              <a:t> </a:t>
            </a:r>
            <a:endParaRPr lang="he-IL" altLang="he-IL" sz="1600" dirty="0">
              <a:latin typeface="Arial" panose="020B0604020202020204" pitchFamily="34" charset="0"/>
            </a:endParaRPr>
          </a:p>
          <a:p>
            <a:endParaRPr lang="en-US" dirty="0"/>
          </a:p>
          <a:p>
            <a:pPr>
              <a:lnSpc>
                <a:spcPct val="150000"/>
              </a:lnSpc>
            </a:pPr>
            <a:endParaRPr lang="he-IL" dirty="0"/>
          </a:p>
        </p:txBody>
      </p:sp>
      <p:sp>
        <p:nvSpPr>
          <p:cNvPr id="7" name="מציין מיקום של מספר שקופית 6"/>
          <p:cNvSpPr>
            <a:spLocks noGrp="1"/>
          </p:cNvSpPr>
          <p:nvPr>
            <p:ph type="sldNum" sz="quarter" idx="12"/>
          </p:nvPr>
        </p:nvSpPr>
        <p:spPr/>
        <p:txBody>
          <a:bodyPr/>
          <a:lstStyle/>
          <a:p>
            <a:fld id="{4FAB73BC-B049-4115-A692-8D63A059BFB8}" type="slidenum">
              <a:rPr lang="en-US" smtClean="0"/>
              <a:t>7</a:t>
            </a:fld>
            <a:endParaRPr lang="en-US" dirty="0"/>
          </a:p>
        </p:txBody>
      </p:sp>
      <p:sp>
        <p:nvSpPr>
          <p:cNvPr id="9" name="Rectangle 4"/>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8840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דברים שפיתחנו בעצמינו:</a:t>
            </a:r>
            <a:endParaRPr lang="he-IL" dirty="0"/>
          </a:p>
        </p:txBody>
      </p:sp>
      <p:sp>
        <p:nvSpPr>
          <p:cNvPr id="3" name="מציין מיקום תוכן 2"/>
          <p:cNvSpPr>
            <a:spLocks noGrp="1"/>
          </p:cNvSpPr>
          <p:nvPr>
            <p:ph idx="1"/>
          </p:nvPr>
        </p:nvSpPr>
        <p:spPr/>
        <p:txBody>
          <a:bodyPr>
            <a:normAutofit/>
          </a:bodyPr>
          <a:lstStyle/>
          <a:p>
            <a:pPr>
              <a:lnSpc>
                <a:spcPct val="150000"/>
              </a:lnSpc>
            </a:pPr>
            <a:r>
              <a:rPr lang="he-IL" b="1" u="sng" dirty="0" smtClean="0"/>
              <a:t>ספירת כמות התפוחים בתמונה</a:t>
            </a:r>
            <a:r>
              <a:rPr lang="he-IL" b="1" u="sng" dirty="0"/>
              <a:t>:</a:t>
            </a:r>
            <a:r>
              <a:rPr lang="en-US" dirty="0" smtClean="0"/>
              <a:t/>
            </a:r>
            <a:br>
              <a:rPr lang="en-US" dirty="0" smtClean="0"/>
            </a:br>
            <a:r>
              <a:rPr lang="he-IL" dirty="0" smtClean="0"/>
              <a:t>בשלב הראשון התוכנה מזהה את התפוחים שבתמונה (לפני ניתוח האם התפוח פגוע).</a:t>
            </a:r>
            <a:r>
              <a:rPr lang="en-US" dirty="0" smtClean="0"/>
              <a:t/>
            </a:r>
            <a:br>
              <a:rPr lang="en-US" dirty="0" smtClean="0"/>
            </a:br>
            <a:r>
              <a:rPr lang="he-IL" dirty="0" smtClean="0"/>
              <a:t>בשלב זה הוספנו מימוש פשוט אשר סופר בכל פעם שזוהה תפוח בתמונה.</a:t>
            </a:r>
            <a:r>
              <a:rPr lang="en-US" dirty="0" smtClean="0"/>
              <a:t/>
            </a:r>
            <a:br>
              <a:rPr lang="en-US" dirty="0" smtClean="0"/>
            </a:br>
            <a:r>
              <a:rPr lang="he-IL" dirty="0" smtClean="0"/>
              <a:t>בסוף ריצת התוכנה מוסיפים לפלט את הנתון של סה"כ כמות התפוחים בתמונה.</a:t>
            </a:r>
          </a:p>
          <a:p>
            <a:pPr>
              <a:lnSpc>
                <a:spcPct val="150000"/>
              </a:lnSpc>
            </a:pPr>
            <a:endParaRPr lang="he-IL" dirty="0"/>
          </a:p>
        </p:txBody>
      </p:sp>
      <p:sp>
        <p:nvSpPr>
          <p:cNvPr id="6" name="מציין מיקום של מספר שקופית 5"/>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602912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דברים שפיתחנו בעצמינו:</a:t>
            </a:r>
            <a:endParaRPr lang="he-IL" dirty="0"/>
          </a:p>
        </p:txBody>
      </p:sp>
      <p:sp>
        <p:nvSpPr>
          <p:cNvPr id="3" name="מציין מיקום תוכן 2"/>
          <p:cNvSpPr>
            <a:spLocks noGrp="1"/>
          </p:cNvSpPr>
          <p:nvPr>
            <p:ph idx="1"/>
          </p:nvPr>
        </p:nvSpPr>
        <p:spPr/>
        <p:txBody>
          <a:bodyPr>
            <a:normAutofit/>
          </a:bodyPr>
          <a:lstStyle/>
          <a:p>
            <a:pPr>
              <a:lnSpc>
                <a:spcPct val="150000"/>
              </a:lnSpc>
            </a:pPr>
            <a:r>
              <a:rPr lang="he-IL" b="1" u="sng" dirty="0" smtClean="0"/>
              <a:t>דיווח על רמת בשלות התפוח:</a:t>
            </a:r>
            <a:r>
              <a:rPr lang="en-US" dirty="0"/>
              <a:t/>
            </a:r>
            <a:br>
              <a:rPr lang="en-US" dirty="0"/>
            </a:br>
            <a:r>
              <a:rPr lang="he-IL" dirty="0" smtClean="0"/>
              <a:t>לאחר שלב ספירת התפוחים אנו מבצעים חיתוך של התמונה לפי כל תפוח שזוהה.</a:t>
            </a:r>
            <a:r>
              <a:rPr lang="en-US" dirty="0" smtClean="0"/>
              <a:t/>
            </a:r>
            <a:br>
              <a:rPr lang="en-US" dirty="0" smtClean="0"/>
            </a:br>
            <a:r>
              <a:rPr lang="he-IL" dirty="0" smtClean="0"/>
              <a:t>כל תפוח נשמר כתמונה חדשה ועובר עיבוד נוסף שאותו הוספנו:</a:t>
            </a:r>
            <a:r>
              <a:rPr lang="en-US" dirty="0" smtClean="0"/>
              <a:t/>
            </a:r>
            <a:br>
              <a:rPr lang="en-US" dirty="0" smtClean="0"/>
            </a:br>
            <a:r>
              <a:rPr lang="he-IL" dirty="0" smtClean="0"/>
              <a:t>מגדירים טווח צבעים שנע בין צבע של תפוח לא בשל לצבע של תפוח בשל.</a:t>
            </a:r>
            <a:r>
              <a:rPr lang="en-US" dirty="0" smtClean="0"/>
              <a:t/>
            </a:r>
            <a:br>
              <a:rPr lang="en-US" dirty="0" smtClean="0"/>
            </a:br>
            <a:r>
              <a:rPr lang="he-IL" dirty="0" smtClean="0"/>
              <a:t>לאחר מכן בעזרת ספריית ויזואליזציה ממוחשבת אנו צובעים את התמונה בשחור לבן כך שהצבע הלבן מייצג אזורים שצבעם בשל, ולאחר מכן אנו מחשבים את אחוז הצבע הבשל מכלל התמונה.</a:t>
            </a:r>
          </a:p>
          <a:p>
            <a:pPr>
              <a:lnSpc>
                <a:spcPct val="150000"/>
              </a:lnSpc>
            </a:pPr>
            <a:endParaRPr lang="he-IL" dirty="0"/>
          </a:p>
        </p:txBody>
      </p:sp>
      <p:sp>
        <p:nvSpPr>
          <p:cNvPr id="6" name="מציין מיקום של מספר שקופית 5"/>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103553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וג עץ">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TM03090434[[fn=סוג עץ]]</Template>
  <TotalTime>1116</TotalTime>
  <Words>542</Words>
  <Application>Microsoft Office PowerPoint</Application>
  <PresentationFormat>מסך רחב</PresentationFormat>
  <Paragraphs>69</Paragraphs>
  <Slides>12</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12</vt:i4>
      </vt:variant>
    </vt:vector>
  </HeadingPairs>
  <TitlesOfParts>
    <vt:vector size="20" baseType="lpstr">
      <vt:lpstr>Arial</vt:lpstr>
      <vt:lpstr>Calibri</vt:lpstr>
      <vt:lpstr>Georgia</vt:lpstr>
      <vt:lpstr>Gisha</vt:lpstr>
      <vt:lpstr>inherit</vt:lpstr>
      <vt:lpstr>Trebuchet MS</vt:lpstr>
      <vt:lpstr>Wingdings</vt:lpstr>
      <vt:lpstr>סוג עץ</vt:lpstr>
      <vt:lpstr>AI in Agriculture — Detecting defects in Apples</vt:lpstr>
      <vt:lpstr>מה עושה התוכנית:</vt:lpstr>
      <vt:lpstr>קלט:</vt:lpstr>
      <vt:lpstr>פלט:</vt:lpstr>
      <vt:lpstr>תוכנית מימוש – סכמה גרפית:</vt:lpstr>
      <vt:lpstr>כלים בהם השתמשנו:</vt:lpstr>
      <vt:lpstr>ספריות וכלים בהם השתמשנו:</vt:lpstr>
      <vt:lpstr>דברים שפיתחנו בעצמינו:</vt:lpstr>
      <vt:lpstr>דברים שפיתחנו בעצמינו:</vt:lpstr>
      <vt:lpstr>דברים שלא פיתחנו בעצמינו:</vt:lpstr>
      <vt:lpstr>רעיונות לשיפור:</vt:lpstr>
      <vt:lpstr>ביבליוגרפיה: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Agriculture — Detecting defects in Apples</dc:title>
  <dc:creator>יובל צל-ציון</dc:creator>
  <cp:lastModifiedBy>יובל צל-ציון</cp:lastModifiedBy>
  <cp:revision>61</cp:revision>
  <dcterms:created xsi:type="dcterms:W3CDTF">2021-05-05T13:47:03Z</dcterms:created>
  <dcterms:modified xsi:type="dcterms:W3CDTF">2021-08-12T08:53:22Z</dcterms:modified>
</cp:coreProperties>
</file>