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256" r:id="rId5"/>
    <p:sldId id="257" r:id="rId6"/>
    <p:sldId id="265" r:id="rId7"/>
    <p:sldId id="258" r:id="rId8"/>
    <p:sldId id="259" r:id="rId9"/>
    <p:sldId id="260" r:id="rId10"/>
    <p:sldId id="266" r:id="rId11"/>
    <p:sldId id="261"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1AF178-C111-45C7-BFAD-26E45C01D5D3}" v="5" dt="2023-02-26T19:36:25.107"/>
    <p1510:client id="{51E659DB-08C8-48CF-A0E6-86A321E8FE04}" v="39" dt="2023-02-26T19:35:21.592"/>
    <p1510:client id="{5AA5028C-98C7-4D25-9E05-8D9E926CD31D}" v="20" dt="2023-02-26T18:31:27.342"/>
    <p1510:client id="{A19099F7-EAC3-4577-BAA6-6A1BEF1B823C}" v="1264" dt="2023-02-25T17:05:51.428"/>
    <p1510:client id="{A8424CAF-4BD0-491C-962F-75EB2A4B0A7D}" v="2" dt="2023-02-26T18:57:02.524"/>
    <p1510:client id="{BC9EB4BA-D109-4021-B4B6-B297FD05B6BA}" v="333" dt="2023-02-25T05:17:06.404"/>
    <p1510:client id="{C03046A5-6DEC-44AA-A858-F714461D4BE7}" v="22" dt="2023-02-26T16:58:34.361"/>
    <p1510:client id="{C396FCB4-5835-4B0D-A324-249CEF5A8E67}" v="2" dt="2023-02-26T19:01:44.499"/>
    <p1510:client id="{CB73133D-98B8-4168-A36F-5B9D8C2BF1B9}" v="11" dt="2023-02-26T18:55:48.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2/26/2023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extLst>
      <p:ext uri="{BB962C8B-B14F-4D97-AF65-F5344CB8AC3E}">
        <p14:creationId xmlns:p14="http://schemas.microsoft.com/office/powerpoint/2010/main" val="30318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2/26/2023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711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2/26/2023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4890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2/26/2023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6245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2/26/2023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4461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2/26/2023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39244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2/26/2023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2149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2/26/2023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24828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2/26/2023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01600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2/26/2023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8362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9329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2/26/2023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58707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2/26/2023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431742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yuvan10/IBMProject/tree/mast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yuvan10/IBMProject/tree/mast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yuvan10/IBMProject/tree/mast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a:xfrm>
            <a:off x="1533285" y="287214"/>
            <a:ext cx="10206841" cy="2127882"/>
          </a:xfrm>
        </p:spPr>
        <p:txBody>
          <a:bodyPr>
            <a:normAutofit fontScale="90000"/>
          </a:bodyPr>
          <a:lstStyle/>
          <a:p>
            <a:r>
              <a:rPr lang="en-US" sz="8000" b="1">
                <a:solidFill>
                  <a:srgbClr val="7030A0"/>
                </a:solidFill>
                <a:ea typeface="+mj-lt"/>
                <a:cs typeface="+mj-lt"/>
              </a:rPr>
              <a:t>SpaceX Falcon 9  Data Insights </a:t>
            </a:r>
            <a:r>
              <a:rPr lang="en-US" b="1">
                <a:solidFill>
                  <a:srgbClr val="7030A0"/>
                </a:solidFill>
                <a:ea typeface="+mj-lt"/>
                <a:cs typeface="+mj-lt"/>
              </a:rPr>
              <a:t> </a:t>
            </a:r>
            <a:endParaRPr lang="en-US"/>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endParaRPr lang="en-US" sz="4400" b="1">
              <a:solidFill>
                <a:srgbClr val="7030A0"/>
              </a:solidFill>
              <a:cs typeface="Arial"/>
            </a:endParaRPr>
          </a:p>
          <a:p>
            <a:endParaRPr lang="en-US">
              <a:cs typeface="Arial"/>
            </a:endParaRPr>
          </a:p>
        </p:txBody>
      </p:sp>
      <p:sp>
        <p:nvSpPr>
          <p:cNvPr id="4" name="TextBox 3">
            <a:extLst>
              <a:ext uri="{FF2B5EF4-FFF2-40B4-BE49-F238E27FC236}">
                <a16:creationId xmlns:a16="http://schemas.microsoft.com/office/drawing/2014/main" id="{E4AAD577-3213-707E-E783-4C4766001F79}"/>
              </a:ext>
            </a:extLst>
          </p:cNvPr>
          <p:cNvSpPr txBox="1"/>
          <p:nvPr/>
        </p:nvSpPr>
        <p:spPr>
          <a:xfrm>
            <a:off x="4497678" y="427948"/>
            <a:ext cx="10058399" cy="214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33F4C562-6B8A-BD22-7318-46ED990E25DD}"/>
              </a:ext>
            </a:extLst>
          </p:cNvPr>
          <p:cNvSpPr txBox="1"/>
          <p:nvPr/>
        </p:nvSpPr>
        <p:spPr>
          <a:xfrm>
            <a:off x="2574525" y="5223028"/>
            <a:ext cx="943992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7030A0"/>
                </a:solidFill>
                <a:ea typeface="+mn-lt"/>
                <a:cs typeface="+mn-lt"/>
              </a:rPr>
              <a:t>SpaceX  Falcon 9 rocket launches prediction for  cost estimate </a:t>
            </a:r>
            <a:endParaRPr lang="en-US" sz="2800"/>
          </a:p>
        </p:txBody>
      </p:sp>
      <p:pic>
        <p:nvPicPr>
          <p:cNvPr id="8" name="Graphic 8" descr="Research with solid fill">
            <a:extLst>
              <a:ext uri="{FF2B5EF4-FFF2-40B4-BE49-F238E27FC236}">
                <a16:creationId xmlns:a16="http://schemas.microsoft.com/office/drawing/2014/main" id="{568AA131-EF0C-AAF3-63BC-151357ED0B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57692" y="5703277"/>
            <a:ext cx="914400" cy="914400"/>
          </a:xfrm>
          <a:prstGeom prst="rect">
            <a:avLst/>
          </a:prstGeom>
        </p:spPr>
      </p:pic>
      <p:pic>
        <p:nvPicPr>
          <p:cNvPr id="9" name="Graphic 9" descr="Newspaper with solid fill">
            <a:extLst>
              <a:ext uri="{FF2B5EF4-FFF2-40B4-BE49-F238E27FC236}">
                <a16:creationId xmlns:a16="http://schemas.microsoft.com/office/drawing/2014/main" id="{B827B8F8-7D8C-296C-0041-E6E033259F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2092" y="5574323"/>
            <a:ext cx="914400" cy="914400"/>
          </a:xfrm>
          <a:prstGeom prst="rect">
            <a:avLst/>
          </a:prstGeom>
        </p:spPr>
      </p:pic>
      <p:pic>
        <p:nvPicPr>
          <p:cNvPr id="12" name="Graphic 12" descr="Bar chart with solid fill">
            <a:extLst>
              <a:ext uri="{FF2B5EF4-FFF2-40B4-BE49-F238E27FC236}">
                <a16:creationId xmlns:a16="http://schemas.microsoft.com/office/drawing/2014/main" id="{9C4AA7D9-E3B8-D70F-9303-D96A8FC19D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5723" y="5574323"/>
            <a:ext cx="914400" cy="914400"/>
          </a:xfrm>
          <a:prstGeom prst="rect">
            <a:avLst/>
          </a:prstGeom>
        </p:spPr>
      </p:pic>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0F93-B867-500D-81BF-5BD5C4612286}"/>
              </a:ext>
            </a:extLst>
          </p:cNvPr>
          <p:cNvSpPr>
            <a:spLocks noGrp="1"/>
          </p:cNvSpPr>
          <p:nvPr>
            <p:ph type="ctrTitle"/>
          </p:nvPr>
        </p:nvSpPr>
        <p:spPr>
          <a:xfrm>
            <a:off x="994024" y="1154722"/>
            <a:ext cx="11027910" cy="4542835"/>
          </a:xfrm>
        </p:spPr>
        <p:txBody>
          <a:bodyPr/>
          <a:lstStyle/>
          <a:p>
            <a:pPr marL="857250" indent="-857250">
              <a:buFont typeface="Wingdings"/>
              <a:buChar char="Ø"/>
            </a:pPr>
            <a:r>
              <a:rPr lang="en-US" sz="2800" err="1">
                <a:solidFill>
                  <a:srgbClr val="0070C0"/>
                </a:solidFill>
                <a:cs typeface="Arial" panose="020B0604020202020204"/>
              </a:rPr>
              <a:t>DecisionTreeClassifiers</a:t>
            </a:r>
            <a:r>
              <a:rPr lang="en-US" sz="2800">
                <a:solidFill>
                  <a:srgbClr val="0070C0"/>
                </a:solidFill>
                <a:cs typeface="Arial" panose="020B0604020202020204"/>
              </a:rPr>
              <a:t> and K Nearest </a:t>
            </a:r>
            <a:r>
              <a:rPr lang="en-US" sz="2800" err="1">
                <a:solidFill>
                  <a:srgbClr val="0070C0"/>
                </a:solidFill>
                <a:cs typeface="Arial" panose="020B0604020202020204"/>
              </a:rPr>
              <a:t>neighbour</a:t>
            </a:r>
            <a:r>
              <a:rPr lang="en-US" sz="2800">
                <a:solidFill>
                  <a:srgbClr val="0070C0"/>
                </a:solidFill>
                <a:cs typeface="Arial" panose="020B0604020202020204"/>
              </a:rPr>
              <a:t> prediction algorithms are used to predict on test data .</a:t>
            </a:r>
            <a:br>
              <a:rPr lang="en-US" sz="2800">
                <a:solidFill>
                  <a:srgbClr val="0070C0"/>
                </a:solidFill>
                <a:cs typeface="Arial" panose="020B0604020202020204"/>
              </a:rPr>
            </a:br>
            <a:r>
              <a:rPr lang="en-US" sz="4800">
                <a:solidFill>
                  <a:srgbClr val="7030A0"/>
                </a:solidFill>
                <a:cs typeface="Arial" panose="020B0604020202020204"/>
              </a:rPr>
              <a:t>Conclusion:</a:t>
            </a:r>
            <a:br>
              <a:rPr lang="en-US" sz="4800">
                <a:solidFill>
                  <a:srgbClr val="7030A0"/>
                </a:solidFill>
                <a:cs typeface="Arial" panose="020B0604020202020204"/>
              </a:rPr>
            </a:br>
            <a:r>
              <a:rPr lang="en-US" sz="2800">
                <a:solidFill>
                  <a:srgbClr val="0070C0"/>
                </a:solidFill>
                <a:cs typeface="Arial" panose="020B0604020202020204"/>
              </a:rPr>
              <a:t>We Concluded our Data Prediction with the above findings.</a:t>
            </a:r>
            <a:endParaRPr lang="en-US" sz="4800">
              <a:solidFill>
                <a:srgbClr val="7030A0"/>
              </a:solidFill>
              <a:cs typeface="Arial" panose="020B0604020202020204"/>
            </a:endParaRPr>
          </a:p>
        </p:txBody>
      </p:sp>
      <p:sp>
        <p:nvSpPr>
          <p:cNvPr id="3" name="Subtitle 2">
            <a:extLst>
              <a:ext uri="{FF2B5EF4-FFF2-40B4-BE49-F238E27FC236}">
                <a16:creationId xmlns:a16="http://schemas.microsoft.com/office/drawing/2014/main" id="{702BB6DB-7B50-A567-079D-6868D9EC181C}"/>
              </a:ext>
            </a:extLst>
          </p:cNvPr>
          <p:cNvSpPr>
            <a:spLocks noGrp="1"/>
          </p:cNvSpPr>
          <p:nvPr>
            <p:ph type="subTitle" idx="1"/>
          </p:nvPr>
        </p:nvSpPr>
        <p:spPr>
          <a:xfrm>
            <a:off x="2772274" y="111740"/>
            <a:ext cx="5357600" cy="1042983"/>
          </a:xfrm>
        </p:spPr>
        <p:txBody>
          <a:bodyPr>
            <a:normAutofit/>
          </a:bodyPr>
          <a:lstStyle/>
          <a:p>
            <a:r>
              <a:rPr lang="en-US" sz="4800">
                <a:solidFill>
                  <a:srgbClr val="7030A0"/>
                </a:solidFill>
                <a:cs typeface="Arial"/>
              </a:rPr>
              <a:t>Data Predictions</a:t>
            </a:r>
          </a:p>
        </p:txBody>
      </p:sp>
      <p:sp>
        <p:nvSpPr>
          <p:cNvPr id="4" name="TextBox 3">
            <a:extLst>
              <a:ext uri="{FF2B5EF4-FFF2-40B4-BE49-F238E27FC236}">
                <a16:creationId xmlns:a16="http://schemas.microsoft.com/office/drawing/2014/main" id="{2843E832-0E5C-CCED-B876-BE2AD7A0D4DF}"/>
              </a:ext>
            </a:extLst>
          </p:cNvPr>
          <p:cNvSpPr txBox="1"/>
          <p:nvPr/>
        </p:nvSpPr>
        <p:spPr>
          <a:xfrm>
            <a:off x="2928000" y="3972000"/>
            <a:ext cx="4752000" cy="1080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F8E6CB8C-B563-8F48-5DDB-ED115302C20C}"/>
              </a:ext>
            </a:extLst>
          </p:cNvPr>
          <p:cNvSpPr txBox="1"/>
          <p:nvPr/>
        </p:nvSpPr>
        <p:spPr>
          <a:xfrm>
            <a:off x="1548000" y="5880000"/>
            <a:ext cx="6048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hlinkClick r:id="rId2"/>
              </a:rPr>
              <a:t>Datascience capstone project link</a:t>
            </a:r>
            <a:endParaRPr lang="en-US"/>
          </a:p>
        </p:txBody>
      </p:sp>
    </p:spTree>
    <p:extLst>
      <p:ext uri="{BB962C8B-B14F-4D97-AF65-F5344CB8AC3E}">
        <p14:creationId xmlns:p14="http://schemas.microsoft.com/office/powerpoint/2010/main" val="38598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E951-6A4F-C66A-1D66-66489C7561FE}"/>
              </a:ext>
            </a:extLst>
          </p:cNvPr>
          <p:cNvSpPr>
            <a:spLocks noGrp="1"/>
          </p:cNvSpPr>
          <p:nvPr>
            <p:ph type="title"/>
          </p:nvPr>
        </p:nvSpPr>
        <p:spPr/>
        <p:txBody>
          <a:bodyPr>
            <a:normAutofit/>
          </a:bodyPr>
          <a:lstStyle/>
          <a:p>
            <a:r>
              <a:rPr lang="en-US" sz="4000">
                <a:solidFill>
                  <a:srgbClr val="7030A0"/>
                </a:solidFill>
                <a:cs typeface="Arial"/>
              </a:rPr>
              <a:t>Summary</a:t>
            </a:r>
          </a:p>
        </p:txBody>
      </p:sp>
      <p:graphicFrame>
        <p:nvGraphicFramePr>
          <p:cNvPr id="4" name="Table 4">
            <a:extLst>
              <a:ext uri="{FF2B5EF4-FFF2-40B4-BE49-F238E27FC236}">
                <a16:creationId xmlns:a16="http://schemas.microsoft.com/office/drawing/2014/main" id="{5619D42B-BB9C-A58C-DB79-E8BDCE93B245}"/>
              </a:ext>
            </a:extLst>
          </p:cNvPr>
          <p:cNvGraphicFramePr>
            <a:graphicFrameLocks noGrp="1"/>
          </p:cNvGraphicFramePr>
          <p:nvPr>
            <p:ph idx="1"/>
            <p:extLst>
              <p:ext uri="{D42A27DB-BD31-4B8C-83A1-F6EECF244321}">
                <p14:modId xmlns:p14="http://schemas.microsoft.com/office/powerpoint/2010/main" val="3850514671"/>
              </p:ext>
            </p:extLst>
          </p:nvPr>
        </p:nvGraphicFramePr>
        <p:xfrm>
          <a:off x="6037384" y="1570892"/>
          <a:ext cx="5073652" cy="3387969"/>
        </p:xfrm>
        <a:graphic>
          <a:graphicData uri="http://schemas.openxmlformats.org/drawingml/2006/table">
            <a:tbl>
              <a:tblPr firstRow="1" bandRow="1">
                <a:tableStyleId>{5C22544A-7EE6-4342-B048-85BDC9FD1C3A}</a:tableStyleId>
              </a:tblPr>
              <a:tblGrid>
                <a:gridCol w="633046">
                  <a:extLst>
                    <a:ext uri="{9D8B030D-6E8A-4147-A177-3AD203B41FA5}">
                      <a16:colId xmlns:a16="http://schemas.microsoft.com/office/drawing/2014/main" val="3688685251"/>
                    </a:ext>
                  </a:extLst>
                </a:gridCol>
                <a:gridCol w="4440606">
                  <a:extLst>
                    <a:ext uri="{9D8B030D-6E8A-4147-A177-3AD203B41FA5}">
                      <a16:colId xmlns:a16="http://schemas.microsoft.com/office/drawing/2014/main" val="3158221279"/>
                    </a:ext>
                  </a:extLst>
                </a:gridCol>
              </a:tblGrid>
              <a:tr h="797169">
                <a:tc>
                  <a:txBody>
                    <a:bodyPr/>
                    <a:lstStyle/>
                    <a:p>
                      <a:r>
                        <a:rPr lang="en-US">
                          <a:solidFill>
                            <a:srgbClr val="7030A0"/>
                          </a:solidFill>
                        </a:rPr>
                        <a:t>1</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lgn="l">
                        <a:lnSpc>
                          <a:spcPct val="100000"/>
                        </a:lnSpc>
                        <a:spcBef>
                          <a:spcPts val="0"/>
                        </a:spcBef>
                        <a:spcAft>
                          <a:spcPts val="0"/>
                        </a:spcAft>
                        <a:buNone/>
                      </a:pPr>
                      <a:r>
                        <a:rPr lang="en-US" sz="2800" b="1" i="0">
                          <a:solidFill>
                            <a:srgbClr val="7030A0"/>
                          </a:solidFill>
                        </a:rPr>
                        <a:t>Data Collection</a:t>
                      </a:r>
                      <a:endParaRPr lang="en-US" sz="2800">
                        <a:solidFill>
                          <a:srgbClr val="7030A0"/>
                        </a:solidFill>
                      </a:endParaRPr>
                    </a:p>
                    <a:p>
                      <a:pPr lvl="0">
                        <a:buNone/>
                      </a:pPr>
                      <a:endParaRPr lang="en-US">
                        <a:solidFill>
                          <a:srgbClr val="7030A0"/>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126904885"/>
                  </a:ext>
                </a:extLst>
              </a:tr>
              <a:tr h="461879">
                <a:tc>
                  <a:txBody>
                    <a:bodyPr/>
                    <a:lstStyle/>
                    <a:p>
                      <a:r>
                        <a:rPr lang="en-US">
                          <a:solidFill>
                            <a:srgbClr val="7030A0"/>
                          </a:solidFill>
                        </a:rPr>
                        <a:t>2</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r>
                        <a:rPr lang="en-US" sz="2800">
                          <a:solidFill>
                            <a:srgbClr val="7030A0"/>
                          </a:solidFill>
                        </a:rPr>
                        <a:t>Data Analysis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1947856616"/>
                  </a:ext>
                </a:extLst>
              </a:tr>
              <a:tr h="461879">
                <a:tc>
                  <a:txBody>
                    <a:bodyPr/>
                    <a:lstStyle/>
                    <a:p>
                      <a:r>
                        <a:rPr lang="en-US">
                          <a:solidFill>
                            <a:srgbClr val="7030A0"/>
                          </a:solidFill>
                        </a:rPr>
                        <a:t>3</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r>
                        <a:rPr lang="en-US" sz="2800">
                          <a:solidFill>
                            <a:srgbClr val="7030A0"/>
                          </a:solidFill>
                        </a:rPr>
                        <a:t>Data Visualization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2525878922"/>
                  </a:ext>
                </a:extLst>
              </a:tr>
              <a:tr h="461879">
                <a:tc>
                  <a:txBody>
                    <a:bodyPr/>
                    <a:lstStyle/>
                    <a:p>
                      <a:r>
                        <a:rPr lang="en-US">
                          <a:solidFill>
                            <a:srgbClr val="7030A0"/>
                          </a:solidFill>
                        </a:rPr>
                        <a:t>4</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r>
                        <a:rPr lang="en-US" sz="2800">
                          <a:solidFill>
                            <a:srgbClr val="7030A0"/>
                          </a:solidFill>
                        </a:rPr>
                        <a:t>Data Prediction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3824126104"/>
                  </a:ext>
                </a:extLst>
              </a:tr>
              <a:tr h="461879">
                <a:tc>
                  <a:txBody>
                    <a:bodyPr/>
                    <a:lstStyle/>
                    <a:p>
                      <a:r>
                        <a:rPr lang="en-US">
                          <a:solidFill>
                            <a:srgbClr val="7030A0"/>
                          </a:solidFill>
                        </a:rPr>
                        <a:t>5</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r>
                        <a:rPr lang="en-US" sz="2800">
                          <a:solidFill>
                            <a:srgbClr val="7030A0"/>
                          </a:solidFill>
                        </a:rPr>
                        <a:t>Data Findings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4118534318"/>
                  </a:ext>
                </a:extLst>
              </a:tr>
              <a:tr h="461879">
                <a:tc>
                  <a:txBody>
                    <a:bodyPr/>
                    <a:lstStyle/>
                    <a:p>
                      <a:r>
                        <a:rPr lang="en-US">
                          <a:solidFill>
                            <a:srgbClr val="7030A0"/>
                          </a:solidFill>
                        </a:rPr>
                        <a:t>6</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r>
                        <a:rPr lang="en-US" sz="2800">
                          <a:solidFill>
                            <a:srgbClr val="7030A0"/>
                          </a:solidFill>
                        </a:rPr>
                        <a:t>Conclusion</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extLst>
                  <a:ext uri="{0D108BD9-81ED-4DB2-BD59-A6C34878D82A}">
                    <a16:rowId xmlns:a16="http://schemas.microsoft.com/office/drawing/2014/main" val="744003684"/>
                  </a:ext>
                </a:extLst>
              </a:tr>
            </a:tbl>
          </a:graphicData>
        </a:graphic>
      </p:graphicFrame>
      <p:sp>
        <p:nvSpPr>
          <p:cNvPr id="5" name="TextBox 4">
            <a:extLst>
              <a:ext uri="{FF2B5EF4-FFF2-40B4-BE49-F238E27FC236}">
                <a16:creationId xmlns:a16="http://schemas.microsoft.com/office/drawing/2014/main" id="{43FECEC3-F2F1-2BD5-2CC0-24DE2BCA4E87}"/>
              </a:ext>
            </a:extLst>
          </p:cNvPr>
          <p:cNvSpPr txBox="1"/>
          <p:nvPr/>
        </p:nvSpPr>
        <p:spPr>
          <a:xfrm>
            <a:off x="1084100" y="586153"/>
            <a:ext cx="4496083"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7030A0"/>
                </a:solidFill>
                <a:cs typeface="Arial"/>
              </a:rPr>
              <a:t>This presentation provides the </a:t>
            </a:r>
            <a:r>
              <a:rPr lang="en-US" sz="2400">
                <a:solidFill>
                  <a:srgbClr val="7030A0"/>
                </a:solidFill>
                <a:ea typeface="+mn-lt"/>
                <a:cs typeface="+mn-lt"/>
              </a:rPr>
              <a:t>prediction if the Falcon 9 first stage will land successfully. SpaceX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This information can be used if an alternate company wants to bid against SpaceX for a rocket launch.</a:t>
            </a:r>
            <a:endParaRPr lang="en-US" sz="2400">
              <a:solidFill>
                <a:srgbClr val="7030A0"/>
              </a:solidFill>
              <a:cs typeface="Arial"/>
            </a:endParaRPr>
          </a:p>
        </p:txBody>
      </p:sp>
      <p:pic>
        <p:nvPicPr>
          <p:cNvPr id="6" name="Graphic 6" descr="Document with solid fill">
            <a:extLst>
              <a:ext uri="{FF2B5EF4-FFF2-40B4-BE49-F238E27FC236}">
                <a16:creationId xmlns:a16="http://schemas.microsoft.com/office/drawing/2014/main" id="{0A70AF07-E116-D59C-8C8F-C493822142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8858" y="5383567"/>
            <a:ext cx="914400" cy="914400"/>
          </a:xfrm>
          <a:prstGeom prst="rect">
            <a:avLst/>
          </a:prstGeom>
        </p:spPr>
      </p:pic>
    </p:spTree>
    <p:extLst>
      <p:ext uri="{BB962C8B-B14F-4D97-AF65-F5344CB8AC3E}">
        <p14:creationId xmlns:p14="http://schemas.microsoft.com/office/powerpoint/2010/main" val="72942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5AB5-4FB4-5BB4-FE33-448217C7F287}"/>
              </a:ext>
            </a:extLst>
          </p:cNvPr>
          <p:cNvSpPr>
            <a:spLocks noGrp="1"/>
          </p:cNvSpPr>
          <p:nvPr>
            <p:ph type="title"/>
          </p:nvPr>
        </p:nvSpPr>
        <p:spPr>
          <a:xfrm>
            <a:off x="2611808" y="245349"/>
            <a:ext cx="8685161" cy="842767"/>
          </a:xfrm>
        </p:spPr>
        <p:txBody>
          <a:bodyPr>
            <a:normAutofit/>
          </a:bodyPr>
          <a:lstStyle/>
          <a:p>
            <a:r>
              <a:rPr lang="en-US" sz="4800">
                <a:solidFill>
                  <a:srgbClr val="7030A0"/>
                </a:solidFill>
                <a:cs typeface="Arial"/>
              </a:rPr>
              <a:t>Introduction</a:t>
            </a:r>
          </a:p>
        </p:txBody>
      </p:sp>
      <p:sp>
        <p:nvSpPr>
          <p:cNvPr id="3" name="Content Placeholder 2">
            <a:extLst>
              <a:ext uri="{FF2B5EF4-FFF2-40B4-BE49-F238E27FC236}">
                <a16:creationId xmlns:a16="http://schemas.microsoft.com/office/drawing/2014/main" id="{D041E0EB-22CB-13DC-C8D3-55A8AAD0A362}"/>
              </a:ext>
            </a:extLst>
          </p:cNvPr>
          <p:cNvSpPr>
            <a:spLocks noGrp="1"/>
          </p:cNvSpPr>
          <p:nvPr>
            <p:ph idx="1"/>
          </p:nvPr>
        </p:nvSpPr>
        <p:spPr>
          <a:xfrm>
            <a:off x="968246" y="3411994"/>
            <a:ext cx="10797646" cy="4185396"/>
          </a:xfrm>
        </p:spPr>
        <p:txBody>
          <a:bodyPr vert="horz" lIns="91440" tIns="45720" rIns="91440" bIns="45720" rtlCol="0" anchor="ctr">
            <a:noAutofit/>
          </a:bodyPr>
          <a:lstStyle/>
          <a:p>
            <a:pPr marL="344170" indent="-337820"/>
            <a:r>
              <a:rPr lang="en-US" sz="2800">
                <a:solidFill>
                  <a:srgbClr val="0070C0"/>
                </a:solidFill>
                <a:ea typeface="+mn-lt"/>
                <a:cs typeface="+mn-lt"/>
              </a:rPr>
              <a:t> Python code to manipulate data in a Pandas data frame</a:t>
            </a:r>
            <a:endParaRPr lang="en-US" sz="2800">
              <a:solidFill>
                <a:srgbClr val="0070C0"/>
              </a:solidFill>
              <a:cs typeface="Arial" panose="020B0604020202020204"/>
            </a:endParaRPr>
          </a:p>
          <a:p>
            <a:pPr marL="344170" indent="-337820"/>
            <a:r>
              <a:rPr lang="en-US" sz="2800">
                <a:solidFill>
                  <a:srgbClr val="0070C0"/>
                </a:solidFill>
                <a:cs typeface="Arial" panose="020B0604020202020204"/>
              </a:rPr>
              <a:t>Data science methodologies to define and formulate a real-world business problem.</a:t>
            </a:r>
          </a:p>
          <a:p>
            <a:pPr marL="344170" indent="-337820"/>
            <a:r>
              <a:rPr lang="en-US" sz="2800">
                <a:solidFill>
                  <a:srgbClr val="0070C0"/>
                </a:solidFill>
                <a:cs typeface="Arial" panose="020B0604020202020204"/>
              </a:rPr>
              <a:t> Data analysis tools to load a dataset, clean it, and find out interesting insights from it.</a:t>
            </a:r>
            <a:endParaRPr lang="en-US" sz="2800">
              <a:ea typeface="+mn-lt"/>
              <a:cs typeface="+mn-lt"/>
            </a:endParaRPr>
          </a:p>
          <a:p>
            <a:pPr marL="344170" indent="-337820"/>
            <a:r>
              <a:rPr lang="en-US" sz="2800">
                <a:solidFill>
                  <a:srgbClr val="0070C0"/>
                </a:solidFill>
                <a:cs typeface="Arial"/>
              </a:rPr>
              <a:t>Data Visualization tools for visualizing data</a:t>
            </a:r>
          </a:p>
          <a:p>
            <a:pPr marL="344170" indent="-337820"/>
            <a:r>
              <a:rPr lang="en-US" sz="2800">
                <a:solidFill>
                  <a:srgbClr val="0070C0"/>
                </a:solidFill>
                <a:cs typeface="Arial"/>
              </a:rPr>
              <a:t>Data Interactive visualization </a:t>
            </a:r>
            <a:r>
              <a:rPr lang="en-US" sz="2800" err="1">
                <a:solidFill>
                  <a:srgbClr val="0070C0"/>
                </a:solidFill>
                <a:cs typeface="Arial"/>
              </a:rPr>
              <a:t>plotly</a:t>
            </a:r>
            <a:r>
              <a:rPr lang="en-US" sz="2800">
                <a:solidFill>
                  <a:srgbClr val="0070C0"/>
                </a:solidFill>
                <a:cs typeface="Arial"/>
              </a:rPr>
              <a:t> dash module </a:t>
            </a:r>
          </a:p>
          <a:p>
            <a:pPr marL="344170" indent="-337820"/>
            <a:r>
              <a:rPr lang="en-US" sz="2800">
                <a:solidFill>
                  <a:srgbClr val="0070C0"/>
                </a:solidFill>
                <a:cs typeface="Arial"/>
              </a:rPr>
              <a:t>Data Predictions using python machine learning </a:t>
            </a:r>
            <a:r>
              <a:rPr lang="en-US" sz="2800" err="1">
                <a:solidFill>
                  <a:srgbClr val="0070C0"/>
                </a:solidFill>
                <a:cs typeface="Arial"/>
              </a:rPr>
              <a:t>sklearn</a:t>
            </a:r>
            <a:r>
              <a:rPr lang="en-US" sz="2800">
                <a:solidFill>
                  <a:srgbClr val="0070C0"/>
                </a:solidFill>
                <a:cs typeface="Arial"/>
              </a:rPr>
              <a:t> module.</a:t>
            </a:r>
          </a:p>
          <a:p>
            <a:pPr marL="344170" indent="-337820"/>
            <a:endParaRPr lang="en-US" sz="2800">
              <a:solidFill>
                <a:srgbClr val="0070C0"/>
              </a:solidFill>
              <a:cs typeface="Arial"/>
            </a:endParaRPr>
          </a:p>
          <a:p>
            <a:pPr marL="344170" indent="-337820"/>
            <a:endParaRPr lang="en-US" sz="2800">
              <a:solidFill>
                <a:srgbClr val="0070C0"/>
              </a:solidFill>
              <a:cs typeface="Arial"/>
            </a:endParaRPr>
          </a:p>
          <a:p>
            <a:pPr marL="344170" indent="-337820"/>
            <a:endParaRPr lang="en-US" sz="2800">
              <a:solidFill>
                <a:srgbClr val="0070C0"/>
              </a:solidFill>
              <a:cs typeface="Arial"/>
            </a:endParaRPr>
          </a:p>
          <a:p>
            <a:pPr marL="6350" indent="0" algn="ctr">
              <a:buNone/>
            </a:pPr>
            <a:endParaRPr lang="en-US" sz="2800" b="1">
              <a:solidFill>
                <a:srgbClr val="0070C0"/>
              </a:solidFill>
              <a:cs typeface="Arial"/>
            </a:endParaRPr>
          </a:p>
          <a:p>
            <a:pPr marL="6350" indent="0">
              <a:buNone/>
            </a:pPr>
            <a:endParaRPr lang="en-US">
              <a:solidFill>
                <a:srgbClr val="FFFFFF"/>
              </a:solidFill>
              <a:cs typeface="Arial"/>
            </a:endParaRPr>
          </a:p>
        </p:txBody>
      </p:sp>
    </p:spTree>
    <p:extLst>
      <p:ext uri="{BB962C8B-B14F-4D97-AF65-F5344CB8AC3E}">
        <p14:creationId xmlns:p14="http://schemas.microsoft.com/office/powerpoint/2010/main" val="62757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ED5C-51C7-E9FB-EBC8-C0EEB81B886D}"/>
              </a:ext>
            </a:extLst>
          </p:cNvPr>
          <p:cNvSpPr>
            <a:spLocks noGrp="1"/>
          </p:cNvSpPr>
          <p:nvPr>
            <p:ph type="title"/>
          </p:nvPr>
        </p:nvSpPr>
        <p:spPr/>
        <p:txBody>
          <a:bodyPr>
            <a:normAutofit/>
          </a:bodyPr>
          <a:lstStyle/>
          <a:p>
            <a:r>
              <a:rPr lang="en-US" sz="4000">
                <a:solidFill>
                  <a:srgbClr val="7030A0"/>
                </a:solidFill>
                <a:cs typeface="Arial"/>
              </a:rPr>
              <a:t>Data Collection</a:t>
            </a:r>
          </a:p>
        </p:txBody>
      </p:sp>
      <p:sp>
        <p:nvSpPr>
          <p:cNvPr id="3" name="Content Placeholder 2">
            <a:extLst>
              <a:ext uri="{FF2B5EF4-FFF2-40B4-BE49-F238E27FC236}">
                <a16:creationId xmlns:a16="http://schemas.microsoft.com/office/drawing/2014/main" id="{43EA40AB-64A7-D8C2-7290-B9B63B9F8768}"/>
              </a:ext>
            </a:extLst>
          </p:cNvPr>
          <p:cNvSpPr>
            <a:spLocks noGrp="1"/>
          </p:cNvSpPr>
          <p:nvPr>
            <p:ph idx="1"/>
          </p:nvPr>
        </p:nvSpPr>
        <p:spPr>
          <a:xfrm>
            <a:off x="2773599" y="1428662"/>
            <a:ext cx="7796540" cy="4621282"/>
          </a:xfrm>
        </p:spPr>
        <p:txBody>
          <a:bodyPr/>
          <a:lstStyle/>
          <a:p>
            <a:pPr marL="344170" indent="-337820">
              <a:buChar char="Ø"/>
            </a:pPr>
            <a:r>
              <a:rPr lang="en-US">
                <a:solidFill>
                  <a:schemeClr val="accent1"/>
                </a:solidFill>
                <a:cs typeface="Arial" panose="020B0604020202020204"/>
              </a:rPr>
              <a:t>Collected data from </a:t>
            </a:r>
            <a:r>
              <a:rPr lang="en-US">
                <a:solidFill>
                  <a:schemeClr val="accent1"/>
                </a:solidFill>
                <a:ea typeface="+mn-lt"/>
                <a:cs typeface="+mn-lt"/>
              </a:rPr>
              <a:t>rocket launch data from SpaceX API and decode the response content as a Json using .</a:t>
            </a:r>
            <a:r>
              <a:rPr lang="en-US" err="1">
                <a:solidFill>
                  <a:schemeClr val="accent1"/>
                </a:solidFill>
                <a:ea typeface="+mn-lt"/>
                <a:cs typeface="+mn-lt"/>
              </a:rPr>
              <a:t>json</a:t>
            </a:r>
            <a:r>
              <a:rPr lang="en-US">
                <a:solidFill>
                  <a:schemeClr val="accent1"/>
                </a:solidFill>
                <a:ea typeface="+mn-lt"/>
                <a:cs typeface="+mn-lt"/>
              </a:rPr>
              <a:t>() and turn it into a Pandas </a:t>
            </a:r>
            <a:r>
              <a:rPr lang="en-US" err="1">
                <a:solidFill>
                  <a:schemeClr val="accent1"/>
                </a:solidFill>
                <a:ea typeface="+mn-lt"/>
                <a:cs typeface="+mn-lt"/>
              </a:rPr>
              <a:t>dataframe</a:t>
            </a:r>
            <a:r>
              <a:rPr lang="en-US">
                <a:solidFill>
                  <a:schemeClr val="accent1"/>
                </a:solidFill>
                <a:ea typeface="+mn-lt"/>
                <a:cs typeface="+mn-lt"/>
              </a:rPr>
              <a:t> using .</a:t>
            </a:r>
            <a:r>
              <a:rPr lang="en-US" err="1">
                <a:solidFill>
                  <a:schemeClr val="accent1"/>
                </a:solidFill>
                <a:ea typeface="+mn-lt"/>
                <a:cs typeface="+mn-lt"/>
              </a:rPr>
              <a:t>json_normalize</a:t>
            </a:r>
            <a:r>
              <a:rPr lang="en-US">
                <a:solidFill>
                  <a:schemeClr val="accent1"/>
                </a:solidFill>
                <a:ea typeface="+mn-lt"/>
                <a:cs typeface="+mn-lt"/>
              </a:rPr>
              <a:t>()</a:t>
            </a:r>
          </a:p>
          <a:p>
            <a:pPr marL="344170" indent="-337820">
              <a:buChar char="Ø"/>
            </a:pPr>
            <a:r>
              <a:rPr lang="en-US" err="1">
                <a:solidFill>
                  <a:schemeClr val="accent1"/>
                </a:solidFill>
                <a:ea typeface="+mn-lt"/>
                <a:cs typeface="+mn-lt"/>
              </a:rPr>
              <a:t>WebScrapping</a:t>
            </a:r>
            <a:r>
              <a:rPr lang="en-US">
                <a:solidFill>
                  <a:schemeClr val="accent1"/>
                </a:solidFill>
                <a:ea typeface="+mn-lt"/>
                <a:cs typeface="+mn-lt"/>
              </a:rPr>
              <a:t> and APIs used in collecting data into desired format .</a:t>
            </a:r>
          </a:p>
          <a:p>
            <a:pPr marL="344170" indent="-337820">
              <a:buChar char="Ø"/>
            </a:pPr>
            <a:r>
              <a:rPr lang="en-US">
                <a:solidFill>
                  <a:schemeClr val="accent1"/>
                </a:solidFill>
                <a:ea typeface="+mn-lt"/>
                <a:cs typeface="+mn-lt"/>
              </a:rPr>
              <a:t>Data Wrangling is performed to remove missing values by using mean() and replace() functions </a:t>
            </a:r>
          </a:p>
          <a:p>
            <a:pPr marL="344170" indent="-337820">
              <a:buChar char="Ø"/>
            </a:pPr>
            <a:r>
              <a:rPr lang="en-US" err="1">
                <a:solidFill>
                  <a:schemeClr val="accent1"/>
                </a:solidFill>
                <a:ea typeface="+mn-lt"/>
                <a:cs typeface="+mn-lt"/>
              </a:rPr>
              <a:t>Finally,Data</a:t>
            </a:r>
            <a:r>
              <a:rPr lang="en-US">
                <a:solidFill>
                  <a:schemeClr val="accent1"/>
                </a:solidFill>
                <a:ea typeface="+mn-lt"/>
                <a:cs typeface="+mn-lt"/>
              </a:rPr>
              <a:t> Frame is ready for the Data Analysis</a:t>
            </a:r>
          </a:p>
          <a:p>
            <a:pPr marL="344170" indent="-337820">
              <a:buChar char="Ø"/>
            </a:pPr>
            <a:endParaRPr lang="en-US">
              <a:solidFill>
                <a:schemeClr val="accent1"/>
              </a:solidFill>
              <a:ea typeface="+mn-lt"/>
              <a:cs typeface="+mn-lt"/>
            </a:endParaRPr>
          </a:p>
          <a:p>
            <a:pPr marL="344170" indent="-337820">
              <a:buChar char="Ø"/>
            </a:pPr>
            <a:endParaRPr lang="en-US">
              <a:solidFill>
                <a:schemeClr val="accent1"/>
              </a:solidFill>
              <a:ea typeface="+mn-lt"/>
              <a:cs typeface="+mn-lt"/>
            </a:endParaRPr>
          </a:p>
        </p:txBody>
      </p:sp>
      <p:sp>
        <p:nvSpPr>
          <p:cNvPr id="4" name="TextBox 3">
            <a:extLst>
              <a:ext uri="{FF2B5EF4-FFF2-40B4-BE49-F238E27FC236}">
                <a16:creationId xmlns:a16="http://schemas.microsoft.com/office/drawing/2014/main" id="{DADA02ED-92D5-ABE1-5D7C-383C47601FEA}"/>
              </a:ext>
            </a:extLst>
          </p:cNvPr>
          <p:cNvSpPr txBox="1"/>
          <p:nvPr/>
        </p:nvSpPr>
        <p:spPr>
          <a:xfrm>
            <a:off x="3377045" y="1783772"/>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84AC4C10-AC48-3602-3586-EAB5D57BAAA1}"/>
              </a:ext>
            </a:extLst>
          </p:cNvPr>
          <p:cNvSpPr txBox="1"/>
          <p:nvPr/>
        </p:nvSpPr>
        <p:spPr>
          <a:xfrm>
            <a:off x="17625391" y="309217"/>
            <a:ext cx="2743200"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88E5B221-ABA4-9314-981D-31BA2EC5BAE1}"/>
              </a:ext>
            </a:extLst>
          </p:cNvPr>
          <p:cNvSpPr txBox="1"/>
          <p:nvPr/>
        </p:nvSpPr>
        <p:spPr>
          <a:xfrm>
            <a:off x="2736000" y="5628000"/>
            <a:ext cx="8172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hlinkClick r:id="rId2"/>
              </a:rPr>
              <a:t>Github link for the datascience capstone</a:t>
            </a:r>
            <a:endParaRPr lang="en-US"/>
          </a:p>
        </p:txBody>
      </p:sp>
    </p:spTree>
    <p:extLst>
      <p:ext uri="{BB962C8B-B14F-4D97-AF65-F5344CB8AC3E}">
        <p14:creationId xmlns:p14="http://schemas.microsoft.com/office/powerpoint/2010/main" val="232275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64C5-E075-987D-5879-69F094A0186D}"/>
              </a:ext>
            </a:extLst>
          </p:cNvPr>
          <p:cNvSpPr>
            <a:spLocks noGrp="1"/>
          </p:cNvSpPr>
          <p:nvPr>
            <p:ph type="title"/>
          </p:nvPr>
        </p:nvSpPr>
        <p:spPr/>
        <p:txBody>
          <a:bodyPr/>
          <a:lstStyle/>
          <a:p>
            <a:r>
              <a:rPr lang="en-US">
                <a:solidFill>
                  <a:srgbClr val="7030A0"/>
                </a:solidFill>
                <a:cs typeface="Arial"/>
              </a:rPr>
              <a:t>Exploratory Data Analysis with SQL</a:t>
            </a:r>
          </a:p>
        </p:txBody>
      </p:sp>
      <p:sp>
        <p:nvSpPr>
          <p:cNvPr id="3" name="Content Placeholder 2">
            <a:extLst>
              <a:ext uri="{FF2B5EF4-FFF2-40B4-BE49-F238E27FC236}">
                <a16:creationId xmlns:a16="http://schemas.microsoft.com/office/drawing/2014/main" id="{71574064-F1D9-3ADA-3B03-0A47FAB5B7F2}"/>
              </a:ext>
            </a:extLst>
          </p:cNvPr>
          <p:cNvSpPr>
            <a:spLocks noGrp="1"/>
          </p:cNvSpPr>
          <p:nvPr>
            <p:ph idx="1"/>
          </p:nvPr>
        </p:nvSpPr>
        <p:spPr/>
        <p:txBody>
          <a:bodyPr>
            <a:normAutofit fontScale="85000" lnSpcReduction="10000"/>
          </a:bodyPr>
          <a:lstStyle/>
          <a:p>
            <a:pPr marL="344170" indent="-337820">
              <a:buChar char="Ø"/>
            </a:pPr>
            <a:r>
              <a:rPr lang="en-US">
                <a:solidFill>
                  <a:srgbClr val="00B0F0"/>
                </a:solidFill>
                <a:cs typeface="Arial" panose="020B0604020202020204"/>
              </a:rPr>
              <a:t>Using python </a:t>
            </a:r>
            <a:r>
              <a:rPr lang="en-US" err="1">
                <a:solidFill>
                  <a:srgbClr val="00B0F0"/>
                </a:solidFill>
                <a:cs typeface="Arial" panose="020B0604020202020204"/>
              </a:rPr>
              <a:t>Sqlalchemy</a:t>
            </a:r>
            <a:r>
              <a:rPr lang="en-US">
                <a:solidFill>
                  <a:srgbClr val="00B0F0"/>
                </a:solidFill>
                <a:cs typeface="Arial" panose="020B0604020202020204"/>
              </a:rPr>
              <a:t> and </a:t>
            </a:r>
            <a:r>
              <a:rPr lang="en-US" err="1">
                <a:solidFill>
                  <a:srgbClr val="00B0F0"/>
                </a:solidFill>
                <a:cs typeface="Arial" panose="020B0604020202020204"/>
              </a:rPr>
              <a:t>Sqlite</a:t>
            </a:r>
            <a:r>
              <a:rPr lang="en-US">
                <a:solidFill>
                  <a:srgbClr val="00B0F0"/>
                </a:solidFill>
                <a:cs typeface="Arial" panose="020B0604020202020204"/>
              </a:rPr>
              <a:t> </a:t>
            </a:r>
            <a:r>
              <a:rPr lang="en-US" err="1">
                <a:solidFill>
                  <a:srgbClr val="00B0F0"/>
                </a:solidFill>
                <a:cs typeface="Arial" panose="020B0604020202020204"/>
              </a:rPr>
              <a:t>functions,created</a:t>
            </a:r>
            <a:r>
              <a:rPr lang="en-US">
                <a:solidFill>
                  <a:srgbClr val="00B0F0"/>
                </a:solidFill>
                <a:cs typeface="Arial" panose="020B0604020202020204"/>
              </a:rPr>
              <a:t> data base and table for SpaceX Launches data and queried to data base to get information</a:t>
            </a:r>
          </a:p>
          <a:p>
            <a:pPr marL="344170" indent="-337820">
              <a:buChar char="Ø"/>
            </a:pPr>
            <a:r>
              <a:rPr lang="en-US">
                <a:solidFill>
                  <a:srgbClr val="00B0F0"/>
                </a:solidFill>
                <a:cs typeface="Arial" panose="020B0604020202020204"/>
              </a:rPr>
              <a:t>Displayed the unique launch sites with Distinct() method</a:t>
            </a:r>
          </a:p>
          <a:p>
            <a:pPr marL="344170" indent="-337820">
              <a:buChar char="Ø"/>
            </a:pPr>
            <a:r>
              <a:rPr lang="en-US">
                <a:solidFill>
                  <a:srgbClr val="00B0F0"/>
                </a:solidFill>
                <a:cs typeface="Arial" panose="020B0604020202020204"/>
              </a:rPr>
              <a:t>Displayed 5 Launch records beginning with 'CCA' with WHERE and LIKE </a:t>
            </a:r>
          </a:p>
          <a:p>
            <a:pPr marL="344170" indent="-337820">
              <a:buChar char="Ø"/>
            </a:pPr>
            <a:r>
              <a:rPr lang="en-US">
                <a:solidFill>
                  <a:srgbClr val="00B0F0"/>
                </a:solidFill>
                <a:cs typeface="Arial" panose="020B0604020202020204"/>
              </a:rPr>
              <a:t>Calculated total </a:t>
            </a:r>
            <a:r>
              <a:rPr lang="en-US" err="1">
                <a:solidFill>
                  <a:srgbClr val="00B0F0"/>
                </a:solidFill>
                <a:cs typeface="Arial" panose="020B0604020202020204"/>
              </a:rPr>
              <a:t>Payloadmass</a:t>
            </a:r>
            <a:r>
              <a:rPr lang="en-US">
                <a:solidFill>
                  <a:srgbClr val="00B0F0"/>
                </a:solidFill>
                <a:cs typeface="Arial" panose="020B0604020202020204"/>
              </a:rPr>
              <a:t> carried by boosters launched by NASA with SUM() </a:t>
            </a:r>
          </a:p>
          <a:p>
            <a:pPr marL="344170" indent="-337820">
              <a:buChar char="Ø"/>
            </a:pPr>
            <a:r>
              <a:rPr lang="en-US">
                <a:solidFill>
                  <a:srgbClr val="00B0F0"/>
                </a:solidFill>
                <a:cs typeface="Arial" panose="020B0604020202020204"/>
              </a:rPr>
              <a:t>Calculated average payload mass carried by booster F9 v1.1</a:t>
            </a:r>
          </a:p>
          <a:p>
            <a:pPr marL="344170" indent="-337820">
              <a:buChar char="Ø"/>
            </a:pPr>
            <a:r>
              <a:rPr lang="en-US">
                <a:solidFill>
                  <a:srgbClr val="00B0F0"/>
                </a:solidFill>
                <a:cs typeface="Arial" panose="020B0604020202020204"/>
              </a:rPr>
              <a:t>Displayed successful </a:t>
            </a:r>
            <a:r>
              <a:rPr lang="en-US" err="1">
                <a:solidFill>
                  <a:srgbClr val="00B0F0"/>
                </a:solidFill>
                <a:cs typeface="Arial" panose="020B0604020202020204"/>
              </a:rPr>
              <a:t>landings,Failures,specific</a:t>
            </a:r>
            <a:r>
              <a:rPr lang="en-US">
                <a:solidFill>
                  <a:srgbClr val="00B0F0"/>
                </a:solidFill>
                <a:cs typeface="Arial" panose="020B0604020202020204"/>
              </a:rPr>
              <a:t> dates for particular Landings.</a:t>
            </a:r>
          </a:p>
          <a:p>
            <a:pPr marL="344170" indent="-337820"/>
            <a:endParaRPr lang="en-US" b="1" i="1">
              <a:cs typeface="Arial" panose="020B0604020202020204"/>
            </a:endParaRPr>
          </a:p>
          <a:p>
            <a:pPr marL="344170" indent="-337820">
              <a:buChar char="Ø"/>
            </a:pPr>
            <a:endParaRPr lang="en-US">
              <a:cs typeface="Arial" panose="020B0604020202020204"/>
            </a:endParaRPr>
          </a:p>
        </p:txBody>
      </p:sp>
      <p:sp>
        <p:nvSpPr>
          <p:cNvPr id="4" name="TextBox 3">
            <a:extLst>
              <a:ext uri="{FF2B5EF4-FFF2-40B4-BE49-F238E27FC236}">
                <a16:creationId xmlns:a16="http://schemas.microsoft.com/office/drawing/2014/main" id="{0FA6F1AF-372E-6085-E593-67A3B0F3A15D}"/>
              </a:ext>
            </a:extLst>
          </p:cNvPr>
          <p:cNvSpPr txBox="1"/>
          <p:nvPr/>
        </p:nvSpPr>
        <p:spPr>
          <a:xfrm>
            <a:off x="2940000" y="5484000"/>
            <a:ext cx="4692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hlinkClick r:id="rId2"/>
              </a:rPr>
              <a:t>GITHUB LINK </a:t>
            </a:r>
            <a:endParaRPr lang="en-US"/>
          </a:p>
        </p:txBody>
      </p:sp>
    </p:spTree>
    <p:extLst>
      <p:ext uri="{BB962C8B-B14F-4D97-AF65-F5344CB8AC3E}">
        <p14:creationId xmlns:p14="http://schemas.microsoft.com/office/powerpoint/2010/main" val="56405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CBF3-53B7-4049-0EFE-C02BCF4ED675}"/>
              </a:ext>
            </a:extLst>
          </p:cNvPr>
          <p:cNvSpPr>
            <a:spLocks noGrp="1"/>
          </p:cNvSpPr>
          <p:nvPr>
            <p:ph type="title"/>
          </p:nvPr>
        </p:nvSpPr>
        <p:spPr>
          <a:xfrm>
            <a:off x="2611808" y="4207748"/>
            <a:ext cx="7958331" cy="795876"/>
          </a:xfrm>
        </p:spPr>
        <p:txBody>
          <a:bodyPr>
            <a:normAutofit/>
          </a:bodyPr>
          <a:lstStyle/>
          <a:p>
            <a:r>
              <a:rPr lang="en-US" sz="4000">
                <a:solidFill>
                  <a:srgbClr val="7030A0"/>
                </a:solidFill>
                <a:cs typeface="Arial"/>
              </a:rPr>
              <a:t>Data Visualization</a:t>
            </a:r>
          </a:p>
        </p:txBody>
      </p:sp>
      <p:graphicFrame>
        <p:nvGraphicFramePr>
          <p:cNvPr id="3" name="Table 3">
            <a:extLst>
              <a:ext uri="{FF2B5EF4-FFF2-40B4-BE49-F238E27FC236}">
                <a16:creationId xmlns:a16="http://schemas.microsoft.com/office/drawing/2014/main" id="{B12D8FB8-2D70-C091-4047-89E7D4CF6D0D}"/>
              </a:ext>
            </a:extLst>
          </p:cNvPr>
          <p:cNvGraphicFramePr>
            <a:graphicFrameLocks noGrp="1"/>
          </p:cNvGraphicFramePr>
          <p:nvPr>
            <p:extLst>
              <p:ext uri="{D42A27DB-BD31-4B8C-83A1-F6EECF244321}">
                <p14:modId xmlns:p14="http://schemas.microsoft.com/office/powerpoint/2010/main" val="1009768194"/>
              </p:ext>
            </p:extLst>
          </p:nvPr>
        </p:nvGraphicFramePr>
        <p:xfrm>
          <a:off x="2086708" y="492369"/>
          <a:ext cx="8168640" cy="3487847"/>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223006705"/>
                    </a:ext>
                  </a:extLst>
                </a:gridCol>
                <a:gridCol w="2722880">
                  <a:extLst>
                    <a:ext uri="{9D8B030D-6E8A-4147-A177-3AD203B41FA5}">
                      <a16:colId xmlns:a16="http://schemas.microsoft.com/office/drawing/2014/main" val="1775885585"/>
                    </a:ext>
                  </a:extLst>
                </a:gridCol>
                <a:gridCol w="2722880">
                  <a:extLst>
                    <a:ext uri="{9D8B030D-6E8A-4147-A177-3AD203B41FA5}">
                      <a16:colId xmlns:a16="http://schemas.microsoft.com/office/drawing/2014/main" val="3484528997"/>
                    </a:ext>
                  </a:extLst>
                </a:gridCol>
              </a:tblGrid>
              <a:tr h="1494924">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extLst>
                  <a:ext uri="{0D108BD9-81ED-4DB2-BD59-A6C34878D82A}">
                    <a16:rowId xmlns:a16="http://schemas.microsoft.com/office/drawing/2014/main" val="1115900720"/>
                  </a:ext>
                </a:extLst>
              </a:tr>
              <a:tr h="1992923">
                <a:tc>
                  <a:txBody>
                    <a:bodyPr/>
                    <a:lstStyle/>
                    <a:p>
                      <a:endParaRPr lang="en-US"/>
                    </a:p>
                  </a:txBody>
                  <a:tcPr>
                    <a:solidFill>
                      <a:srgbClr val="7030A0"/>
                    </a:solidFill>
                  </a:tcPr>
                </a:tc>
                <a:tc>
                  <a:txBody>
                    <a:bodyPr/>
                    <a:lstStyle/>
                    <a:p>
                      <a:endParaRPr lang="en-US"/>
                    </a:p>
                  </a:txBody>
                  <a:tcPr>
                    <a:solidFill>
                      <a:srgbClr val="7030A0"/>
                    </a:solidFill>
                  </a:tcPr>
                </a:tc>
                <a:tc>
                  <a:txBody>
                    <a:bodyPr/>
                    <a:lstStyle/>
                    <a:p>
                      <a:endParaRPr lang="en-US"/>
                    </a:p>
                  </a:txBody>
                  <a:tcPr>
                    <a:solidFill>
                      <a:srgbClr val="7030A0"/>
                    </a:solidFill>
                  </a:tcPr>
                </a:tc>
                <a:extLst>
                  <a:ext uri="{0D108BD9-81ED-4DB2-BD59-A6C34878D82A}">
                    <a16:rowId xmlns:a16="http://schemas.microsoft.com/office/drawing/2014/main" val="1767505011"/>
                  </a:ext>
                </a:extLst>
              </a:tr>
            </a:tbl>
          </a:graphicData>
        </a:graphic>
      </p:graphicFrame>
      <p:pic>
        <p:nvPicPr>
          <p:cNvPr id="4" name="Picture 4" descr="Chart, scatter chart&#10;&#10;Description automatically generated">
            <a:extLst>
              <a:ext uri="{FF2B5EF4-FFF2-40B4-BE49-F238E27FC236}">
                <a16:creationId xmlns:a16="http://schemas.microsoft.com/office/drawing/2014/main" id="{E12D5991-7596-AF27-9F0C-ED110531D109}"/>
              </a:ext>
            </a:extLst>
          </p:cNvPr>
          <p:cNvPicPr>
            <a:picLocks noChangeAspect="1"/>
          </p:cNvPicPr>
          <p:nvPr/>
        </p:nvPicPr>
        <p:blipFill>
          <a:blip r:embed="rId2"/>
          <a:stretch>
            <a:fillRect/>
          </a:stretch>
        </p:blipFill>
        <p:spPr>
          <a:xfrm>
            <a:off x="2063261" y="757688"/>
            <a:ext cx="2672863" cy="1063702"/>
          </a:xfrm>
          <a:prstGeom prst="rect">
            <a:avLst/>
          </a:prstGeom>
        </p:spPr>
      </p:pic>
      <p:pic>
        <p:nvPicPr>
          <p:cNvPr id="5" name="Picture 5" descr="Chart, scatter chart&#10;&#10;Description automatically generated">
            <a:extLst>
              <a:ext uri="{FF2B5EF4-FFF2-40B4-BE49-F238E27FC236}">
                <a16:creationId xmlns:a16="http://schemas.microsoft.com/office/drawing/2014/main" id="{04526186-AA06-3FF3-0D58-786ACCE7FA60}"/>
              </a:ext>
            </a:extLst>
          </p:cNvPr>
          <p:cNvPicPr>
            <a:picLocks noChangeAspect="1"/>
          </p:cNvPicPr>
          <p:nvPr/>
        </p:nvPicPr>
        <p:blipFill>
          <a:blip r:embed="rId3"/>
          <a:stretch>
            <a:fillRect/>
          </a:stretch>
        </p:blipFill>
        <p:spPr>
          <a:xfrm>
            <a:off x="4478216" y="858959"/>
            <a:ext cx="2895600" cy="1060453"/>
          </a:xfrm>
          <a:prstGeom prst="rect">
            <a:avLst/>
          </a:prstGeom>
        </p:spPr>
      </p:pic>
      <p:pic>
        <p:nvPicPr>
          <p:cNvPr id="6" name="Picture 6" descr="Chart, bar chart&#10;&#10;Description automatically generated">
            <a:extLst>
              <a:ext uri="{FF2B5EF4-FFF2-40B4-BE49-F238E27FC236}">
                <a16:creationId xmlns:a16="http://schemas.microsoft.com/office/drawing/2014/main" id="{8C82070D-5548-261C-9E48-01F226C0A8A6}"/>
              </a:ext>
            </a:extLst>
          </p:cNvPr>
          <p:cNvPicPr>
            <a:picLocks noChangeAspect="1"/>
          </p:cNvPicPr>
          <p:nvPr/>
        </p:nvPicPr>
        <p:blipFill>
          <a:blip r:embed="rId4"/>
          <a:stretch>
            <a:fillRect/>
          </a:stretch>
        </p:blipFill>
        <p:spPr>
          <a:xfrm>
            <a:off x="7373814" y="727834"/>
            <a:ext cx="2731477" cy="1322704"/>
          </a:xfrm>
          <a:prstGeom prst="rect">
            <a:avLst/>
          </a:prstGeom>
        </p:spPr>
      </p:pic>
      <p:pic>
        <p:nvPicPr>
          <p:cNvPr id="7" name="Picture 7" descr="Chart, scatter chart&#10;&#10;Description automatically generated">
            <a:extLst>
              <a:ext uri="{FF2B5EF4-FFF2-40B4-BE49-F238E27FC236}">
                <a16:creationId xmlns:a16="http://schemas.microsoft.com/office/drawing/2014/main" id="{EDAF8D8D-E431-3515-DCE4-D710393FF4F6}"/>
              </a:ext>
            </a:extLst>
          </p:cNvPr>
          <p:cNvPicPr>
            <a:picLocks noChangeAspect="1"/>
          </p:cNvPicPr>
          <p:nvPr/>
        </p:nvPicPr>
        <p:blipFill>
          <a:blip r:embed="rId5"/>
          <a:stretch>
            <a:fillRect/>
          </a:stretch>
        </p:blipFill>
        <p:spPr>
          <a:xfrm>
            <a:off x="1840523" y="2281260"/>
            <a:ext cx="2895600" cy="1369353"/>
          </a:xfrm>
          <a:prstGeom prst="rect">
            <a:avLst/>
          </a:prstGeom>
        </p:spPr>
      </p:pic>
      <p:pic>
        <p:nvPicPr>
          <p:cNvPr id="8" name="Picture 8" descr="Chart, scatter chart&#10;&#10;Description automatically generated">
            <a:extLst>
              <a:ext uri="{FF2B5EF4-FFF2-40B4-BE49-F238E27FC236}">
                <a16:creationId xmlns:a16="http://schemas.microsoft.com/office/drawing/2014/main" id="{77432F1B-D1B9-07D8-8B8F-CA27935B9FCA}"/>
              </a:ext>
            </a:extLst>
          </p:cNvPr>
          <p:cNvPicPr>
            <a:picLocks noChangeAspect="1"/>
          </p:cNvPicPr>
          <p:nvPr/>
        </p:nvPicPr>
        <p:blipFill>
          <a:blip r:embed="rId6"/>
          <a:stretch>
            <a:fillRect/>
          </a:stretch>
        </p:blipFill>
        <p:spPr>
          <a:xfrm>
            <a:off x="4654061" y="2217847"/>
            <a:ext cx="2719754" cy="1906490"/>
          </a:xfrm>
          <a:prstGeom prst="rect">
            <a:avLst/>
          </a:prstGeom>
        </p:spPr>
      </p:pic>
      <p:pic>
        <p:nvPicPr>
          <p:cNvPr id="9" name="Picture 9" descr="Chart, scatter chart&#10;&#10;Description automatically generated">
            <a:extLst>
              <a:ext uri="{FF2B5EF4-FFF2-40B4-BE49-F238E27FC236}">
                <a16:creationId xmlns:a16="http://schemas.microsoft.com/office/drawing/2014/main" id="{0208363D-3246-C7B7-028A-92F5D33CFA1A}"/>
              </a:ext>
            </a:extLst>
          </p:cNvPr>
          <p:cNvPicPr>
            <a:picLocks noChangeAspect="1"/>
          </p:cNvPicPr>
          <p:nvPr/>
        </p:nvPicPr>
        <p:blipFill>
          <a:blip r:embed="rId2"/>
          <a:stretch>
            <a:fillRect/>
          </a:stretch>
        </p:blipFill>
        <p:spPr>
          <a:xfrm>
            <a:off x="7619998" y="2223072"/>
            <a:ext cx="2485295" cy="1626410"/>
          </a:xfrm>
          <a:prstGeom prst="rect">
            <a:avLst/>
          </a:prstGeom>
        </p:spPr>
      </p:pic>
      <p:sp>
        <p:nvSpPr>
          <p:cNvPr id="10" name="TextBox 9">
            <a:extLst>
              <a:ext uri="{FF2B5EF4-FFF2-40B4-BE49-F238E27FC236}">
                <a16:creationId xmlns:a16="http://schemas.microsoft.com/office/drawing/2014/main" id="{0547F684-8CAE-76A1-06BD-C271967746B6}"/>
              </a:ext>
            </a:extLst>
          </p:cNvPr>
          <p:cNvSpPr txBox="1"/>
          <p:nvPr/>
        </p:nvSpPr>
        <p:spPr>
          <a:xfrm>
            <a:off x="6307015" y="2344615"/>
            <a:ext cx="117230" cy="703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7F7BE543-246A-7049-4A97-F5CF88822E63}"/>
              </a:ext>
            </a:extLst>
          </p:cNvPr>
          <p:cNvSpPr txBox="1"/>
          <p:nvPr/>
        </p:nvSpPr>
        <p:spPr>
          <a:xfrm>
            <a:off x="1125416" y="5322277"/>
            <a:ext cx="980049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800">
                <a:solidFill>
                  <a:srgbClr val="00B0F0"/>
                </a:solidFill>
                <a:cs typeface="Arial" panose="020B0604020202020204"/>
              </a:rPr>
              <a:t>Using </a:t>
            </a:r>
            <a:r>
              <a:rPr lang="en-US" sz="2800" err="1">
                <a:solidFill>
                  <a:srgbClr val="00B0F0"/>
                </a:solidFill>
                <a:cs typeface="Arial" panose="020B0604020202020204"/>
              </a:rPr>
              <a:t>Matplotlib.pyplot</a:t>
            </a:r>
            <a:r>
              <a:rPr lang="en-US" sz="2800">
                <a:solidFill>
                  <a:srgbClr val="00B0F0"/>
                </a:solidFill>
                <a:cs typeface="Arial" panose="020B0604020202020204"/>
              </a:rPr>
              <a:t> and seaborn Visualization Python modules ,created above visualization graph to find the relationship between different features of SpaceX data.</a:t>
            </a:r>
          </a:p>
        </p:txBody>
      </p:sp>
    </p:spTree>
    <p:extLst>
      <p:ext uri="{BB962C8B-B14F-4D97-AF65-F5344CB8AC3E}">
        <p14:creationId xmlns:p14="http://schemas.microsoft.com/office/powerpoint/2010/main" val="909770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p&#10;&#10;Description automatically generated">
            <a:extLst>
              <a:ext uri="{FF2B5EF4-FFF2-40B4-BE49-F238E27FC236}">
                <a16:creationId xmlns:a16="http://schemas.microsoft.com/office/drawing/2014/main" id="{9B87E360-530F-8B66-2008-7771F736A6C0}"/>
              </a:ext>
            </a:extLst>
          </p:cNvPr>
          <p:cNvPicPr>
            <a:picLocks noChangeAspect="1"/>
          </p:cNvPicPr>
          <p:nvPr/>
        </p:nvPicPr>
        <p:blipFill>
          <a:blip r:embed="rId2"/>
          <a:stretch>
            <a:fillRect/>
          </a:stretch>
        </p:blipFill>
        <p:spPr>
          <a:xfrm>
            <a:off x="1735585" y="528188"/>
            <a:ext cx="8602461" cy="3597003"/>
          </a:xfrm>
          <a:prstGeom prst="rect">
            <a:avLst/>
          </a:prstGeom>
        </p:spPr>
      </p:pic>
      <p:sp>
        <p:nvSpPr>
          <p:cNvPr id="3" name="TextBox 2">
            <a:extLst>
              <a:ext uri="{FF2B5EF4-FFF2-40B4-BE49-F238E27FC236}">
                <a16:creationId xmlns:a16="http://schemas.microsoft.com/office/drawing/2014/main" id="{EDC26108-A4F5-327A-54AF-164D7016EC5D}"/>
              </a:ext>
            </a:extLst>
          </p:cNvPr>
          <p:cNvSpPr txBox="1"/>
          <p:nvPr/>
        </p:nvSpPr>
        <p:spPr>
          <a:xfrm>
            <a:off x="4394446" y="5208233"/>
            <a:ext cx="58592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7030A0"/>
                </a:solidFill>
                <a:cs typeface="Arial"/>
              </a:rPr>
              <a:t>LAUNCH SITE MARKES </a:t>
            </a:r>
            <a:endParaRPr lang="en-US" sz="2800" dirty="0">
              <a:solidFill>
                <a:srgbClr val="7030A0"/>
              </a:solidFill>
            </a:endParaRPr>
          </a:p>
        </p:txBody>
      </p:sp>
    </p:spTree>
    <p:extLst>
      <p:ext uri="{BB962C8B-B14F-4D97-AF65-F5344CB8AC3E}">
        <p14:creationId xmlns:p14="http://schemas.microsoft.com/office/powerpoint/2010/main" val="165467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6176-DCAE-441D-701F-F0A0F7454779}"/>
              </a:ext>
            </a:extLst>
          </p:cNvPr>
          <p:cNvSpPr>
            <a:spLocks noGrp="1"/>
          </p:cNvSpPr>
          <p:nvPr>
            <p:ph type="title"/>
          </p:nvPr>
        </p:nvSpPr>
        <p:spPr/>
        <p:txBody>
          <a:bodyPr>
            <a:normAutofit/>
          </a:bodyPr>
          <a:lstStyle/>
          <a:p>
            <a:r>
              <a:rPr lang="en-US" sz="4800">
                <a:solidFill>
                  <a:srgbClr val="7030A0"/>
                </a:solidFill>
                <a:cs typeface="Arial"/>
              </a:rPr>
              <a:t>Data Predictions</a:t>
            </a:r>
          </a:p>
        </p:txBody>
      </p:sp>
      <p:sp>
        <p:nvSpPr>
          <p:cNvPr id="3" name="TextBox 2">
            <a:extLst>
              <a:ext uri="{FF2B5EF4-FFF2-40B4-BE49-F238E27FC236}">
                <a16:creationId xmlns:a16="http://schemas.microsoft.com/office/drawing/2014/main" id="{80632769-76E7-ACD2-4232-21E8CE78BEBD}"/>
              </a:ext>
            </a:extLst>
          </p:cNvPr>
          <p:cNvSpPr txBox="1"/>
          <p:nvPr/>
        </p:nvSpPr>
        <p:spPr>
          <a:xfrm>
            <a:off x="1101969" y="2110153"/>
            <a:ext cx="963636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solidFill>
                  <a:srgbClr val="00B0F0"/>
                </a:solidFill>
                <a:cs typeface="Arial" panose="020B0604020202020204"/>
              </a:rPr>
              <a:t>Started Predictions using </a:t>
            </a:r>
            <a:r>
              <a:rPr lang="en-US" sz="2400" err="1">
                <a:solidFill>
                  <a:srgbClr val="00B0F0"/>
                </a:solidFill>
                <a:cs typeface="Arial" panose="020B0604020202020204"/>
              </a:rPr>
              <a:t>sklearn</a:t>
            </a:r>
            <a:r>
              <a:rPr lang="en-US" sz="2400">
                <a:solidFill>
                  <a:srgbClr val="00B0F0"/>
                </a:solidFill>
                <a:cs typeface="Arial" panose="020B0604020202020204"/>
              </a:rPr>
              <a:t> python machine learning module </a:t>
            </a:r>
          </a:p>
          <a:p>
            <a:pPr marL="285750" indent="-285750">
              <a:buFont typeface="Wingdings"/>
              <a:buChar char="Ø"/>
            </a:pPr>
            <a:r>
              <a:rPr lang="en-US" sz="2400" err="1">
                <a:solidFill>
                  <a:srgbClr val="00B0F0"/>
                </a:solidFill>
                <a:cs typeface="Arial" panose="020B0604020202020204"/>
              </a:rPr>
              <a:t>Stardadized</a:t>
            </a:r>
            <a:r>
              <a:rPr lang="en-US" sz="2400">
                <a:solidFill>
                  <a:srgbClr val="00B0F0"/>
                </a:solidFill>
                <a:cs typeface="Arial" panose="020B0604020202020204"/>
              </a:rPr>
              <a:t> the data using </a:t>
            </a:r>
            <a:r>
              <a:rPr lang="en-US" sz="2400" err="1">
                <a:solidFill>
                  <a:srgbClr val="00B0F0"/>
                </a:solidFill>
                <a:cs typeface="Arial" panose="020B0604020202020204"/>
              </a:rPr>
              <a:t>StandardScaler.fit_transform</a:t>
            </a:r>
            <a:r>
              <a:rPr lang="en-US" sz="2400">
                <a:solidFill>
                  <a:srgbClr val="00B0F0"/>
                </a:solidFill>
                <a:cs typeface="Arial" panose="020B0604020202020204"/>
              </a:rPr>
              <a:t>() function</a:t>
            </a:r>
          </a:p>
          <a:p>
            <a:pPr marL="285750" indent="-285750">
              <a:buFont typeface="Wingdings"/>
              <a:buChar char="Ø"/>
            </a:pPr>
            <a:r>
              <a:rPr lang="en-US" sz="2400">
                <a:solidFill>
                  <a:srgbClr val="00B0F0"/>
                </a:solidFill>
                <a:cs typeface="Arial" panose="020B0604020202020204"/>
              </a:rPr>
              <a:t>Split the data into training and testing data using </a:t>
            </a:r>
            <a:r>
              <a:rPr lang="en-US" sz="2400" err="1">
                <a:solidFill>
                  <a:srgbClr val="00B0F0"/>
                </a:solidFill>
                <a:cs typeface="Arial" panose="020B0604020202020204"/>
              </a:rPr>
              <a:t>train_test_split</a:t>
            </a:r>
            <a:r>
              <a:rPr lang="en-US" sz="2400">
                <a:solidFill>
                  <a:srgbClr val="00B0F0"/>
                </a:solidFill>
                <a:cs typeface="Arial" panose="020B0604020202020204"/>
              </a:rPr>
              <a:t>() function</a:t>
            </a:r>
          </a:p>
          <a:p>
            <a:pPr marL="285750" indent="-285750">
              <a:buFont typeface="Wingdings"/>
              <a:buChar char="Ø"/>
            </a:pPr>
            <a:r>
              <a:rPr lang="en-US" sz="2400" err="1">
                <a:solidFill>
                  <a:srgbClr val="00B0F0"/>
                </a:solidFill>
                <a:cs typeface="Arial" panose="020B0604020202020204"/>
              </a:rPr>
              <a:t>LogisticRegression</a:t>
            </a:r>
            <a:r>
              <a:rPr lang="en-US" sz="2400">
                <a:solidFill>
                  <a:srgbClr val="00B0F0"/>
                </a:solidFill>
                <a:cs typeface="Arial" panose="020B0604020202020204"/>
              </a:rPr>
              <a:t> is used to find the best fit of the model and got 84% </a:t>
            </a:r>
            <a:r>
              <a:rPr lang="en-US" sz="2400" err="1">
                <a:solidFill>
                  <a:srgbClr val="00B0F0"/>
                </a:solidFill>
                <a:cs typeface="Arial" panose="020B0604020202020204"/>
              </a:rPr>
              <a:t>accurancy</a:t>
            </a:r>
            <a:r>
              <a:rPr lang="en-US" sz="2400">
                <a:solidFill>
                  <a:srgbClr val="00B0F0"/>
                </a:solidFill>
                <a:cs typeface="Arial" panose="020B0604020202020204"/>
              </a:rPr>
              <a:t> with this model using score parameter.</a:t>
            </a:r>
          </a:p>
          <a:p>
            <a:pPr marL="285750" indent="-285750">
              <a:buFont typeface="Wingdings"/>
              <a:buChar char="Ø"/>
            </a:pPr>
            <a:r>
              <a:rPr lang="en-US" sz="2400">
                <a:solidFill>
                  <a:srgbClr val="00B0F0"/>
                </a:solidFill>
                <a:cs typeface="Arial" panose="020B0604020202020204"/>
              </a:rPr>
              <a:t>Got the Confusion matrix for </a:t>
            </a:r>
            <a:r>
              <a:rPr lang="en-US" sz="2400" err="1">
                <a:solidFill>
                  <a:srgbClr val="00B0F0"/>
                </a:solidFill>
                <a:cs typeface="Arial" panose="020B0604020202020204"/>
              </a:rPr>
              <a:t>LogisticRegression</a:t>
            </a:r>
            <a:r>
              <a:rPr lang="en-US" sz="2400">
                <a:solidFill>
                  <a:srgbClr val="00B0F0"/>
                </a:solidFill>
                <a:cs typeface="Arial" panose="020B0604020202020204"/>
              </a:rPr>
              <a:t>.</a:t>
            </a:r>
          </a:p>
        </p:txBody>
      </p:sp>
      <p:pic>
        <p:nvPicPr>
          <p:cNvPr id="4" name="Picture 4">
            <a:extLst>
              <a:ext uri="{FF2B5EF4-FFF2-40B4-BE49-F238E27FC236}">
                <a16:creationId xmlns:a16="http://schemas.microsoft.com/office/drawing/2014/main" id="{D620821B-2111-2273-5C65-6DD5B54DEBE1}"/>
              </a:ext>
            </a:extLst>
          </p:cNvPr>
          <p:cNvPicPr>
            <a:picLocks noChangeAspect="1"/>
          </p:cNvPicPr>
          <p:nvPr/>
        </p:nvPicPr>
        <p:blipFill>
          <a:blip r:embed="rId2"/>
          <a:stretch>
            <a:fillRect/>
          </a:stretch>
        </p:blipFill>
        <p:spPr>
          <a:xfrm>
            <a:off x="8311661" y="4550312"/>
            <a:ext cx="3001107" cy="2118360"/>
          </a:xfrm>
          <a:prstGeom prst="rect">
            <a:avLst/>
          </a:prstGeom>
        </p:spPr>
      </p:pic>
    </p:spTree>
    <p:extLst>
      <p:ext uri="{BB962C8B-B14F-4D97-AF65-F5344CB8AC3E}">
        <p14:creationId xmlns:p14="http://schemas.microsoft.com/office/powerpoint/2010/main" val="263871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CB2C-BE1C-28A7-A387-0767D8B20747}"/>
              </a:ext>
            </a:extLst>
          </p:cNvPr>
          <p:cNvSpPr>
            <a:spLocks noGrp="1"/>
          </p:cNvSpPr>
          <p:nvPr>
            <p:ph type="title"/>
          </p:nvPr>
        </p:nvSpPr>
        <p:spPr/>
        <p:txBody>
          <a:bodyPr>
            <a:normAutofit/>
          </a:bodyPr>
          <a:lstStyle/>
          <a:p>
            <a:r>
              <a:rPr lang="en-US" sz="4000">
                <a:solidFill>
                  <a:srgbClr val="7030A0"/>
                </a:solidFill>
                <a:cs typeface="Arial"/>
              </a:rPr>
              <a:t>Data Predictions</a:t>
            </a:r>
            <a:endParaRPr lang="en-US" sz="4000">
              <a:solidFill>
                <a:srgbClr val="FFFFFF"/>
              </a:solidFill>
              <a:cs typeface="Arial" panose="020B0604020202020204"/>
            </a:endParaRPr>
          </a:p>
        </p:txBody>
      </p:sp>
      <p:sp>
        <p:nvSpPr>
          <p:cNvPr id="3" name="Content Placeholder 2">
            <a:extLst>
              <a:ext uri="{FF2B5EF4-FFF2-40B4-BE49-F238E27FC236}">
                <a16:creationId xmlns:a16="http://schemas.microsoft.com/office/drawing/2014/main" id="{FE5CB6D0-5ADA-3958-8DFE-9E1F247A9F6F}"/>
              </a:ext>
            </a:extLst>
          </p:cNvPr>
          <p:cNvSpPr>
            <a:spLocks noGrp="1"/>
          </p:cNvSpPr>
          <p:nvPr>
            <p:ph idx="1"/>
          </p:nvPr>
        </p:nvSpPr>
        <p:spPr/>
        <p:txBody>
          <a:bodyPr/>
          <a:lstStyle/>
          <a:p>
            <a:pPr marL="344170" indent="-337820">
              <a:buChar char="Ø"/>
            </a:pPr>
            <a:r>
              <a:rPr lang="en-US">
                <a:cs typeface="Arial" panose="020B0604020202020204"/>
              </a:rPr>
              <a:t>Using </a:t>
            </a:r>
            <a:r>
              <a:rPr lang="en-US" err="1">
                <a:cs typeface="Arial" panose="020B0604020202020204"/>
              </a:rPr>
              <a:t>SupportVectorMatrix</a:t>
            </a:r>
            <a:r>
              <a:rPr lang="en-US">
                <a:cs typeface="Arial" panose="020B0604020202020204"/>
              </a:rPr>
              <a:t> for data predictions ,tuned hyperparameters and got </a:t>
            </a:r>
            <a:r>
              <a:rPr lang="en-US" err="1">
                <a:cs typeface="Arial" panose="020B0604020202020204"/>
              </a:rPr>
              <a:t>accurancy</a:t>
            </a:r>
            <a:r>
              <a:rPr lang="en-US">
                <a:cs typeface="Arial" panose="020B0604020202020204"/>
              </a:rPr>
              <a:t> scores with </a:t>
            </a:r>
            <a:r>
              <a:rPr lang="en-US" err="1">
                <a:cs typeface="Arial" panose="020B0604020202020204"/>
              </a:rPr>
              <a:t>best_params</a:t>
            </a:r>
            <a:r>
              <a:rPr lang="en-US">
                <a:cs typeface="Arial" panose="020B0604020202020204"/>
              </a:rPr>
              <a:t>_ and </a:t>
            </a:r>
            <a:r>
              <a:rPr lang="en-US" err="1">
                <a:cs typeface="Arial" panose="020B0604020202020204"/>
              </a:rPr>
              <a:t>best_score</a:t>
            </a:r>
            <a:r>
              <a:rPr lang="en-US">
                <a:cs typeface="Arial" panose="020B0604020202020204"/>
              </a:rPr>
              <a:t>_</a:t>
            </a:r>
          </a:p>
          <a:p>
            <a:pPr marL="344170" indent="-337820">
              <a:buChar char="Ø"/>
            </a:pPr>
            <a:r>
              <a:rPr lang="en-US">
                <a:cs typeface="Arial" panose="020B0604020202020204"/>
              </a:rPr>
              <a:t>Got 95% </a:t>
            </a:r>
            <a:r>
              <a:rPr lang="en-US" err="1">
                <a:cs typeface="Arial" panose="020B0604020202020204"/>
              </a:rPr>
              <a:t>accurancy</a:t>
            </a:r>
            <a:r>
              <a:rPr lang="en-US">
                <a:cs typeface="Arial" panose="020B0604020202020204"/>
              </a:rPr>
              <a:t> on test data.</a:t>
            </a:r>
          </a:p>
          <a:p>
            <a:pPr marL="344170" indent="-337820">
              <a:buChar char="Ø"/>
            </a:pPr>
            <a:r>
              <a:rPr lang="en-US">
                <a:cs typeface="Arial" panose="020B0604020202020204"/>
              </a:rPr>
              <a:t>Got Confusion Matrix for SVM.</a:t>
            </a:r>
          </a:p>
        </p:txBody>
      </p:sp>
      <p:pic>
        <p:nvPicPr>
          <p:cNvPr id="4" name="Picture 4" descr="A picture containing square&#10;&#10;Description automatically generated">
            <a:extLst>
              <a:ext uri="{FF2B5EF4-FFF2-40B4-BE49-F238E27FC236}">
                <a16:creationId xmlns:a16="http://schemas.microsoft.com/office/drawing/2014/main" id="{2FF4F9BD-86D7-3FA6-5DC1-825B361AC706}"/>
              </a:ext>
            </a:extLst>
          </p:cNvPr>
          <p:cNvPicPr>
            <a:picLocks noChangeAspect="1"/>
          </p:cNvPicPr>
          <p:nvPr/>
        </p:nvPicPr>
        <p:blipFill>
          <a:blip r:embed="rId2"/>
          <a:stretch>
            <a:fillRect/>
          </a:stretch>
        </p:blipFill>
        <p:spPr>
          <a:xfrm>
            <a:off x="7326923" y="4046220"/>
            <a:ext cx="2743200" cy="2118360"/>
          </a:xfrm>
          <a:prstGeom prst="rect">
            <a:avLst/>
          </a:prstGeom>
        </p:spPr>
      </p:pic>
    </p:spTree>
    <p:extLst>
      <p:ext uri="{BB962C8B-B14F-4D97-AF65-F5344CB8AC3E}">
        <p14:creationId xmlns:p14="http://schemas.microsoft.com/office/powerpoint/2010/main" val="359478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B0F2AC-8567-4D03-BFFC-653DB596C528}">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C2F7BF6-CD39-4568-B8BD-EA8D252E1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0455F8-10A0-4EEF-9BB1-9035E295B1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Madison</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Madison</vt:lpstr>
      <vt:lpstr>SpaceX Falcon 9  Data Insights  </vt:lpstr>
      <vt:lpstr>Summary</vt:lpstr>
      <vt:lpstr>Introduction</vt:lpstr>
      <vt:lpstr>Data Collection</vt:lpstr>
      <vt:lpstr>Exploratory Data Analysis with SQL</vt:lpstr>
      <vt:lpstr>Data Visualization</vt:lpstr>
      <vt:lpstr>PowerPoint Presentation</vt:lpstr>
      <vt:lpstr>Data Predictions</vt:lpstr>
      <vt:lpstr>Data Predictions</vt:lpstr>
      <vt:lpstr>DecisionTreeClassifiers and K Nearest neighbour prediction algorithms are used to predict on test data . Conclusion: We Concluded our Data Prediction with the above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25</cp:revision>
  <dcterms:created xsi:type="dcterms:W3CDTF">2023-02-25T04:41:37Z</dcterms:created>
  <dcterms:modified xsi:type="dcterms:W3CDTF">2023-02-26T19:37:50Z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