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0EBF-9BD2-414E-9DAD-5542503A486C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E1FF7-CF1A-4BDC-AEE7-39835481E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4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E1FF7-CF1A-4BDC-AEE7-39835481EA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1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9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6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0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36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42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7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4667-724A-4EC3-90F4-65D79AD4B0E0}" type="datetimeFigureOut">
              <a:rPr lang="en-IN" smtClean="0"/>
              <a:t>08-12-2021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3D3EF-7BE2-45A4-9F81-42324E6D2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2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8" y="342899"/>
            <a:ext cx="1209072" cy="829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758" y="342899"/>
            <a:ext cx="1647825" cy="657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4589" y="2086377"/>
            <a:ext cx="887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Lending Club Case Study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3016" y="4404575"/>
            <a:ext cx="5370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 Pradeep Singh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Yuvan Raj Kumar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8" y="1313041"/>
            <a:ext cx="4562475" cy="42576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59114" y="461357"/>
            <a:ext cx="353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Loan Amount </a:t>
            </a:r>
            <a:r>
              <a:rPr lang="en-IN" dirty="0" err="1" smtClean="0"/>
              <a:t>vs</a:t>
            </a:r>
            <a:r>
              <a:rPr lang="en-IN" dirty="0" smtClean="0"/>
              <a:t> Loan Issued Month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728224" y="461357"/>
            <a:ext cx="3307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Loan Amount </a:t>
            </a:r>
            <a:r>
              <a:rPr lang="en-IN" dirty="0" err="1" smtClean="0"/>
              <a:t>vs</a:t>
            </a:r>
            <a:r>
              <a:rPr lang="en-IN" dirty="0" smtClean="0"/>
              <a:t> Loan Issued year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68" y="1164666"/>
            <a:ext cx="47148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94" y="0"/>
            <a:ext cx="107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397" y="617732"/>
            <a:ext cx="115265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1.Human's having experience of 10 paid their loan successfully when compared with others, where as 8,9 are not paying their loan well</a:t>
            </a:r>
          </a:p>
          <a:p>
            <a:endParaRPr lang="en-IN" sz="1400" dirty="0" smtClean="0"/>
          </a:p>
          <a:p>
            <a:r>
              <a:rPr lang="en-IN" sz="1400" dirty="0" smtClean="0"/>
              <a:t>2.From the above plot it is observed that mean, 25% and 75% Loan amount of Fully paid and charged off is similar</a:t>
            </a:r>
          </a:p>
          <a:p>
            <a:endParaRPr lang="en-IN" sz="1400" dirty="0" smtClean="0"/>
          </a:p>
          <a:p>
            <a:r>
              <a:rPr lang="en-IN" sz="1400" dirty="0" smtClean="0"/>
              <a:t>3.Major human takes loan for the </a:t>
            </a:r>
            <a:r>
              <a:rPr lang="en-IN" sz="1400" dirty="0" err="1" smtClean="0"/>
              <a:t>dept</a:t>
            </a:r>
            <a:r>
              <a:rPr lang="en-IN" sz="1400" dirty="0" smtClean="0"/>
              <a:t> consolidation and taken loan is fully paid</a:t>
            </a:r>
          </a:p>
          <a:p>
            <a:endParaRPr lang="en-IN" sz="1400" dirty="0" smtClean="0"/>
          </a:p>
          <a:p>
            <a:r>
              <a:rPr lang="en-IN" sz="1400" dirty="0" smtClean="0"/>
              <a:t>4.Human choosing 36 Months tenure have high chance of paying correctly</a:t>
            </a:r>
          </a:p>
          <a:p>
            <a:endParaRPr lang="en-IN" sz="1400" dirty="0" smtClean="0"/>
          </a:p>
          <a:p>
            <a:r>
              <a:rPr lang="en-IN" sz="1400" dirty="0" smtClean="0"/>
              <a:t>5.People having Good annual income paying better Instalments</a:t>
            </a:r>
          </a:p>
          <a:p>
            <a:endParaRPr lang="en-IN" sz="1400" dirty="0" smtClean="0"/>
          </a:p>
          <a:p>
            <a:r>
              <a:rPr lang="en-IN" sz="1400" dirty="0" smtClean="0"/>
              <a:t>6.Maximum status of the loan were Fully paid </a:t>
            </a:r>
          </a:p>
          <a:p>
            <a:endParaRPr lang="en-IN" sz="1400" dirty="0" smtClean="0"/>
          </a:p>
          <a:p>
            <a:r>
              <a:rPr lang="en-IN" sz="1400" dirty="0" smtClean="0"/>
              <a:t>7.People having Home ownership as 'MORTAGE' have income of about 60K</a:t>
            </a:r>
          </a:p>
          <a:p>
            <a:endParaRPr lang="en-IN" sz="1400" dirty="0" smtClean="0"/>
          </a:p>
          <a:p>
            <a:r>
              <a:rPr lang="en-IN" sz="1400" dirty="0" smtClean="0"/>
              <a:t>8.F grade Loan applier having loan amount of 15k-20k</a:t>
            </a:r>
          </a:p>
          <a:p>
            <a:endParaRPr lang="en-IN" sz="1400" dirty="0" smtClean="0"/>
          </a:p>
          <a:p>
            <a:r>
              <a:rPr lang="en-IN" sz="1400" dirty="0" smtClean="0"/>
              <a:t>9.G grade Loan applier having interest rate above 20%</a:t>
            </a:r>
          </a:p>
          <a:p>
            <a:endParaRPr lang="en-IN" sz="1400" dirty="0" smtClean="0"/>
          </a:p>
          <a:p>
            <a:r>
              <a:rPr lang="en-IN" sz="1400" dirty="0" smtClean="0"/>
              <a:t>10.Its seems that the default rate is high in 60 months tenure</a:t>
            </a:r>
          </a:p>
          <a:p>
            <a:endParaRPr lang="en-US" sz="1400" dirty="0"/>
          </a:p>
          <a:p>
            <a:r>
              <a:rPr lang="en-IN" sz="1400" dirty="0" smtClean="0"/>
              <a:t>11.The Lower grade are higher chance of default than the Higher grade one</a:t>
            </a:r>
          </a:p>
          <a:p>
            <a:endParaRPr lang="en-IN" sz="1400" dirty="0" smtClean="0"/>
          </a:p>
          <a:p>
            <a:r>
              <a:rPr lang="en-IN" sz="1400" dirty="0" smtClean="0"/>
              <a:t>12.The lower grade (E-G) are getting loans for higher interest rate which might cause default</a:t>
            </a:r>
          </a:p>
          <a:p>
            <a:endParaRPr lang="en-IN" sz="1400" dirty="0" smtClean="0"/>
          </a:p>
          <a:p>
            <a:r>
              <a:rPr lang="en-IN" sz="1400" dirty="0" smtClean="0"/>
              <a:t>13.Human who took loan for small business seems to be default more </a:t>
            </a:r>
          </a:p>
          <a:p>
            <a:endParaRPr lang="en-IN" sz="1400" dirty="0" smtClean="0"/>
          </a:p>
          <a:p>
            <a:r>
              <a:rPr lang="en-IN" sz="1400" dirty="0" smtClean="0"/>
              <a:t>14.Human's in </a:t>
            </a:r>
            <a:r>
              <a:rPr lang="en-IN" sz="1400" dirty="0" err="1" smtClean="0"/>
              <a:t>mortage</a:t>
            </a:r>
            <a:r>
              <a:rPr lang="en-IN" sz="1400" dirty="0" smtClean="0"/>
              <a:t> home ownership has high default rate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769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0686" y="1468191"/>
            <a:ext cx="2485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7437" y="2678806"/>
            <a:ext cx="89250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Lending Club is largest online loan marketplace, facilitating personal loans, business loans and financing medical  procedures.</a:t>
            </a:r>
            <a:r>
              <a:rPr lang="en-US" dirty="0"/>
              <a:t> Borrowers can easily access lower interest rate loans through a fast online interface. 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Like most other lending companies, lending loans to ‘risky’ applicants is the largest source of financial loss </a:t>
            </a:r>
            <a:r>
              <a:rPr lang="en-US" dirty="0" smtClean="0"/>
              <a:t>. </a:t>
            </a:r>
            <a:r>
              <a:rPr lang="en-US" dirty="0"/>
              <a:t>The </a:t>
            </a:r>
            <a:r>
              <a:rPr lang="en-US" dirty="0" smtClean="0"/>
              <a:t>financial </a:t>
            </a:r>
            <a:r>
              <a:rPr lang="en-US" dirty="0" smtClean="0"/>
              <a:t>loss </a:t>
            </a:r>
            <a:r>
              <a:rPr lang="en-US" dirty="0"/>
              <a:t>is the amount of money lost by the lender when the borrower refuses to pay or runs away with the money </a:t>
            </a:r>
            <a:r>
              <a:rPr lang="en-US" dirty="0" smtClean="0"/>
              <a:t>owed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objective of analysis is to use the information about past loan application and find whether they “defaulted” or not.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6" y="162595"/>
            <a:ext cx="1209072" cy="829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302" y="162595"/>
            <a:ext cx="1647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4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03" y="412124"/>
            <a:ext cx="107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Steps involved in analyzing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59" t="-1024" r="47349" b="1024"/>
          <a:stretch/>
        </p:blipFill>
        <p:spPr>
          <a:xfrm>
            <a:off x="2644629" y="1755553"/>
            <a:ext cx="4275652" cy="3771900"/>
          </a:xfrm>
          <a:prstGeom prst="rect">
            <a:avLst/>
          </a:prstGeom>
        </p:spPr>
      </p:pic>
      <p:pic>
        <p:nvPicPr>
          <p:cNvPr id="1026" name="Picture 2" descr="Exploratory Data Analysis (EDA) steps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47119" r="67880" b="32053"/>
          <a:stretch/>
        </p:blipFill>
        <p:spPr bwMode="auto">
          <a:xfrm>
            <a:off x="6993229" y="3641503"/>
            <a:ext cx="489398" cy="7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38071" y="4916570"/>
            <a:ext cx="154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Step 4:</a:t>
            </a:r>
          </a:p>
          <a:p>
            <a:pPr algn="ctr"/>
            <a:r>
              <a:rPr lang="en-US" sz="1400" dirty="0" smtClean="0"/>
              <a:t>Recommendation</a:t>
            </a: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794" y="4235600"/>
            <a:ext cx="1216018" cy="68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997" y="3229368"/>
            <a:ext cx="983611" cy="711628"/>
          </a:xfrm>
          <a:prstGeom prst="rect">
            <a:avLst/>
          </a:prstGeom>
        </p:spPr>
      </p:pic>
      <p:pic>
        <p:nvPicPr>
          <p:cNvPr id="10" name="Picture 2" descr="Exploratory Data Analysis (EDA) steps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47119" r="67880" b="32053"/>
          <a:stretch/>
        </p:blipFill>
        <p:spPr bwMode="auto">
          <a:xfrm rot="18562194">
            <a:off x="7402651" y="3354411"/>
            <a:ext cx="489398" cy="7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xploratory Data Analysis (EDA) steps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47119" r="67880" b="32053"/>
          <a:stretch/>
        </p:blipFill>
        <p:spPr bwMode="auto">
          <a:xfrm rot="2369827">
            <a:off x="7442638" y="4006940"/>
            <a:ext cx="489398" cy="7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71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096" y="463639"/>
            <a:ext cx="107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78" y="1555976"/>
            <a:ext cx="4221004" cy="2557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4291712"/>
            <a:ext cx="3962602" cy="2419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680" y="4291712"/>
            <a:ext cx="4110163" cy="2499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36182" y="2362286"/>
            <a:ext cx="18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1.Loan Status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002064" y="5132250"/>
            <a:ext cx="131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2.Grades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680273" y="5132251"/>
            <a:ext cx="237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3.Working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29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8795" y="321970"/>
            <a:ext cx="107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4247" y="2021981"/>
            <a:ext cx="110887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1.It is observed that the loan amount varies from 0 to 30,000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.Most of the loans are fully paid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.Most of the loans are grade A &amp; B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.Human having more than 10 years experience apply loan in majority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.Funded amount by investor is right skewed, hence most of the loan amount is greater than 6.5Lakhs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7.From the above plot it is visible that only 2 Humans are getting higher salary greater than 3L</a:t>
            </a:r>
          </a:p>
          <a:p>
            <a:r>
              <a:rPr lang="en-US" sz="20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8.70% of people get sure loan from </a:t>
            </a:r>
            <a:r>
              <a:rPr lang="en-US" sz="20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investers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4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1217" y="141667"/>
            <a:ext cx="10779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1" y="1557439"/>
            <a:ext cx="4766962" cy="41948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27620" y="1018830"/>
            <a:ext cx="357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Employee Experience </a:t>
            </a:r>
            <a:r>
              <a:rPr lang="en-IN" dirty="0" err="1" smtClean="0"/>
              <a:t>vs</a:t>
            </a:r>
            <a:r>
              <a:rPr lang="en-IN" dirty="0" smtClean="0"/>
              <a:t> Loan Status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0" y="1557439"/>
            <a:ext cx="4600575" cy="42100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6009" y="1018830"/>
            <a:ext cx="282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</a:rPr>
              <a:t>Loan Amount </a:t>
            </a:r>
            <a:r>
              <a:rPr lang="en-US" b="0" i="0" dirty="0" err="1" smtClean="0">
                <a:solidFill>
                  <a:srgbClr val="000000"/>
                </a:solidFill>
                <a:effectLst/>
              </a:rPr>
              <a:t>vs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 Loan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1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46" y="893606"/>
            <a:ext cx="5832074" cy="30730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7090" y="346587"/>
            <a:ext cx="172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Term </a:t>
            </a:r>
            <a:r>
              <a:rPr lang="en-IN" dirty="0" err="1" smtClean="0"/>
              <a:t>vs</a:t>
            </a:r>
            <a:r>
              <a:rPr lang="en-IN" dirty="0" smtClean="0"/>
              <a:t> Purpose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52" y="893607"/>
            <a:ext cx="4381500" cy="32662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70529" y="346587"/>
            <a:ext cx="22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Term </a:t>
            </a:r>
            <a:r>
              <a:rPr lang="en-IN" dirty="0" err="1" smtClean="0"/>
              <a:t>vs</a:t>
            </a:r>
            <a:r>
              <a:rPr lang="en-IN" dirty="0" smtClean="0"/>
              <a:t> Loan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95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" y="560232"/>
            <a:ext cx="4724400" cy="34322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4872" y="190900"/>
            <a:ext cx="256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Loan Amount </a:t>
            </a:r>
            <a:r>
              <a:rPr lang="en-IN" dirty="0" err="1" smtClean="0"/>
              <a:t>vs</a:t>
            </a:r>
            <a:r>
              <a:rPr lang="en-IN" dirty="0" smtClean="0"/>
              <a:t> Purpose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442" y="467863"/>
            <a:ext cx="3840558" cy="36371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68938" y="59828"/>
            <a:ext cx="242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Grade </a:t>
            </a:r>
            <a:r>
              <a:rPr lang="en-IN" dirty="0" err="1" smtClean="0"/>
              <a:t>vs</a:t>
            </a:r>
            <a:r>
              <a:rPr lang="en-IN" dirty="0" smtClean="0"/>
              <a:t> Loan Amount 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42" y="3010437"/>
            <a:ext cx="3805200" cy="3596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38350" y="2297028"/>
            <a:ext cx="263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Grade </a:t>
            </a:r>
            <a:r>
              <a:rPr lang="en-IN" dirty="0" err="1" smtClean="0"/>
              <a:t>vs</a:t>
            </a:r>
            <a:r>
              <a:rPr lang="en-IN" dirty="0" smtClean="0"/>
              <a:t> Instalment Rate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2" y="794533"/>
            <a:ext cx="4234594" cy="38933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5323" y="190900"/>
            <a:ext cx="348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House Owner Ship </a:t>
            </a:r>
            <a:r>
              <a:rPr lang="en-IN" dirty="0" err="1" smtClean="0"/>
              <a:t>vs</a:t>
            </a:r>
            <a:r>
              <a:rPr lang="en-IN" dirty="0" smtClean="0"/>
              <a:t> Loan Amount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096" y="2754651"/>
            <a:ext cx="4325557" cy="3866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9820" y="2249373"/>
            <a:ext cx="3631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House Owner Ship </a:t>
            </a:r>
            <a:r>
              <a:rPr lang="en-IN" dirty="0" err="1" smtClean="0"/>
              <a:t>vs</a:t>
            </a:r>
            <a:r>
              <a:rPr lang="en-IN" dirty="0" smtClean="0"/>
              <a:t> Annual Income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690" y="794533"/>
            <a:ext cx="3499310" cy="53286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692690" y="296565"/>
            <a:ext cx="364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House Owner Ship </a:t>
            </a:r>
            <a:r>
              <a:rPr lang="en-IN" dirty="0" err="1" smtClean="0"/>
              <a:t>vs</a:t>
            </a:r>
            <a:r>
              <a:rPr lang="en-IN" dirty="0" smtClean="0"/>
              <a:t> Approved loan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4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385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Yuvan</dc:creator>
  <cp:lastModifiedBy>Yuvan</cp:lastModifiedBy>
  <cp:revision>7</cp:revision>
  <dcterms:created xsi:type="dcterms:W3CDTF">2021-12-08T00:43:19Z</dcterms:created>
  <dcterms:modified xsi:type="dcterms:W3CDTF">2021-12-08T02:08:49Z</dcterms:modified>
</cp:coreProperties>
</file>