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0" r:id="rId6"/>
    <p:sldId id="262" r:id="rId7"/>
    <p:sldId id="257" r:id="rId8"/>
    <p:sldId id="268" r:id="rId9"/>
    <p:sldId id="264" r:id="rId10"/>
    <p:sldId id="265" r:id="rId11"/>
    <p:sldId id="269" r:id="rId12"/>
    <p:sldId id="270" r:id="rId13"/>
    <p:sldId id="271" r:id="rId14"/>
    <p:sldId id="274" r:id="rId15"/>
    <p:sldId id="263" r:id="rId16"/>
    <p:sldId id="266"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5132020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CA91328C-7718-496E-A602-ABE5A8E75EDE}" type="slidenum">
              <a:rPr lang="en-IN" smtClean="0"/>
              <a:t>‹#›</a:t>
            </a:fld>
            <a:endParaRPr lang="en-IN"/>
          </a:p>
        </p:txBody>
      </p:sp>
    </p:spTree>
    <p:extLst>
      <p:ext uri="{BB962C8B-B14F-4D97-AF65-F5344CB8AC3E}">
        <p14:creationId xmlns:p14="http://schemas.microsoft.com/office/powerpoint/2010/main" val="76486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CA91328C-7718-496E-A602-ABE5A8E75EDE}" type="slidenum">
              <a:rPr lang="en-IN" smtClean="0"/>
              <a:t>‹#›</a:t>
            </a:fld>
            <a:endParaRPr lang="en-IN"/>
          </a:p>
        </p:txBody>
      </p:sp>
    </p:spTree>
    <p:extLst>
      <p:ext uri="{BB962C8B-B14F-4D97-AF65-F5344CB8AC3E}">
        <p14:creationId xmlns:p14="http://schemas.microsoft.com/office/powerpoint/2010/main" val="422764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1328C-7718-496E-A602-ABE5A8E75EDE}" type="slidenum">
              <a:rPr lang="en-IN" smtClean="0"/>
              <a:t>‹#›</a:t>
            </a:fld>
            <a:endParaRPr lang="en-IN"/>
          </a:p>
        </p:txBody>
      </p:sp>
    </p:spTree>
    <p:extLst>
      <p:ext uri="{BB962C8B-B14F-4D97-AF65-F5344CB8AC3E}">
        <p14:creationId xmlns:p14="http://schemas.microsoft.com/office/powerpoint/2010/main" val="326366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3603092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2CD3F-46DE-4568-B48D-BB7770B37EA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353296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2CD3F-46DE-4568-B48D-BB7770B37EA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365338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CA91328C-7718-496E-A602-ABE5A8E75EDE}" type="slidenum">
              <a:rPr lang="en-IN" smtClean="0"/>
              <a:t>‹#›</a:t>
            </a:fld>
            <a:endParaRPr lang="en-IN"/>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9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1328C-7718-496E-A602-ABE5A8E75EDE}" type="slidenum">
              <a:rPr lang="en-IN" smtClean="0"/>
              <a:t>‹#›</a:t>
            </a:fld>
            <a:endParaRPr lang="en-IN"/>
          </a:p>
        </p:txBody>
      </p:sp>
    </p:spTree>
    <p:extLst>
      <p:ext uri="{BB962C8B-B14F-4D97-AF65-F5344CB8AC3E}">
        <p14:creationId xmlns:p14="http://schemas.microsoft.com/office/powerpoint/2010/main" val="59047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298846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357684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104506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CA91328C-7718-496E-A602-ABE5A8E75EDE}" type="slidenum">
              <a:rPr lang="en-IN" smtClean="0"/>
              <a:t>‹#›</a:t>
            </a:fld>
            <a:endParaRPr lang="en-IN"/>
          </a:p>
        </p:txBody>
      </p:sp>
    </p:spTree>
    <p:extLst>
      <p:ext uri="{BB962C8B-B14F-4D97-AF65-F5344CB8AC3E}">
        <p14:creationId xmlns:p14="http://schemas.microsoft.com/office/powerpoint/2010/main" val="10667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21870825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CA91328C-7718-496E-A602-ABE5A8E75EDE}" type="slidenum">
              <a:rPr lang="en-IN" smtClean="0"/>
              <a:t>‹#›</a:t>
            </a:fld>
            <a:endParaRPr lang="en-IN"/>
          </a:p>
        </p:txBody>
      </p:sp>
    </p:spTree>
    <p:extLst>
      <p:ext uri="{BB962C8B-B14F-4D97-AF65-F5344CB8AC3E}">
        <p14:creationId xmlns:p14="http://schemas.microsoft.com/office/powerpoint/2010/main" val="15809507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1328C-7718-496E-A602-ABE5A8E75EDE}" type="slidenum">
              <a:rPr lang="en-IN" smtClean="0"/>
              <a:t>‹#›</a:t>
            </a:fld>
            <a:endParaRPr lang="en-IN"/>
          </a:p>
        </p:txBody>
      </p:sp>
    </p:spTree>
    <p:extLst>
      <p:ext uri="{BB962C8B-B14F-4D97-AF65-F5344CB8AC3E}">
        <p14:creationId xmlns:p14="http://schemas.microsoft.com/office/powerpoint/2010/main" val="737241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9DD8-F323-C43A-96F7-F41BB2D9D8E3}"/>
              </a:ext>
            </a:extLst>
          </p:cNvPr>
          <p:cNvSpPr>
            <a:spLocks noGrp="1"/>
          </p:cNvSpPr>
          <p:nvPr>
            <p:ph type="ctrTitle"/>
          </p:nvPr>
        </p:nvSpPr>
        <p:spPr/>
        <p:txBody>
          <a:bodyPr>
            <a:noAutofit/>
          </a:bodyPr>
          <a:lstStyle/>
          <a:p>
            <a:r>
              <a:rPr lang="en-IN" sz="4400" b="1" kern="100" dirty="0">
                <a:ln w="0"/>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rPr>
              <a:t>Enhanced Driver Safety System: </a:t>
            </a:r>
            <a:r>
              <a:rPr lang="en-IN" sz="3200" b="1" kern="100" dirty="0">
                <a:ln w="0"/>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rPr>
              <a:t>Raspberry Pi-based Drowsiness Detection With Multi-modal Alerts And Speed Control </a:t>
            </a:r>
            <a:endParaRPr lang="en-IN" sz="3200" dirty="0"/>
          </a:p>
        </p:txBody>
      </p:sp>
      <p:sp>
        <p:nvSpPr>
          <p:cNvPr id="3" name="Subtitle 2">
            <a:extLst>
              <a:ext uri="{FF2B5EF4-FFF2-40B4-BE49-F238E27FC236}">
                <a16:creationId xmlns:a16="http://schemas.microsoft.com/office/drawing/2014/main" id="{40A7DD5B-EA71-65C3-AB0A-3EBB272362C5}"/>
              </a:ext>
            </a:extLst>
          </p:cNvPr>
          <p:cNvSpPr>
            <a:spLocks noGrp="1"/>
          </p:cNvSpPr>
          <p:nvPr>
            <p:ph type="subTitle" idx="1"/>
          </p:nvPr>
        </p:nvSpPr>
        <p:spPr>
          <a:xfrm>
            <a:off x="1524000" y="4180114"/>
            <a:ext cx="3598507" cy="1077687"/>
          </a:xfrm>
        </p:spPr>
        <p:txBody>
          <a:bodyPr/>
          <a:lstStyle/>
          <a:p>
            <a:r>
              <a:rPr lang="en-US" dirty="0"/>
              <a:t>Guided By:</a:t>
            </a:r>
          </a:p>
          <a:p>
            <a:r>
              <a:rPr lang="en-US" dirty="0"/>
              <a:t>Dr. B.SIVARAMAKRISHNA</a:t>
            </a:r>
            <a:endParaRPr lang="en-IN" dirty="0"/>
          </a:p>
        </p:txBody>
      </p:sp>
      <p:sp>
        <p:nvSpPr>
          <p:cNvPr id="4" name="TextBox 3">
            <a:extLst>
              <a:ext uri="{FF2B5EF4-FFF2-40B4-BE49-F238E27FC236}">
                <a16:creationId xmlns:a16="http://schemas.microsoft.com/office/drawing/2014/main" id="{9AE65BFF-6992-EE3F-AE99-862D0CDCCA8C}"/>
              </a:ext>
            </a:extLst>
          </p:cNvPr>
          <p:cNvSpPr txBox="1"/>
          <p:nvPr/>
        </p:nvSpPr>
        <p:spPr>
          <a:xfrm>
            <a:off x="7069497" y="3780474"/>
            <a:ext cx="4080588" cy="1477328"/>
          </a:xfrm>
          <a:prstGeom prst="rect">
            <a:avLst/>
          </a:prstGeom>
          <a:noFill/>
        </p:spPr>
        <p:txBody>
          <a:bodyPr wrap="square" rtlCol="0">
            <a:spAutoFit/>
          </a:bodyPr>
          <a:lstStyle/>
          <a:p>
            <a:pPr algn="ctr"/>
            <a:r>
              <a:rPr lang="en-US" dirty="0"/>
              <a:t>TEAM MEMBERS</a:t>
            </a:r>
          </a:p>
          <a:p>
            <a:pPr algn="ctr"/>
            <a:endParaRPr lang="en-US" dirty="0"/>
          </a:p>
          <a:p>
            <a:pPr algn="ctr"/>
            <a:r>
              <a:rPr lang="en-US" dirty="0"/>
              <a:t>K.SMS VINAY KUMAR</a:t>
            </a:r>
            <a:r>
              <a:rPr lang="en-IN" dirty="0"/>
              <a:t> ( 20761A05G1 )</a:t>
            </a:r>
          </a:p>
          <a:p>
            <a:pPr algn="ctr"/>
            <a:r>
              <a:rPr lang="en-IN" dirty="0"/>
              <a:t>U.ARJUN ( 21765A0519 )</a:t>
            </a:r>
          </a:p>
          <a:p>
            <a:pPr algn="ctr"/>
            <a:r>
              <a:rPr lang="en-IN" dirty="0"/>
              <a:t>K. RENUKA ( 20761A05F9 )</a:t>
            </a:r>
            <a:endParaRPr lang="en-US" dirty="0"/>
          </a:p>
        </p:txBody>
      </p:sp>
    </p:spTree>
    <p:extLst>
      <p:ext uri="{BB962C8B-B14F-4D97-AF65-F5344CB8AC3E}">
        <p14:creationId xmlns:p14="http://schemas.microsoft.com/office/powerpoint/2010/main" val="194739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CF67-28CB-A192-2B33-317A28EEFE55}"/>
              </a:ext>
            </a:extLst>
          </p:cNvPr>
          <p:cNvSpPr>
            <a:spLocks noGrp="1"/>
          </p:cNvSpPr>
          <p:nvPr>
            <p:ph type="title"/>
          </p:nvPr>
        </p:nvSpPr>
        <p:spPr/>
        <p:txBody>
          <a:bodyPr/>
          <a:lstStyle/>
          <a:p>
            <a:r>
              <a:rPr lang="en-US" dirty="0"/>
              <a:t>ALERTING MECHANISMS</a:t>
            </a:r>
            <a:endParaRPr lang="en-IN" dirty="0"/>
          </a:p>
        </p:txBody>
      </p:sp>
      <p:pic>
        <p:nvPicPr>
          <p:cNvPr id="4" name="Content Placeholder 3">
            <a:extLst>
              <a:ext uri="{FF2B5EF4-FFF2-40B4-BE49-F238E27FC236}">
                <a16:creationId xmlns:a16="http://schemas.microsoft.com/office/drawing/2014/main" id="{13FFD6C7-01B5-B637-C843-1DD3F8BD6C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bwMode="auto">
          <a:xfrm>
            <a:off x="2283643" y="1365250"/>
            <a:ext cx="7612015" cy="481171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BFDAD2B-26F2-190A-C931-EF9542C42E3D}"/>
              </a:ext>
            </a:extLst>
          </p:cNvPr>
          <p:cNvSpPr txBox="1"/>
          <p:nvPr/>
        </p:nvSpPr>
        <p:spPr>
          <a:xfrm>
            <a:off x="3536304" y="5767475"/>
            <a:ext cx="4557145" cy="369332"/>
          </a:xfrm>
          <a:prstGeom prst="rect">
            <a:avLst/>
          </a:prstGeom>
          <a:noFill/>
        </p:spPr>
        <p:txBody>
          <a:bodyPr wrap="none" rtlCol="0">
            <a:spAutoFit/>
          </a:bodyPr>
          <a:lstStyle/>
          <a:p>
            <a:r>
              <a:rPr lang="en-US" dirty="0"/>
              <a:t>ALERTING MECHANISMS AT DIFFERENT LEVELS</a:t>
            </a:r>
            <a:endParaRPr lang="en-IN" dirty="0"/>
          </a:p>
        </p:txBody>
      </p:sp>
    </p:spTree>
    <p:extLst>
      <p:ext uri="{BB962C8B-B14F-4D97-AF65-F5344CB8AC3E}">
        <p14:creationId xmlns:p14="http://schemas.microsoft.com/office/powerpoint/2010/main" val="391950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A6BF-E4B6-779F-493A-D4216ADFCF19}"/>
              </a:ext>
            </a:extLst>
          </p:cNvPr>
          <p:cNvSpPr>
            <a:spLocks noGrp="1"/>
          </p:cNvSpPr>
          <p:nvPr>
            <p:ph type="title"/>
          </p:nvPr>
        </p:nvSpPr>
        <p:spPr/>
        <p:txBody>
          <a:bodyPr/>
          <a:lstStyle/>
          <a:p>
            <a:r>
              <a:rPr lang="en-US" dirty="0"/>
              <a:t>LEVEL 1:</a:t>
            </a:r>
            <a:r>
              <a:rPr lang="en-US" b="1" dirty="0"/>
              <a:t> VOICE ALERT SYSTEM</a:t>
            </a:r>
            <a:endParaRPr lang="en-IN" b="1" dirty="0"/>
          </a:p>
        </p:txBody>
      </p:sp>
      <p:sp>
        <p:nvSpPr>
          <p:cNvPr id="3" name="Content Placeholder 2">
            <a:extLst>
              <a:ext uri="{FF2B5EF4-FFF2-40B4-BE49-F238E27FC236}">
                <a16:creationId xmlns:a16="http://schemas.microsoft.com/office/drawing/2014/main" id="{916DAD43-E2E2-269C-A968-FF62E181AAB7}"/>
              </a:ext>
            </a:extLst>
          </p:cNvPr>
          <p:cNvSpPr>
            <a:spLocks noGrp="1"/>
          </p:cNvSpPr>
          <p:nvPr>
            <p:ph idx="1"/>
          </p:nvPr>
        </p:nvSpPr>
        <p:spPr/>
        <p:txBody>
          <a:bodyPr>
            <a:normAutofit/>
          </a:bodyPr>
          <a:lstStyle/>
          <a:p>
            <a:pPr algn="just">
              <a:spcBef>
                <a:spcPts val="0"/>
              </a:spcBef>
            </a:pPr>
            <a:r>
              <a:rPr lang="en-IN" dirty="0">
                <a:effectLst/>
                <a:latin typeface="Times New Roman" panose="02020603050405020304" pitchFamily="18" charset="0"/>
                <a:ea typeface="SimSun" panose="02010600030101010101" pitchFamily="2" charset="-122"/>
              </a:rPr>
              <a:t>This alerting mechanism issues voice alerts to the driver when minor signs of drowsiness are detected. The voice alert, "PLEASE FOCUS ON DRIVING," serves as an immediate reminder to the driver to pay attention and regain focus on the road ahead. This initial alert is designed to catch the driver's attention without causing undue distraction, providing an early warning to mitigate the onset of drowsiness.</a:t>
            </a:r>
          </a:p>
          <a:p>
            <a:pPr marL="0" indent="0">
              <a:buNone/>
            </a:pPr>
            <a:endParaRPr lang="en-IN" sz="4000" dirty="0"/>
          </a:p>
        </p:txBody>
      </p:sp>
    </p:spTree>
    <p:extLst>
      <p:ext uri="{BB962C8B-B14F-4D97-AF65-F5344CB8AC3E}">
        <p14:creationId xmlns:p14="http://schemas.microsoft.com/office/powerpoint/2010/main" val="6444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80EE-E1AA-F052-86EC-06A5090FB04D}"/>
              </a:ext>
            </a:extLst>
          </p:cNvPr>
          <p:cNvSpPr>
            <a:spLocks noGrp="1"/>
          </p:cNvSpPr>
          <p:nvPr>
            <p:ph type="title"/>
          </p:nvPr>
        </p:nvSpPr>
        <p:spPr/>
        <p:txBody>
          <a:bodyPr/>
          <a:lstStyle/>
          <a:p>
            <a:r>
              <a:rPr lang="en-US" dirty="0"/>
              <a:t>LEVEL 2: </a:t>
            </a:r>
            <a:r>
              <a:rPr lang="en-IN" b="1" dirty="0">
                <a:latin typeface="Times New Roman" panose="02020603050405020304" pitchFamily="18" charset="0"/>
                <a:ea typeface="SimSun" panose="02010600030101010101" pitchFamily="2" charset="-122"/>
              </a:rPr>
              <a:t>Steering Wheel Vibrator System</a:t>
            </a:r>
            <a:endParaRPr lang="en-IN" dirty="0"/>
          </a:p>
        </p:txBody>
      </p:sp>
      <p:sp>
        <p:nvSpPr>
          <p:cNvPr id="3" name="Content Placeholder 2">
            <a:extLst>
              <a:ext uri="{FF2B5EF4-FFF2-40B4-BE49-F238E27FC236}">
                <a16:creationId xmlns:a16="http://schemas.microsoft.com/office/drawing/2014/main" id="{53901906-4566-EBE5-F212-80FB1476172D}"/>
              </a:ext>
            </a:extLst>
          </p:cNvPr>
          <p:cNvSpPr>
            <a:spLocks noGrp="1"/>
          </p:cNvSpPr>
          <p:nvPr>
            <p:ph idx="1"/>
          </p:nvPr>
        </p:nvSpPr>
        <p:spPr/>
        <p:txBody>
          <a:bodyPr>
            <a:normAutofit/>
          </a:bodyPr>
          <a:lstStyle/>
          <a:p>
            <a:pPr algn="just"/>
            <a:r>
              <a:rPr lang="en-IN" dirty="0">
                <a:effectLst/>
                <a:latin typeface="Times New Roman" panose="02020603050405020304" pitchFamily="18" charset="0"/>
                <a:ea typeface="SimSun" panose="02010600030101010101" pitchFamily="2" charset="-122"/>
              </a:rPr>
              <a:t>When drowsiness is detected to a greater extent beyond the initial warning level, the Steering Wheel Vibrator System is activated. This mechanism utilizes vibrators integrated into the steering wheel to provide tactile feedback directly to the driver. The vibrations serve as a physical reminder, alerting the driver to the increased severity of drowsiness and prompting immediate corrective action. By engaging multiple senses, this alerting mechanism enhances the effectiveness of the warning and encourages the driver to respond promptly.</a:t>
            </a:r>
          </a:p>
        </p:txBody>
      </p:sp>
    </p:spTree>
    <p:extLst>
      <p:ext uri="{BB962C8B-B14F-4D97-AF65-F5344CB8AC3E}">
        <p14:creationId xmlns:p14="http://schemas.microsoft.com/office/powerpoint/2010/main" val="330888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02F-59C8-DC4A-9043-6F328A27752A}"/>
              </a:ext>
            </a:extLst>
          </p:cNvPr>
          <p:cNvSpPr>
            <a:spLocks noGrp="1"/>
          </p:cNvSpPr>
          <p:nvPr>
            <p:ph type="title"/>
          </p:nvPr>
        </p:nvSpPr>
        <p:spPr/>
        <p:txBody>
          <a:bodyPr/>
          <a:lstStyle/>
          <a:p>
            <a:r>
              <a:rPr lang="en-US" dirty="0"/>
              <a:t>LEVEL 3: </a:t>
            </a:r>
            <a:r>
              <a:rPr lang="en-IN" b="1" dirty="0">
                <a:latin typeface="Times New Roman" panose="02020603050405020304" pitchFamily="18" charset="0"/>
                <a:ea typeface="SimSun" panose="02010600030101010101" pitchFamily="2" charset="-122"/>
              </a:rPr>
              <a:t>Speed Reduction System</a:t>
            </a:r>
            <a:endParaRPr lang="en-IN" dirty="0"/>
          </a:p>
        </p:txBody>
      </p:sp>
      <p:sp>
        <p:nvSpPr>
          <p:cNvPr id="3" name="Content Placeholder 2">
            <a:extLst>
              <a:ext uri="{FF2B5EF4-FFF2-40B4-BE49-F238E27FC236}">
                <a16:creationId xmlns:a16="http://schemas.microsoft.com/office/drawing/2014/main" id="{FA3610AF-5530-309C-2ED2-F19C732201C2}"/>
              </a:ext>
            </a:extLst>
          </p:cNvPr>
          <p:cNvSpPr>
            <a:spLocks noGrp="1"/>
          </p:cNvSpPr>
          <p:nvPr>
            <p:ph idx="1"/>
          </p:nvPr>
        </p:nvSpPr>
        <p:spPr/>
        <p:txBody>
          <a:bodyPr>
            <a:normAutofit/>
          </a:bodyPr>
          <a:lstStyle/>
          <a:p>
            <a:pPr marL="0" algn="just">
              <a:spcBef>
                <a:spcPts val="0"/>
              </a:spcBef>
            </a:pPr>
            <a:r>
              <a:rPr lang="en-IN" dirty="0">
                <a:effectLst/>
                <a:latin typeface="Times New Roman" panose="02020603050405020304" pitchFamily="18" charset="0"/>
                <a:ea typeface="SimSun" panose="02010600030101010101" pitchFamily="2" charset="-122"/>
              </a:rPr>
              <a:t>If drowsiness persists despite the initial voice alert and tactile feedback, the Speed Reduction System is activated as the final alerting mechanism. This system automatically reduces the vehicle's speed by increments of 5 km/h to ensure safety and prevent potential accidents caused by impaired driving. The gradual speed reduction provides a proactive intervention, allowing the driver additional time to react and regain control of the vehicle while minimizing the risk of collision or injury.</a:t>
            </a:r>
          </a:p>
        </p:txBody>
      </p:sp>
    </p:spTree>
    <p:extLst>
      <p:ext uri="{BB962C8B-B14F-4D97-AF65-F5344CB8AC3E}">
        <p14:creationId xmlns:p14="http://schemas.microsoft.com/office/powerpoint/2010/main" val="366522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25AC-C889-1B30-85FD-E5F7D7274F78}"/>
              </a:ext>
            </a:extLst>
          </p:cNvPr>
          <p:cNvSpPr>
            <a:spLocks noGrp="1"/>
          </p:cNvSpPr>
          <p:nvPr>
            <p:ph type="title"/>
          </p:nvPr>
        </p:nvSpPr>
        <p:spPr/>
        <p:txBody>
          <a:bodyPr/>
          <a:lstStyle/>
          <a:p>
            <a:r>
              <a:rPr lang="en-US" dirty="0"/>
              <a:t>ARCHITECTURE DIAGRAM</a:t>
            </a:r>
            <a:endParaRPr lang="en-IN" dirty="0"/>
          </a:p>
        </p:txBody>
      </p:sp>
      <p:pic>
        <p:nvPicPr>
          <p:cNvPr id="4" name="Content Placeholder 3">
            <a:extLst>
              <a:ext uri="{FF2B5EF4-FFF2-40B4-BE49-F238E27FC236}">
                <a16:creationId xmlns:a16="http://schemas.microsoft.com/office/drawing/2014/main" id="{666CF430-1B8B-D15F-244C-FAFEA959EF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4449" y="1690690"/>
            <a:ext cx="7308376" cy="4351338"/>
          </a:xfrm>
          <a:prstGeom prst="rect">
            <a:avLst/>
          </a:prstGeom>
          <a:noFill/>
          <a:ln>
            <a:noFill/>
          </a:ln>
        </p:spPr>
      </p:pic>
    </p:spTree>
    <p:extLst>
      <p:ext uri="{BB962C8B-B14F-4D97-AF65-F5344CB8AC3E}">
        <p14:creationId xmlns:p14="http://schemas.microsoft.com/office/powerpoint/2010/main" val="344065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3A41-3C4C-4313-8C11-A99AD1441845}"/>
              </a:ext>
            </a:extLst>
          </p:cNvPr>
          <p:cNvSpPr>
            <a:spLocks noGrp="1"/>
          </p:cNvSpPr>
          <p:nvPr>
            <p:ph type="title"/>
          </p:nvPr>
        </p:nvSpPr>
        <p:spPr/>
        <p:txBody>
          <a:bodyPr/>
          <a:lstStyle/>
          <a:p>
            <a:r>
              <a:rPr lang="en-US" dirty="0"/>
              <a:t>CIRCUIT DIAGRAM</a:t>
            </a:r>
            <a:endParaRPr lang="en-IN" dirty="0"/>
          </a:p>
        </p:txBody>
      </p:sp>
      <p:pic>
        <p:nvPicPr>
          <p:cNvPr id="4" name="Content Placeholder 3">
            <a:extLst>
              <a:ext uri="{FF2B5EF4-FFF2-40B4-BE49-F238E27FC236}">
                <a16:creationId xmlns:a16="http://schemas.microsoft.com/office/drawing/2014/main" id="{A3673654-1439-3272-999E-95F7C4D4C6E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97971" y="1690688"/>
            <a:ext cx="7119254" cy="3766768"/>
          </a:xfrm>
          <a:prstGeom prst="rect">
            <a:avLst/>
          </a:prstGeom>
          <a:noFill/>
          <a:ln>
            <a:noFill/>
          </a:ln>
        </p:spPr>
      </p:pic>
    </p:spTree>
    <p:extLst>
      <p:ext uri="{BB962C8B-B14F-4D97-AF65-F5344CB8AC3E}">
        <p14:creationId xmlns:p14="http://schemas.microsoft.com/office/powerpoint/2010/main" val="24805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3563-20C0-4D97-43A9-D9F4FB7884F4}"/>
              </a:ext>
            </a:extLst>
          </p:cNvPr>
          <p:cNvSpPr>
            <a:spLocks noGrp="1"/>
          </p:cNvSpPr>
          <p:nvPr>
            <p:ph type="title"/>
          </p:nvPr>
        </p:nvSpPr>
        <p:spPr/>
        <p:txBody>
          <a:bodyPr/>
          <a:lstStyle/>
          <a:p>
            <a:r>
              <a:rPr lang="en-US" dirty="0"/>
              <a:t>CUSTOMISED VEHICLE CONTROL UNIT</a:t>
            </a:r>
            <a:endParaRPr lang="en-IN" dirty="0"/>
          </a:p>
        </p:txBody>
      </p:sp>
      <p:pic>
        <p:nvPicPr>
          <p:cNvPr id="4" name="Content Placeholder 3">
            <a:extLst>
              <a:ext uri="{FF2B5EF4-FFF2-40B4-BE49-F238E27FC236}">
                <a16:creationId xmlns:a16="http://schemas.microsoft.com/office/drawing/2014/main" id="{063E7FFA-AE77-1C8D-8FED-91D5FEC10F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38337" y="1896214"/>
            <a:ext cx="4516412" cy="3065575"/>
          </a:xfrm>
          <a:prstGeom prst="rect">
            <a:avLst/>
          </a:prstGeom>
          <a:noFill/>
          <a:ln>
            <a:noFill/>
          </a:ln>
        </p:spPr>
      </p:pic>
      <p:pic>
        <p:nvPicPr>
          <p:cNvPr id="6" name="Picture 5">
            <a:extLst>
              <a:ext uri="{FF2B5EF4-FFF2-40B4-BE49-F238E27FC236}">
                <a16:creationId xmlns:a16="http://schemas.microsoft.com/office/drawing/2014/main" id="{79920633-0BF5-0686-FDBB-AE279A8B0C7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0452" t="24861" r="20967" b="10616"/>
          <a:stretch/>
        </p:blipFill>
        <p:spPr>
          <a:xfrm>
            <a:off x="5942687" y="1812238"/>
            <a:ext cx="5610845" cy="3065575"/>
          </a:xfrm>
          <a:prstGeom prst="rect">
            <a:avLst/>
          </a:prstGeom>
        </p:spPr>
      </p:pic>
      <p:sp>
        <p:nvSpPr>
          <p:cNvPr id="7" name="TextBox 6">
            <a:extLst>
              <a:ext uri="{FF2B5EF4-FFF2-40B4-BE49-F238E27FC236}">
                <a16:creationId xmlns:a16="http://schemas.microsoft.com/office/drawing/2014/main" id="{65233EB1-C483-A5C6-0168-A1ABD05B25DA}"/>
              </a:ext>
            </a:extLst>
          </p:cNvPr>
          <p:cNvSpPr txBox="1"/>
          <p:nvPr/>
        </p:nvSpPr>
        <p:spPr>
          <a:xfrm>
            <a:off x="4293805" y="5167311"/>
            <a:ext cx="4372736" cy="369332"/>
          </a:xfrm>
          <a:prstGeom prst="rect">
            <a:avLst/>
          </a:prstGeom>
          <a:noFill/>
        </p:spPr>
        <p:txBody>
          <a:bodyPr wrap="none" rtlCol="0">
            <a:spAutoFit/>
          </a:bodyPr>
          <a:lstStyle/>
          <a:p>
            <a:r>
              <a:rPr lang="en-US" dirty="0"/>
              <a:t>DESIGN OF PCB FOR VEHICLE CONTROL UNIT</a:t>
            </a:r>
            <a:endParaRPr lang="en-IN" dirty="0"/>
          </a:p>
        </p:txBody>
      </p:sp>
    </p:spTree>
    <p:extLst>
      <p:ext uri="{BB962C8B-B14F-4D97-AF65-F5344CB8AC3E}">
        <p14:creationId xmlns:p14="http://schemas.microsoft.com/office/powerpoint/2010/main" val="288577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604F-C5EE-5215-6E75-5DE480F5B3E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7BD55B9-F5B9-7FE5-74A1-C7B7A7991E89}"/>
              </a:ext>
            </a:extLst>
          </p:cNvPr>
          <p:cNvSpPr>
            <a:spLocks noGrp="1"/>
          </p:cNvSpPr>
          <p:nvPr>
            <p:ph idx="1"/>
          </p:nvPr>
        </p:nvSpPr>
        <p:spPr/>
        <p:txBody>
          <a:bodyPr>
            <a:normAutofit/>
          </a:bodyPr>
          <a:lstStyle/>
          <a:p>
            <a:pPr marL="0" indent="0" algn="just">
              <a:buNone/>
            </a:pPr>
            <a:r>
              <a:rPr lang="en-US" dirty="0"/>
              <a:t>The project offers a comprehensive and effective solution to address the pervasive issue of driver drowsiness by integrating sophisticated cognitive detection systems powered by OpenCV and Python. By leveraging statistical data illustrating the significant impact of drowsy driving on road accidents, the initiative underscores the urgent need for robust mitigation strategies. The multi-modal alert system, encompassing controlled shocks, subtle jerks, and red-light warnings projected onto the driver's face, demonstrates tangible results in enhancing road safety by effectively counteracting drowsiness and improving driver responsiveness. Moreover, the strategic adoption of gradual deceleration over abrupt braking minimizes the risk of collisions. At the same time, the integration of cruise control mechanisms further augments the system's capability to maintain safe driving conditions, ultimately reducing the overall fatality rate on roads. The successful implementation of advanced technology and strategic alerting methodologies underscores the project's significance in mitigating the risks associated with drowsy driving and enhancing overall road safety.</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385882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3E64-7EA0-0CE2-0011-6D002DE440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5BF831-1506-640B-E11C-9146A16366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6045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396A-3EF8-9115-689A-05C41ECB9D0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C634571-E461-A13D-BC2C-939E6B0FFB59}"/>
              </a:ext>
            </a:extLst>
          </p:cNvPr>
          <p:cNvSpPr>
            <a:spLocks noGrp="1"/>
          </p:cNvSpPr>
          <p:nvPr>
            <p:ph idx="1"/>
          </p:nvPr>
        </p:nvSpPr>
        <p:spPr/>
        <p:txBody>
          <a:bodyPr>
            <a:normAutofit fontScale="92500" lnSpcReduction="10000"/>
          </a:bodyPr>
          <a:lstStyle/>
          <a:p>
            <a:pPr algn="just"/>
            <a:r>
              <a:rPr lang="en-US" sz="1800" dirty="0">
                <a:latin typeface="Times New Roman" panose="02020603050405020304" pitchFamily="18" charset="0"/>
                <a:ea typeface="SimSun" panose="02010600030101010101" pitchFamily="2" charset="-122"/>
              </a:rPr>
              <a:t>In recent years, the escalating prevalence of road accidents attributed to driver drowsiness has prompted a critical need for advanced safety systems. According to Road Transport and Highways India, a staggering 22.8% of accidents stem from driver fatigue, resulting in significant societal and economic repercussions</a:t>
            </a:r>
          </a:p>
          <a:p>
            <a:pPr algn="just"/>
            <a:endParaRPr lang="en-US" sz="1800" dirty="0">
              <a:latin typeface="Times New Roman" panose="02020603050405020304" pitchFamily="18" charset="0"/>
              <a:ea typeface="SimSun" panose="02010600030101010101" pitchFamily="2" charset="-122"/>
            </a:endParaRPr>
          </a:p>
          <a:p>
            <a:pPr algn="just"/>
            <a:r>
              <a:rPr lang="en-US" sz="1800" dirty="0">
                <a:latin typeface="Times New Roman" panose="02020603050405020304" pitchFamily="18" charset="0"/>
                <a:ea typeface="SimSun" panose="02010600030101010101" pitchFamily="2" charset="-122"/>
              </a:rPr>
              <a:t>In response to this pressing concern, our research endeavors to introduce a technologically advanced cognitive detection system for driver drowsiness, harnessing the capabilities of OpenCV and Python.</a:t>
            </a:r>
          </a:p>
          <a:p>
            <a:pPr marL="0" indent="0" algn="just">
              <a:buNone/>
            </a:pPr>
            <a:endParaRPr lang="en-US" sz="1800" dirty="0">
              <a:latin typeface="Times New Roman" panose="02020603050405020304" pitchFamily="18" charset="0"/>
              <a:ea typeface="SimSun" panose="02010600030101010101" pitchFamily="2" charset="-122"/>
            </a:endParaRPr>
          </a:p>
          <a:p>
            <a:pPr algn="just"/>
            <a:r>
              <a:rPr lang="en-US" sz="1800" dirty="0">
                <a:latin typeface="Times New Roman" panose="02020603050405020304" pitchFamily="18" charset="0"/>
                <a:ea typeface="SimSun" panose="02010600030101010101" pitchFamily="2" charset="-122"/>
              </a:rPr>
              <a:t>The primary objective is to offer a comprehensive solution that not only identifies signs of driver drowsiness with precision but also employs a multi-modal alert system to ensure timely and effective responses. The alert mechanisms include controlled shocks or subtle jerks and a distinctive red-light warning projected onto the driver’s face, serving as stimuli to mitigate drowsiness.</a:t>
            </a:r>
            <a:endParaRPr lang="en-IN" sz="1200" dirty="0">
              <a:solidFill>
                <a:schemeClr val="accent6">
                  <a:lumMod val="50000"/>
                </a:schemeClr>
              </a:solidFill>
            </a:endParaRPr>
          </a:p>
          <a:p>
            <a:pPr algn="just"/>
            <a:endParaRPr lang="en-US" sz="1800" dirty="0">
              <a:latin typeface="Times New Roman" panose="02020603050405020304" pitchFamily="18" charset="0"/>
              <a:ea typeface="SimSun" panose="02010600030101010101" pitchFamily="2" charset="-122"/>
            </a:endParaRPr>
          </a:p>
          <a:p>
            <a:pPr algn="just"/>
            <a:endParaRPr lang="en-US" sz="1800" dirty="0">
              <a:solidFill>
                <a:schemeClr val="accent6"/>
              </a:solidFill>
              <a:latin typeface="Times New Roman" panose="02020603050405020304" pitchFamily="18" charset="0"/>
              <a:ea typeface="SimSun" panose="02010600030101010101" pitchFamily="2" charset="-122"/>
              <a:cs typeface="Sabon Next LT" panose="02000500000000000000" pitchFamily="2" charset="0"/>
            </a:endParaRPr>
          </a:p>
          <a:p>
            <a:pPr algn="just"/>
            <a:endParaRPr lang="en-US" sz="2000" dirty="0">
              <a:solidFill>
                <a:schemeClr val="accent6"/>
              </a:solidFill>
              <a:latin typeface="Sabon Next LT" panose="02000500000000000000" pitchFamily="2" charset="0"/>
              <a:cs typeface="Sabon Next LT" panose="02000500000000000000" pitchFamily="2" charset="0"/>
            </a:endParaRPr>
          </a:p>
          <a:p>
            <a:pPr algn="just"/>
            <a:endParaRPr lang="en-IN" sz="1800" dirty="0"/>
          </a:p>
        </p:txBody>
      </p:sp>
    </p:spTree>
    <p:extLst>
      <p:ext uri="{BB962C8B-B14F-4D97-AF65-F5344CB8AC3E}">
        <p14:creationId xmlns:p14="http://schemas.microsoft.com/office/powerpoint/2010/main" val="53768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AF25-89C6-24DA-8C19-5599F9AB0E75}"/>
              </a:ext>
            </a:extLst>
          </p:cNvPr>
          <p:cNvSpPr>
            <a:spLocks noGrp="1"/>
          </p:cNvSpPr>
          <p:nvPr>
            <p:ph type="title"/>
          </p:nvPr>
        </p:nvSpPr>
        <p:spPr>
          <a:xfrm>
            <a:off x="623595" y="74645"/>
            <a:ext cx="10515600" cy="1325563"/>
          </a:xfrm>
        </p:spPr>
        <p:txBody>
          <a:bodyPr/>
          <a:lstStyle/>
          <a:p>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3F8CDEDC-4475-A451-7F89-CEBDF354AACD}"/>
              </a:ext>
            </a:extLst>
          </p:cNvPr>
          <p:cNvGraphicFramePr>
            <a:graphicFrameLocks noGrp="1"/>
          </p:cNvGraphicFramePr>
          <p:nvPr>
            <p:ph idx="1"/>
            <p:extLst>
              <p:ext uri="{D42A27DB-BD31-4B8C-83A1-F6EECF244321}">
                <p14:modId xmlns:p14="http://schemas.microsoft.com/office/powerpoint/2010/main" val="1275036339"/>
              </p:ext>
            </p:extLst>
          </p:nvPr>
        </p:nvGraphicFramePr>
        <p:xfrm>
          <a:off x="754224" y="1079177"/>
          <a:ext cx="10955696" cy="5386940"/>
        </p:xfrm>
        <a:graphic>
          <a:graphicData uri="http://schemas.openxmlformats.org/drawingml/2006/table">
            <a:tbl>
              <a:tblPr firstRow="1" bandRow="1">
                <a:tableStyleId>{5C22544A-7EE6-4342-B048-85BDC9FD1C3A}</a:tableStyleId>
              </a:tblPr>
              <a:tblGrid>
                <a:gridCol w="769588">
                  <a:extLst>
                    <a:ext uri="{9D8B030D-6E8A-4147-A177-3AD203B41FA5}">
                      <a16:colId xmlns:a16="http://schemas.microsoft.com/office/drawing/2014/main" val="3351930023"/>
                    </a:ext>
                  </a:extLst>
                </a:gridCol>
                <a:gridCol w="2974661">
                  <a:extLst>
                    <a:ext uri="{9D8B030D-6E8A-4147-A177-3AD203B41FA5}">
                      <a16:colId xmlns:a16="http://schemas.microsoft.com/office/drawing/2014/main" val="2167364806"/>
                    </a:ext>
                  </a:extLst>
                </a:gridCol>
                <a:gridCol w="2401115">
                  <a:extLst>
                    <a:ext uri="{9D8B030D-6E8A-4147-A177-3AD203B41FA5}">
                      <a16:colId xmlns:a16="http://schemas.microsoft.com/office/drawing/2014/main" val="4067127488"/>
                    </a:ext>
                  </a:extLst>
                </a:gridCol>
                <a:gridCol w="2245577">
                  <a:extLst>
                    <a:ext uri="{9D8B030D-6E8A-4147-A177-3AD203B41FA5}">
                      <a16:colId xmlns:a16="http://schemas.microsoft.com/office/drawing/2014/main" val="1724564237"/>
                    </a:ext>
                  </a:extLst>
                </a:gridCol>
                <a:gridCol w="2564755">
                  <a:extLst>
                    <a:ext uri="{9D8B030D-6E8A-4147-A177-3AD203B41FA5}">
                      <a16:colId xmlns:a16="http://schemas.microsoft.com/office/drawing/2014/main" val="368030717"/>
                    </a:ext>
                  </a:extLst>
                </a:gridCol>
              </a:tblGrid>
              <a:tr h="897641">
                <a:tc>
                  <a:txBody>
                    <a:bodyPr/>
                    <a:lstStyle/>
                    <a:p>
                      <a:r>
                        <a:rPr lang="en-US" sz="1300" dirty="0"/>
                        <a:t>S.NO</a:t>
                      </a:r>
                      <a:endParaRPr lang="en-IN" sz="1300" dirty="0"/>
                    </a:p>
                  </a:txBody>
                  <a:tcPr/>
                </a:tc>
                <a:tc>
                  <a:txBody>
                    <a:bodyPr/>
                    <a:lstStyle/>
                    <a:p>
                      <a:r>
                        <a:rPr lang="en-US" sz="1300" dirty="0"/>
                        <a:t>AUTHOR NAME</a:t>
                      </a:r>
                      <a:endParaRPr lang="en-IN" sz="1300" dirty="0"/>
                    </a:p>
                  </a:txBody>
                  <a:tcPr/>
                </a:tc>
                <a:tc>
                  <a:txBody>
                    <a:bodyPr/>
                    <a:lstStyle/>
                    <a:p>
                      <a:r>
                        <a:rPr lang="en-US" sz="1300" dirty="0"/>
                        <a:t>PAPER TITLE</a:t>
                      </a:r>
                      <a:endParaRPr lang="en-IN" sz="1300" dirty="0"/>
                    </a:p>
                  </a:txBody>
                  <a:tcPr/>
                </a:tc>
                <a:tc>
                  <a:txBody>
                    <a:bodyPr/>
                    <a:lstStyle/>
                    <a:p>
                      <a:r>
                        <a:rPr lang="en-US" sz="1300" dirty="0"/>
                        <a:t>PUBLICATION</a:t>
                      </a:r>
                      <a:endParaRPr lang="en-IN" sz="1300" dirty="0"/>
                    </a:p>
                  </a:txBody>
                  <a:tcPr/>
                </a:tc>
                <a:tc>
                  <a:txBody>
                    <a:bodyPr/>
                    <a:lstStyle/>
                    <a:p>
                      <a:r>
                        <a:rPr lang="en-US" sz="1300" dirty="0"/>
                        <a:t>METHODOLOGY</a:t>
                      </a:r>
                      <a:endParaRPr lang="en-IN" sz="1300" dirty="0"/>
                    </a:p>
                  </a:txBody>
                  <a:tcPr/>
                </a:tc>
                <a:extLst>
                  <a:ext uri="{0D108BD9-81ED-4DB2-BD59-A6C34878D82A}">
                    <a16:rowId xmlns:a16="http://schemas.microsoft.com/office/drawing/2014/main" val="1736547392"/>
                  </a:ext>
                </a:extLst>
              </a:tr>
              <a:tr h="2371108">
                <a:tc>
                  <a:txBody>
                    <a:bodyPr/>
                    <a:lstStyle/>
                    <a:p>
                      <a:r>
                        <a:rPr lang="en-US" sz="1300" dirty="0"/>
                        <a:t>1</a:t>
                      </a:r>
                      <a:endParaRPr lang="en-IN" sz="1300" dirty="0"/>
                    </a:p>
                  </a:txBody>
                  <a:tcPr/>
                </a:tc>
                <a:tc>
                  <a:txBody>
                    <a:bodyPr/>
                    <a:lstStyle/>
                    <a:p>
                      <a:pPr algn="ctr"/>
                      <a:r>
                        <a:rPr lang="en-US" sz="1300" dirty="0"/>
                        <a:t>Saravanaraj Sathasivam</a:t>
                      </a:r>
                    </a:p>
                    <a:p>
                      <a:pPr algn="ctr"/>
                      <a:r>
                        <a:rPr lang="en-US" sz="1300" dirty="0"/>
                        <a:t>Abd Kadir Mahamad</a:t>
                      </a:r>
                    </a:p>
                    <a:p>
                      <a:pPr algn="ctr"/>
                      <a:r>
                        <a:rPr lang="en-US" sz="1300" dirty="0"/>
                        <a:t>Sharifah Saon</a:t>
                      </a:r>
                    </a:p>
                    <a:p>
                      <a:pPr algn="ctr"/>
                      <a:r>
                        <a:rPr lang="en-US" sz="1300" dirty="0"/>
                        <a:t>Azmi Sidek</a:t>
                      </a:r>
                    </a:p>
                    <a:p>
                      <a:pPr algn="ctr"/>
                      <a:r>
                        <a:rPr lang="en-US" sz="1300" dirty="0"/>
                        <a:t>Mohamad Md Som</a:t>
                      </a:r>
                    </a:p>
                    <a:p>
                      <a:pPr algn="ctr"/>
                      <a:r>
                        <a:rPr lang="en-US" sz="1300" dirty="0"/>
                        <a:t>Hussein Ali Ameen</a:t>
                      </a:r>
                    </a:p>
                    <a:p>
                      <a:endParaRPr lang="en-IN" sz="1300" dirty="0"/>
                    </a:p>
                  </a:txBody>
                  <a:tcPr/>
                </a:tc>
                <a:tc>
                  <a:txBody>
                    <a:bodyPr/>
                    <a:lstStyle/>
                    <a:p>
                      <a:pPr algn="ctr"/>
                      <a:r>
                        <a:rPr lang="en-US" sz="1300" dirty="0"/>
                        <a:t>Drowsiness Detection System Using</a:t>
                      </a:r>
                    </a:p>
                    <a:p>
                      <a:pPr algn="ctr"/>
                      <a:r>
                        <a:rPr lang="en-US" sz="1300" dirty="0"/>
                        <a:t>Eye Aspect Ratio</a:t>
                      </a:r>
                    </a:p>
                    <a:p>
                      <a:pPr algn="ctr"/>
                      <a:r>
                        <a:rPr lang="en-US" sz="1300" dirty="0"/>
                        <a:t>Technique</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t>2020 IEEE Student Conference on Research and Development (SCOReD)</a:t>
                      </a:r>
                      <a:endParaRPr lang="en-IN" sz="1900" dirty="0"/>
                    </a:p>
                    <a:p>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Here they used OpenCV and </a:t>
                      </a:r>
                      <a:r>
                        <a:rPr lang="en-US" sz="1600" dirty="0" err="1"/>
                        <a:t>Dlib</a:t>
                      </a:r>
                      <a:r>
                        <a:rPr lang="en-US" sz="1600" dirty="0"/>
                        <a:t> prediction techniques to detect the eye aspect ratio of the both left and right eye of the driver. When the eyes are closed the eye ratio is nearer to zero then it gives an alert </a:t>
                      </a:r>
                      <a:endParaRPr lang="en-IN" sz="1600" dirty="0"/>
                    </a:p>
                    <a:p>
                      <a:pPr algn="ctr"/>
                      <a:endParaRPr lang="en-IN" sz="1600" dirty="0"/>
                    </a:p>
                  </a:txBody>
                  <a:tcPr/>
                </a:tc>
                <a:extLst>
                  <a:ext uri="{0D108BD9-81ED-4DB2-BD59-A6C34878D82A}">
                    <a16:rowId xmlns:a16="http://schemas.microsoft.com/office/drawing/2014/main" val="1092970428"/>
                  </a:ext>
                </a:extLst>
              </a:tr>
              <a:tr h="2118191">
                <a:tc>
                  <a:txBody>
                    <a:bodyPr/>
                    <a:lstStyle/>
                    <a:p>
                      <a:r>
                        <a:rPr lang="en-US" sz="1300" dirty="0"/>
                        <a:t>2.</a:t>
                      </a:r>
                      <a:endParaRPr lang="en-IN" sz="1300" dirty="0"/>
                    </a:p>
                  </a:txBody>
                  <a:tcPr/>
                </a:tc>
                <a:tc>
                  <a:txBody>
                    <a:bodyPr/>
                    <a:lstStyle/>
                    <a:p>
                      <a:pPr algn="ctr"/>
                      <a:r>
                        <a:rPr lang="en-IN" sz="1300" dirty="0"/>
                        <a:t>Pooja D.C.</a:t>
                      </a:r>
                    </a:p>
                    <a:p>
                      <a:pPr algn="ctr"/>
                      <a:r>
                        <a:rPr lang="en-IN" sz="1300" dirty="0"/>
                        <a:t>Sara Aziz</a:t>
                      </a:r>
                    </a:p>
                    <a:p>
                      <a:pPr algn="ctr"/>
                      <a:r>
                        <a:rPr lang="en-IN" sz="1300" dirty="0"/>
                        <a:t>Shakuntala Koujalagi</a:t>
                      </a:r>
                    </a:p>
                    <a:p>
                      <a:pPr algn="ctr"/>
                      <a:r>
                        <a:rPr lang="en-IN" sz="1300" dirty="0"/>
                        <a:t>Shilpa B. H.</a:t>
                      </a:r>
                    </a:p>
                    <a:p>
                      <a:pPr algn="ctr"/>
                      <a:r>
                        <a:rPr lang="en-IN" sz="1300" dirty="0"/>
                        <a:t>Mr. Vasanth Kumar 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Driver Drowsiness Detection Using OpenCV and Raspberry Pi</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International Journal for Research in Applied Science &amp; Engineering Technology (IJRASET) ISSN: 2321-9653; IC Value: 45.98; SJ Impact Factor: 7.538 Volume 10 Issue VII July 2022</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Here in this publication they used the EAR tool for detecting the rate of eye closure for every 0.5 seconds whenever a certain threshold exceeds it raises an alarm to the Rasperry Pi board.</a:t>
                      </a:r>
                      <a:endParaRPr lang="en-IN" sz="1600" dirty="0"/>
                    </a:p>
                  </a:txBody>
                  <a:tcPr/>
                </a:tc>
                <a:extLst>
                  <a:ext uri="{0D108BD9-81ED-4DB2-BD59-A6C34878D82A}">
                    <a16:rowId xmlns:a16="http://schemas.microsoft.com/office/drawing/2014/main" val="2762318287"/>
                  </a:ext>
                </a:extLst>
              </a:tr>
            </a:tbl>
          </a:graphicData>
        </a:graphic>
      </p:graphicFrame>
    </p:spTree>
    <p:extLst>
      <p:ext uri="{BB962C8B-B14F-4D97-AF65-F5344CB8AC3E}">
        <p14:creationId xmlns:p14="http://schemas.microsoft.com/office/powerpoint/2010/main" val="190618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DF8BB-A294-B266-E1F0-53043B3E5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34BC3-FD41-7729-EA33-61C9B1C814F8}"/>
              </a:ext>
            </a:extLst>
          </p:cNvPr>
          <p:cNvSpPr>
            <a:spLocks noGrp="1"/>
          </p:cNvSpPr>
          <p:nvPr>
            <p:ph type="title"/>
          </p:nvPr>
        </p:nvSpPr>
        <p:spPr>
          <a:xfrm>
            <a:off x="623595" y="74645"/>
            <a:ext cx="10515600" cy="1325563"/>
          </a:xfrm>
        </p:spPr>
        <p:txBody>
          <a:bodyPr/>
          <a:lstStyle/>
          <a:p>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B2F95F70-2533-D85F-8205-26F934233671}"/>
              </a:ext>
            </a:extLst>
          </p:cNvPr>
          <p:cNvGraphicFramePr>
            <a:graphicFrameLocks noGrp="1"/>
          </p:cNvGraphicFramePr>
          <p:nvPr>
            <p:ph idx="1"/>
            <p:extLst>
              <p:ext uri="{D42A27DB-BD31-4B8C-83A1-F6EECF244321}">
                <p14:modId xmlns:p14="http://schemas.microsoft.com/office/powerpoint/2010/main" val="3049640639"/>
              </p:ext>
            </p:extLst>
          </p:nvPr>
        </p:nvGraphicFramePr>
        <p:xfrm>
          <a:off x="754224" y="1079177"/>
          <a:ext cx="10955696" cy="5646189"/>
        </p:xfrm>
        <a:graphic>
          <a:graphicData uri="http://schemas.openxmlformats.org/drawingml/2006/table">
            <a:tbl>
              <a:tblPr firstRow="1" bandRow="1">
                <a:tableStyleId>{5C22544A-7EE6-4342-B048-85BDC9FD1C3A}</a:tableStyleId>
              </a:tblPr>
              <a:tblGrid>
                <a:gridCol w="769588">
                  <a:extLst>
                    <a:ext uri="{9D8B030D-6E8A-4147-A177-3AD203B41FA5}">
                      <a16:colId xmlns:a16="http://schemas.microsoft.com/office/drawing/2014/main" val="3351930023"/>
                    </a:ext>
                  </a:extLst>
                </a:gridCol>
                <a:gridCol w="2974661">
                  <a:extLst>
                    <a:ext uri="{9D8B030D-6E8A-4147-A177-3AD203B41FA5}">
                      <a16:colId xmlns:a16="http://schemas.microsoft.com/office/drawing/2014/main" val="2167364806"/>
                    </a:ext>
                  </a:extLst>
                </a:gridCol>
                <a:gridCol w="2401115">
                  <a:extLst>
                    <a:ext uri="{9D8B030D-6E8A-4147-A177-3AD203B41FA5}">
                      <a16:colId xmlns:a16="http://schemas.microsoft.com/office/drawing/2014/main" val="4067127488"/>
                    </a:ext>
                  </a:extLst>
                </a:gridCol>
                <a:gridCol w="2245577">
                  <a:extLst>
                    <a:ext uri="{9D8B030D-6E8A-4147-A177-3AD203B41FA5}">
                      <a16:colId xmlns:a16="http://schemas.microsoft.com/office/drawing/2014/main" val="1724564237"/>
                    </a:ext>
                  </a:extLst>
                </a:gridCol>
                <a:gridCol w="2564755">
                  <a:extLst>
                    <a:ext uri="{9D8B030D-6E8A-4147-A177-3AD203B41FA5}">
                      <a16:colId xmlns:a16="http://schemas.microsoft.com/office/drawing/2014/main" val="368030717"/>
                    </a:ext>
                  </a:extLst>
                </a:gridCol>
              </a:tblGrid>
              <a:tr h="897641">
                <a:tc>
                  <a:txBody>
                    <a:bodyPr/>
                    <a:lstStyle/>
                    <a:p>
                      <a:r>
                        <a:rPr lang="en-US" sz="1300" dirty="0"/>
                        <a:t>S.NO</a:t>
                      </a:r>
                      <a:endParaRPr lang="en-IN" sz="1300" dirty="0"/>
                    </a:p>
                  </a:txBody>
                  <a:tcPr/>
                </a:tc>
                <a:tc>
                  <a:txBody>
                    <a:bodyPr/>
                    <a:lstStyle/>
                    <a:p>
                      <a:r>
                        <a:rPr lang="en-US" sz="1300" dirty="0"/>
                        <a:t>AUTHOR NAME</a:t>
                      </a:r>
                      <a:endParaRPr lang="en-IN" sz="1300" dirty="0"/>
                    </a:p>
                  </a:txBody>
                  <a:tcPr/>
                </a:tc>
                <a:tc>
                  <a:txBody>
                    <a:bodyPr/>
                    <a:lstStyle/>
                    <a:p>
                      <a:r>
                        <a:rPr lang="en-US" sz="1300" dirty="0"/>
                        <a:t>PAPER TITLE</a:t>
                      </a:r>
                      <a:endParaRPr lang="en-IN" sz="1300" dirty="0"/>
                    </a:p>
                  </a:txBody>
                  <a:tcPr/>
                </a:tc>
                <a:tc>
                  <a:txBody>
                    <a:bodyPr/>
                    <a:lstStyle/>
                    <a:p>
                      <a:r>
                        <a:rPr lang="en-US" sz="1300" dirty="0"/>
                        <a:t>PUBLICATION</a:t>
                      </a:r>
                      <a:endParaRPr lang="en-IN" sz="1300" dirty="0"/>
                    </a:p>
                  </a:txBody>
                  <a:tcPr/>
                </a:tc>
                <a:tc>
                  <a:txBody>
                    <a:bodyPr/>
                    <a:lstStyle/>
                    <a:p>
                      <a:r>
                        <a:rPr lang="en-US" sz="1300" dirty="0"/>
                        <a:t>METHODOLOGY</a:t>
                      </a:r>
                      <a:endParaRPr lang="en-IN" sz="1300" dirty="0"/>
                    </a:p>
                  </a:txBody>
                  <a:tcPr/>
                </a:tc>
                <a:extLst>
                  <a:ext uri="{0D108BD9-81ED-4DB2-BD59-A6C34878D82A}">
                    <a16:rowId xmlns:a16="http://schemas.microsoft.com/office/drawing/2014/main" val="1736547392"/>
                  </a:ext>
                </a:extLst>
              </a:tr>
              <a:tr h="2371108">
                <a:tc>
                  <a:txBody>
                    <a:bodyPr/>
                    <a:lstStyle/>
                    <a:p>
                      <a:r>
                        <a:rPr lang="en-US" sz="1300" dirty="0"/>
                        <a:t>3.</a:t>
                      </a:r>
                      <a:endParaRPr lang="en-IN" sz="1300" dirty="0"/>
                    </a:p>
                  </a:txBody>
                  <a:tcPr/>
                </a:tc>
                <a:tc>
                  <a:txBody>
                    <a:bodyPr/>
                    <a:lstStyle/>
                    <a:p>
                      <a:pPr algn="ctr"/>
                      <a:r>
                        <a:rPr lang="en-IN" sz="1300" dirty="0"/>
                        <a:t>Rohith Chinthalachervu</a:t>
                      </a:r>
                    </a:p>
                    <a:p>
                      <a:pPr algn="ctr"/>
                      <a:r>
                        <a:rPr lang="en-IN" sz="1300" dirty="0"/>
                        <a:t>Immaneni Teja</a:t>
                      </a:r>
                    </a:p>
                    <a:p>
                      <a:pPr algn="ctr"/>
                      <a:r>
                        <a:rPr lang="en-IN" sz="1300" dirty="0"/>
                        <a:t>M. Ajay Kumar</a:t>
                      </a:r>
                    </a:p>
                    <a:p>
                      <a:pPr algn="ctr"/>
                      <a:r>
                        <a:rPr lang="en-IN" sz="1300" dirty="0"/>
                        <a:t>N. Sai Harshith</a:t>
                      </a:r>
                    </a:p>
                    <a:p>
                      <a:pPr algn="ctr"/>
                      <a:r>
                        <a:rPr lang="en-IN" sz="1300" dirty="0"/>
                        <a:t> T. Santosh Kumar</a:t>
                      </a:r>
                    </a:p>
                  </a:txBody>
                  <a:tcPr/>
                </a:tc>
                <a:tc>
                  <a:txBody>
                    <a:bodyPr/>
                    <a:lstStyle/>
                    <a:p>
                      <a:pPr algn="ctr"/>
                      <a:r>
                        <a:rPr lang="en-US" sz="1300" dirty="0"/>
                        <a:t>Driver Drowsiness Detection and Monitoring System using Machine Learning</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International Conference on Electronic Circuits and Signaling Technologies Journal of Physics: Conference Series 2325 (2022) 012057 IOP Publishing doi:10.1088/1742-6596/2325/1/012057</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 this, they have used </a:t>
                      </a:r>
                      <a:endParaRPr lang="en-IN" sz="1600" dirty="0"/>
                    </a:p>
                    <a:p>
                      <a:pPr algn="ctr"/>
                      <a:r>
                        <a:rPr lang="en-IN" sz="1600" dirty="0"/>
                        <a:t> Eye Detection, Mouth Detection, and Head Bending to calculate the EAR, MOR, NLR and compare them to threshold values, and identify whether the driver is drowsy or not.</a:t>
                      </a:r>
                    </a:p>
                  </a:txBody>
                  <a:tcPr/>
                </a:tc>
                <a:extLst>
                  <a:ext uri="{0D108BD9-81ED-4DB2-BD59-A6C34878D82A}">
                    <a16:rowId xmlns:a16="http://schemas.microsoft.com/office/drawing/2014/main" val="1092970428"/>
                  </a:ext>
                </a:extLst>
              </a:tr>
              <a:tr h="2118191">
                <a:tc>
                  <a:txBody>
                    <a:bodyPr/>
                    <a:lstStyle/>
                    <a:p>
                      <a:r>
                        <a:rPr lang="en-US" sz="1300" dirty="0"/>
                        <a:t>4.</a:t>
                      </a:r>
                      <a:endParaRPr lang="en-IN" sz="1300" dirty="0"/>
                    </a:p>
                  </a:txBody>
                  <a:tcPr/>
                </a:tc>
                <a:tc>
                  <a:txBody>
                    <a:bodyPr/>
                    <a:lstStyle/>
                    <a:p>
                      <a:pPr algn="ctr"/>
                      <a:r>
                        <a:rPr lang="en-IN" sz="1300" dirty="0"/>
                        <a:t>Kavyashree Subramonian</a:t>
                      </a:r>
                    </a:p>
                    <a:p>
                      <a:pPr algn="ctr"/>
                      <a:r>
                        <a:rPr lang="en-IN" sz="1300" dirty="0"/>
                        <a:t>G. Sumathi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Drowsiness Detection System with Speed Limit Recommendation using Sentiment Analysis</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International Journal of Recent Technology and Engineering (IJRTE) ISSN: 2277-3878 (Online), Volume-10 Issue-1, May 2021</a:t>
                      </a:r>
                      <a:endParaRPr lang="en-IN" sz="1300" dirty="0"/>
                    </a:p>
                  </a:txBody>
                  <a:tcPr/>
                </a:tc>
                <a:tc>
                  <a:txBody>
                    <a:bodyPr/>
                    <a:lstStyle/>
                    <a:p>
                      <a:r>
                        <a:rPr lang="en-US" sz="1500" dirty="0"/>
                        <a:t>Here in this publication the drowsiness recognition is based on the facial expressions of the driver based on this it classifies whether the driver is sleepy or awake and it also recommends the safe speed limit based on driver’s emotional state.</a:t>
                      </a:r>
                      <a:endParaRPr lang="en-IN" sz="1500" dirty="0"/>
                    </a:p>
                  </a:txBody>
                  <a:tcPr/>
                </a:tc>
                <a:extLst>
                  <a:ext uri="{0D108BD9-81ED-4DB2-BD59-A6C34878D82A}">
                    <a16:rowId xmlns:a16="http://schemas.microsoft.com/office/drawing/2014/main" val="2762318287"/>
                  </a:ext>
                </a:extLst>
              </a:tr>
            </a:tbl>
          </a:graphicData>
        </a:graphic>
      </p:graphicFrame>
    </p:spTree>
    <p:extLst>
      <p:ext uri="{BB962C8B-B14F-4D97-AF65-F5344CB8AC3E}">
        <p14:creationId xmlns:p14="http://schemas.microsoft.com/office/powerpoint/2010/main" val="60732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7429-DA75-B9F4-DFE8-4A0502FC9493}"/>
              </a:ext>
            </a:extLst>
          </p:cNvPr>
          <p:cNvSpPr>
            <a:spLocks noGrp="1"/>
          </p:cNvSpPr>
          <p:nvPr>
            <p:ph type="title"/>
          </p:nvPr>
        </p:nvSpPr>
        <p:spPr>
          <a:xfrm>
            <a:off x="838200" y="410141"/>
            <a:ext cx="10515600" cy="1325563"/>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15C3AC19-8C85-6532-8FDE-309CEA6A309A}"/>
              </a:ext>
            </a:extLst>
          </p:cNvPr>
          <p:cNvSpPr>
            <a:spLocks noGrp="1"/>
          </p:cNvSpPr>
          <p:nvPr>
            <p:ph idx="1"/>
          </p:nvPr>
        </p:nvSpPr>
        <p:spPr>
          <a:xfrm>
            <a:off x="1015483" y="1483777"/>
            <a:ext cx="10515600" cy="4351339"/>
          </a:xfrm>
        </p:spPr>
        <p:txBody>
          <a:bodyPr>
            <a:normAutofit fontScale="85000" lnSpcReduction="10000"/>
          </a:bodyPr>
          <a:lstStyle/>
          <a:p>
            <a:pPr marL="0" indent="0" algn="just">
              <a:buNone/>
            </a:pPr>
            <a:endParaRPr lang="en-US" sz="2400" dirty="0">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 Relies on sensor-based and computer vision algorithms for driver drowsiness detection.</a:t>
            </a:r>
          </a:p>
          <a:p>
            <a:pPr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 Common techniques include eye-tracking, head movement analysis, and facial expression recognition.</a:t>
            </a:r>
          </a:p>
          <a:p>
            <a:pPr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 Some systems integrate vehicle-based sensors to detect erratic driving behavior.</a:t>
            </a:r>
          </a:p>
          <a:p>
            <a:pPr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 Lacks the precision and sophistication to promptly detect and mitigate drowsiness in real-time.</a:t>
            </a:r>
          </a:p>
          <a:p>
            <a:pPr algn="jus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 Often results in delayed or insufficient responses to potentially dangerous situations on the road real time.</a:t>
            </a:r>
            <a:endParaRPr lang="en-IN" sz="3600" dirty="0"/>
          </a:p>
        </p:txBody>
      </p:sp>
    </p:spTree>
    <p:extLst>
      <p:ext uri="{BB962C8B-B14F-4D97-AF65-F5344CB8AC3E}">
        <p14:creationId xmlns:p14="http://schemas.microsoft.com/office/powerpoint/2010/main" val="366731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2130-33EA-EA0D-9945-99CAA08543E2}"/>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3474120-429E-7ACF-ACC8-5C8679BDC25E}"/>
              </a:ext>
            </a:extLst>
          </p:cNvPr>
          <p:cNvSpPr>
            <a:spLocks noGrp="1"/>
          </p:cNvSpPr>
          <p:nvPr>
            <p:ph idx="1"/>
          </p:nvPr>
        </p:nvSpPr>
        <p:spPr>
          <a:xfrm>
            <a:off x="1148201" y="1511559"/>
            <a:ext cx="9895598" cy="4086906"/>
          </a:xfrm>
        </p:spPr>
        <p:txBody>
          <a:bodyPr>
            <a:normAutofit fontScale="85000" lnSpcReduction="2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Utilizes OpenCV and Python for cognitive detection of driver drowsiness.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Analyzes facial cues, eye movements, head position, and physiological signals in real-time.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Aims for precise detection of subtle signs of drowsiness with high accuracy and reliability.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Implements a multi-modal alert system with controlled shocks and visual cues to prompt driver alertness.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Enhances alertness with a red-light warning projected onto the driver's face.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Prioritizes gradual deceleration over abrupt braking for smoother and safer responses, minimizing collision risks.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30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8A36-959A-6013-81F6-14CFC5D1043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7BE4954-E731-369F-2C64-1BE59946435B}"/>
              </a:ext>
            </a:extLst>
          </p:cNvPr>
          <p:cNvSpPr>
            <a:spLocks noGrp="1"/>
          </p:cNvSpPr>
          <p:nvPr>
            <p:ph idx="1"/>
          </p:nvPr>
        </p:nvSpPr>
        <p:spPr/>
        <p:txBody>
          <a:bodyPr>
            <a:normAutofit fontScale="85000" lnSpcReduction="10000"/>
          </a:bodyPr>
          <a:lstStyle/>
          <a:p>
            <a:pPr marL="0" indent="0" algn="just">
              <a:buNone/>
            </a:pPr>
            <a:r>
              <a:rPr lang="en-US" sz="2000" dirty="0">
                <a:latin typeface="Times New Roman" panose="02020603050405020304" pitchFamily="18" charset="0"/>
                <a:ea typeface="SimSun" panose="02010600030101010101" pitchFamily="2" charset="-122"/>
              </a:rPr>
              <a:t>	This research project focuses on the development of a sophisticated cognitive detection system for driver drowsiness utilizing OpenCV and Python, presenting an advanced solution to enhance driver safety. In response to the alarming statistic from Road Transport and Highways India, revealing that 22.8% of accidents result from driver drowsiness, this initiative aims to mitigate the detrimental consequences of such incidents, which lead to loss of lives, vehicle damage, road infrastructure destruction, and financial burdens on individuals. The proposed solution involves a precise driver drowsiness detection system and a multi-modal alert system. Upon detecting signs of drowsiness, the system employs nuanced alert mechanisms, such as controlled subtle jerks, to prompt the driver to regain alertness. Notably, instead of abrupt braking, our system adopts a gradual deceleration strategy to ensure a smoother and safer response, minimizing the risk of sudden movements and potential collisions with the windshield. Furthermore, integrating cruise control mechanisms contributes to reducing the overall fatality rate. This comprehensive solution not only addresses the critical issue of driver drowsiness but also strives to enhance overall road safety by leveraging advanced technology and strategic alerting methodologies</a:t>
            </a:r>
            <a:endParaRPr lang="en-US" sz="2000" dirty="0"/>
          </a:p>
          <a:p>
            <a:pPr algn="just"/>
            <a:endParaRPr lang="en-IN" sz="2000" dirty="0"/>
          </a:p>
        </p:txBody>
      </p:sp>
    </p:spTree>
    <p:extLst>
      <p:ext uri="{BB962C8B-B14F-4D97-AF65-F5344CB8AC3E}">
        <p14:creationId xmlns:p14="http://schemas.microsoft.com/office/powerpoint/2010/main" val="284045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2289-D459-E7FE-D12A-87620C10F72B}"/>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7907B56E-338B-E9B3-A9FD-C54A44D0BF58}"/>
              </a:ext>
            </a:extLst>
          </p:cNvPr>
          <p:cNvSpPr>
            <a:spLocks noGrp="1"/>
          </p:cNvSpPr>
          <p:nvPr>
            <p:ph idx="1"/>
          </p:nvPr>
        </p:nvSpPr>
        <p:spPr>
          <a:xfrm>
            <a:off x="1222310" y="979715"/>
            <a:ext cx="9237307" cy="3573624"/>
          </a:xfrm>
        </p:spPr>
        <p:txBody>
          <a:bodyPr/>
          <a:lstStyle/>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Capture Driver's Face: Use a camera to take pictures of the driver's face at regular intervals.</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Analyse Facial Features: Look for signs of drowsiness in the facial features, like closed eyes, nodding head, or yawning.</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Detect Drowsiness: Use software to determine if the driver is showing signs of drowsiness based on the analysed facial features.</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Set Alert Threshold: Decide on a threshold level for drowsiness detection. If the level is reached, trigger an alert.</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Activate Alert Mechanisms: When drowsiness is detected, activate alert mechanisms like sound, vibration, or visual alerts.</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Alert Persistence: Keep the alert active until the driver shows signs of alertness again.</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Monitor Alert Deactivation: Continuously monitor the driver for signs of alertness to deactivate the alert when appropriate.</a:t>
            </a:r>
          </a:p>
          <a:p>
            <a:pPr marL="342891" indent="-342891">
              <a:spcBef>
                <a:spcPts val="0"/>
              </a:spcBef>
              <a:buFont typeface="+mj-lt"/>
              <a:buAutoNum type="arabicPeriod"/>
            </a:pPr>
            <a:r>
              <a:rPr lang="en-IN" sz="1800" dirty="0">
                <a:latin typeface="Times New Roman" panose="02020603050405020304" pitchFamily="18" charset="0"/>
                <a:ea typeface="Times New Roman" panose="02020603050405020304" pitchFamily="18" charset="0"/>
              </a:rPr>
              <a:t>Repeat Process: Continuously capture and analyse the driver's face to detect drowsiness and ensure prompt alerting.</a:t>
            </a:r>
          </a:p>
          <a:p>
            <a:pPr marL="0" indent="0">
              <a:buNone/>
            </a:pPr>
            <a:endParaRPr lang="en-IN" dirty="0"/>
          </a:p>
        </p:txBody>
      </p:sp>
    </p:spTree>
    <p:extLst>
      <p:ext uri="{BB962C8B-B14F-4D97-AF65-F5344CB8AC3E}">
        <p14:creationId xmlns:p14="http://schemas.microsoft.com/office/powerpoint/2010/main" val="125764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A36A-26BE-C592-FBA4-D224567EC517}"/>
              </a:ext>
            </a:extLst>
          </p:cNvPr>
          <p:cNvSpPr>
            <a:spLocks noGrp="1"/>
          </p:cNvSpPr>
          <p:nvPr>
            <p:ph type="title"/>
          </p:nvPr>
        </p:nvSpPr>
        <p:spPr/>
        <p:txBody>
          <a:bodyPr/>
          <a:lstStyle/>
          <a:p>
            <a:r>
              <a:rPr lang="en-US" dirty="0"/>
              <a:t>FLOW CHART</a:t>
            </a:r>
            <a:endParaRPr lang="en-IN" dirty="0"/>
          </a:p>
        </p:txBody>
      </p:sp>
      <p:pic>
        <p:nvPicPr>
          <p:cNvPr id="4" name="Content Placeholder 3">
            <a:extLst>
              <a:ext uri="{FF2B5EF4-FFF2-40B4-BE49-F238E27FC236}">
                <a16:creationId xmlns:a16="http://schemas.microsoft.com/office/drawing/2014/main" id="{230D4818-CBC9-FAA6-7417-1D63530666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4459" y="1189038"/>
            <a:ext cx="5609082" cy="5357352"/>
          </a:xfrm>
          <a:prstGeom prst="rect">
            <a:avLst/>
          </a:prstGeom>
        </p:spPr>
      </p:pic>
    </p:spTree>
    <p:extLst>
      <p:ext uri="{BB962C8B-B14F-4D97-AF65-F5344CB8AC3E}">
        <p14:creationId xmlns:p14="http://schemas.microsoft.com/office/powerpoint/2010/main" val="2520900138"/>
      </p:ext>
    </p:extLst>
  </p:cSld>
  <p:clrMapOvr>
    <a:masterClrMapping/>
  </p:clrMapOvr>
</p:sld>
</file>

<file path=ppt/theme/theme1.xml><?xml version="1.0" encoding="utf-8"?>
<a:theme xmlns:a="http://schemas.openxmlformats.org/drawingml/2006/main" name="Theme1">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04FEF8F-A766-41D9-ABD6-1E65505DA5E9}" vid="{6AC70B55-C0C2-48B1-B3B0-8C96BADABE91}"/>
    </a:ext>
  </a:extLst>
</a:theme>
</file>

<file path=docProps/app.xml><?xml version="1.0" encoding="utf-8"?>
<Properties xmlns="http://schemas.openxmlformats.org/officeDocument/2006/extended-properties" xmlns:vt="http://schemas.openxmlformats.org/officeDocument/2006/docPropsVTypes">
  <Template>Theme1</Template>
  <TotalTime>239</TotalTime>
  <Words>1545</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Sabon Next LT</vt:lpstr>
      <vt:lpstr>Times New Roman</vt:lpstr>
      <vt:lpstr>Wingdings</vt:lpstr>
      <vt:lpstr>Theme1</vt:lpstr>
      <vt:lpstr>Enhanced Driver Safety System: Raspberry Pi-based Drowsiness Detection With Multi-modal Alerts And Speed Control </vt:lpstr>
      <vt:lpstr>INTRODUCTION</vt:lpstr>
      <vt:lpstr>LITERATURE SURVEY</vt:lpstr>
      <vt:lpstr>LITERATURE SURVEY</vt:lpstr>
      <vt:lpstr>EXISTING SYSTEM</vt:lpstr>
      <vt:lpstr>PROPOSED SYSTEM</vt:lpstr>
      <vt:lpstr>ABSTRACT</vt:lpstr>
      <vt:lpstr>ALGORITHM</vt:lpstr>
      <vt:lpstr>FLOW CHART</vt:lpstr>
      <vt:lpstr>ALERTING MECHANISMS</vt:lpstr>
      <vt:lpstr>LEVEL 1: VOICE ALERT SYSTEM</vt:lpstr>
      <vt:lpstr>LEVEL 2: Steering Wheel Vibrator System</vt:lpstr>
      <vt:lpstr>LEVEL 3: Speed Reduction System</vt:lpstr>
      <vt:lpstr>ARCHITECTURE DIAGRAM</vt:lpstr>
      <vt:lpstr>CIRCUIT DIAGRAM</vt:lpstr>
      <vt:lpstr>CUSTOMISED VEHICLE CONTROL UNIT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Driver Safety System: Raspberry Pi-based Drowsiness Detection With Multi-modal Alerts And Speed Control </dc:title>
  <dc:creator>srikar vinay</dc:creator>
  <cp:lastModifiedBy>srikar vinay</cp:lastModifiedBy>
  <cp:revision>7</cp:revision>
  <dcterms:created xsi:type="dcterms:W3CDTF">2024-02-15T12:35:18Z</dcterms:created>
  <dcterms:modified xsi:type="dcterms:W3CDTF">2024-04-14T04:49:45Z</dcterms:modified>
</cp:coreProperties>
</file>