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Yuvanesh K M </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A25BDCA7-F7BF-3AA5-F73C-D00E29DC7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1600200"/>
            <a:ext cx="5938299" cy="3470255"/>
          </a:xfrm>
          <a:prstGeom prst="rect">
            <a:avLst/>
          </a:prstGeom>
        </p:spPr>
      </p:pic>
      <p:sp>
        <p:nvSpPr>
          <p:cNvPr id="15" name="TextBox 14">
            <a:extLst>
              <a:ext uri="{FF2B5EF4-FFF2-40B4-BE49-F238E27FC236}">
                <a16:creationId xmlns:a16="http://schemas.microsoft.com/office/drawing/2014/main" id="{14AFB0FB-9998-70EC-3531-884B45DC1351}"/>
              </a:ext>
            </a:extLst>
          </p:cNvPr>
          <p:cNvSpPr txBox="1"/>
          <p:nvPr/>
        </p:nvSpPr>
        <p:spPr>
          <a:xfrm>
            <a:off x="609600" y="2133600"/>
            <a:ext cx="5061389" cy="2031325"/>
          </a:xfrm>
          <a:prstGeom prst="rect">
            <a:avLst/>
          </a:prstGeom>
          <a:noFill/>
        </p:spPr>
        <p:txBody>
          <a:bodyPr wrap="square" rtlCol="0">
            <a:spAutoFit/>
          </a:bodyPr>
          <a:lstStyle/>
          <a:p>
            <a:pPr algn="l" rtl="0" fontAlgn="base"/>
            <a:r>
              <a:rPr lang="en-US" b="0" i="0" dirty="0">
                <a:solidFill>
                  <a:schemeClr val="tx1"/>
                </a:solidFill>
                <a:effectLst/>
                <a:latin typeface="Nunito" pitchFamily="2" charset="0"/>
              </a:rPr>
              <a:t>“Models” predominantly refers to Large Language Models (LLMs). These LLMs are characterized by their substantial size, consisting of neural networks with numerous parameters, and being trained on extensive amounts of unlabeled text data.</a:t>
            </a:r>
          </a:p>
          <a:p>
            <a:pPr algn="l" rtl="0" fontAlgn="base"/>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Rectangle 9"/>
          <p:cNvSpPr/>
          <p:nvPr/>
        </p:nvSpPr>
        <p:spPr>
          <a:xfrm>
            <a:off x="685800" y="2438400"/>
            <a:ext cx="7696200" cy="2246769"/>
          </a:xfrm>
          <a:prstGeom prst="rect">
            <a:avLst/>
          </a:prstGeom>
        </p:spPr>
        <p:txBody>
          <a:bodyPr wrap="square">
            <a:spAutoFit/>
          </a:bodyPr>
          <a:lstStyle/>
          <a:p>
            <a:r>
              <a:rPr lang="en-US" sz="2000" b="0" i="0" dirty="0">
                <a:solidFill>
                  <a:schemeClr val="tx1"/>
                </a:solidFill>
                <a:effectLst/>
                <a:latin typeface="Nunito" pitchFamily="2" charset="0"/>
              </a:rPr>
              <a:t>LangChain is a powerful framework for developing applications powered by language models. It provides a number of features that make it easier to develop applications using language models, such as a standard interface for interacting with language models, a library of pre-built tools for common tasks, and a mechanism for chaining together multiple tools to create complex applications.</a:t>
            </a:r>
            <a:endParaRPr lang="en-IN"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u="sng" dirty="0"/>
              <a:t>PROJECT</a:t>
            </a:r>
            <a:r>
              <a:rPr sz="4250" spc="-90" dirty="0"/>
              <a:t> </a:t>
            </a:r>
            <a:r>
              <a:rPr sz="4250" u="sng" spc="-10"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3">
            <a:extLst>
              <a:ext uri="{FF2B5EF4-FFF2-40B4-BE49-F238E27FC236}">
                <a16:creationId xmlns:a16="http://schemas.microsoft.com/office/drawing/2014/main" id="{7F3F4296-A640-B8F6-0B46-A0493B9F5E77}"/>
              </a:ext>
            </a:extLst>
          </p:cNvPr>
          <p:cNvSpPr txBox="1"/>
          <p:nvPr/>
        </p:nvSpPr>
        <p:spPr>
          <a:xfrm>
            <a:off x="658614" y="2270493"/>
            <a:ext cx="3576739" cy="378565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0D0D0D"/>
                </a:solidFill>
                <a:latin typeface="Times New Roman" panose="02020603050405020304" pitchFamily="18" charset="0"/>
                <a:cs typeface="Times New Roman" panose="02020603050405020304" pitchFamily="18" charset="0"/>
              </a:rPr>
              <a:t>Chat with a Website from URL – LangChain Chatbot with Streamlit GUI</a:t>
            </a:r>
          </a:p>
        </p:txBody>
      </p:sp>
      <p:pic>
        <p:nvPicPr>
          <p:cNvPr id="1026" name="Picture 2" descr="C:\Users\ADMIN\Downloads\what-is-human-in-the-lo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5" y="2346126"/>
            <a:ext cx="5029200"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3">
            <a:extLst>
              <a:ext uri="{FF2B5EF4-FFF2-40B4-BE49-F238E27FC236}">
                <a16:creationId xmlns:a16="http://schemas.microsoft.com/office/drawing/2014/main" id="{D3934DF2-996C-10AA-46CC-DD47EB1CEDC4}"/>
              </a:ext>
            </a:extLst>
          </p:cNvPr>
          <p:cNvSpPr txBox="1"/>
          <p:nvPr/>
        </p:nvSpPr>
        <p:spPr>
          <a:xfrm>
            <a:off x="2081784" y="1385706"/>
            <a:ext cx="7370199" cy="43413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fontAlgn="base"/>
            <a:r>
              <a:rPr lang="en-US" b="0" i="0" dirty="0">
                <a:effectLst/>
                <a:latin typeface="Nunito" panose="020F0502020204030204" pitchFamily="2" charset="0"/>
              </a:rPr>
              <a:t>LangChain is an open-source framework designed to simplify the creation of applications using large language models (LLMs). It provides a standard interface for chains, lots of integrations with other tools, and end-to-end chains for common applications. It allows AI developers to develop applications based on the combined Large Language Models (LLMs) such as GPT-4 with external sources of computation and data. This framework comes with a package for both Python and JavaScript.</a:t>
            </a:r>
          </a:p>
          <a:p>
            <a:pPr algn="l" rtl="0" fontAlgn="base"/>
            <a:r>
              <a:rPr lang="en-US" b="0" i="0" dirty="0">
                <a:effectLst/>
                <a:latin typeface="Nunito" panose="020F0502020204030204" pitchFamily="2" charset="0"/>
              </a:rPr>
              <a:t>LangChain follows a general pipeline where a user asks a question to the language model where the vector representation of the question is used to do a similarity search in the vector database and the relevant information is fetched from the vector database and the response is later fed to the language model. further, the language model generates an answer or takes an action.</a:t>
            </a:r>
          </a:p>
          <a:p>
            <a:pPr algn="just">
              <a:lnSpc>
                <a:spcPct val="150000"/>
              </a:lnSpc>
            </a:pPr>
            <a:r>
              <a:rPr lang="en-GB" dirty="0"/>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1">
            <a:extLst>
              <a:ext uri="{FF2B5EF4-FFF2-40B4-BE49-F238E27FC236}">
                <a16:creationId xmlns:a16="http://schemas.microsoft.com/office/drawing/2014/main" id="{F799D67F-5568-D176-429A-EBF07F3E4BE1}"/>
              </a:ext>
            </a:extLst>
          </p:cNvPr>
          <p:cNvSpPr txBox="1"/>
          <p:nvPr/>
        </p:nvSpPr>
        <p:spPr>
          <a:xfrm>
            <a:off x="925864" y="2019300"/>
            <a:ext cx="6633528" cy="212539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GB" dirty="0"/>
              <a:t>The problem statement for LangChain Framework is to create a Chatbot that takes a website link as an input and if a question is asked about the website then the chatbot is able to give precise answer about the question. In short a chatbot will learn the website and can be able to answer the questions respect to the website.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3">
            <a:extLst>
              <a:ext uri="{FF2B5EF4-FFF2-40B4-BE49-F238E27FC236}">
                <a16:creationId xmlns:a16="http://schemas.microsoft.com/office/drawing/2014/main" id="{3D1EF36B-ED50-F791-EDF7-B5D571D8BAF9}"/>
              </a:ext>
            </a:extLst>
          </p:cNvPr>
          <p:cNvSpPr txBox="1"/>
          <p:nvPr/>
        </p:nvSpPr>
        <p:spPr>
          <a:xfrm>
            <a:off x="957405" y="2043945"/>
            <a:ext cx="6738795" cy="170989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GB" dirty="0"/>
              <a:t>The project overview is to create a chatbot using </a:t>
            </a:r>
            <a:r>
              <a:rPr lang="en-GB" dirty="0" err="1"/>
              <a:t>langchain</a:t>
            </a:r>
            <a:r>
              <a:rPr lang="en-GB" dirty="0"/>
              <a:t> framework and </a:t>
            </a:r>
            <a:r>
              <a:rPr lang="en-GB" dirty="0" err="1"/>
              <a:t>streamlit</a:t>
            </a:r>
            <a:r>
              <a:rPr lang="en-GB" dirty="0"/>
              <a:t> for GUI that will able to study any website through the provided link and can be able to answer any questions precisely regarding to the website.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9">
            <a:extLst>
              <a:ext uri="{FF2B5EF4-FFF2-40B4-BE49-F238E27FC236}">
                <a16:creationId xmlns:a16="http://schemas.microsoft.com/office/drawing/2014/main" id="{30699579-571B-4699-74B2-283B4497A62B}"/>
              </a:ext>
            </a:extLst>
          </p:cNvPr>
          <p:cNvSpPr txBox="1"/>
          <p:nvPr/>
        </p:nvSpPr>
        <p:spPr>
          <a:xfrm>
            <a:off x="457200" y="2019300"/>
            <a:ext cx="8447006" cy="203132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t>Students</a:t>
            </a:r>
            <a:r>
              <a:rPr lang="en-GB" dirty="0"/>
              <a:t>: Students who don’t want to read the entire website but need some information from the website can use this.</a:t>
            </a:r>
          </a:p>
          <a:p>
            <a:r>
              <a:rPr lang="en-GB" b="1" dirty="0"/>
              <a:t>Content Creators</a:t>
            </a:r>
            <a:r>
              <a:rPr lang="en-GB" dirty="0"/>
              <a:t>: Content creators in fields such as advertising, marketing, and entertainment who need specific information in the website can use this chatbot to get the result.</a:t>
            </a:r>
          </a:p>
          <a:p>
            <a:r>
              <a:rPr lang="en-GB" b="1" dirty="0"/>
              <a:t>General Public </a:t>
            </a:r>
            <a:r>
              <a:rPr lang="en-GB" dirty="0"/>
              <a:t>and</a:t>
            </a:r>
          </a:p>
          <a:p>
            <a:r>
              <a:rPr lang="en-GB" b="1" dirty="0"/>
              <a:t>Researchers and Developers.</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Rectangle 9"/>
          <p:cNvSpPr/>
          <p:nvPr/>
        </p:nvSpPr>
        <p:spPr>
          <a:xfrm>
            <a:off x="2863392" y="2336013"/>
            <a:ext cx="6693546" cy="2308324"/>
          </a:xfrm>
          <a:prstGeom prst="rect">
            <a:avLst/>
          </a:prstGeom>
        </p:spPr>
        <p:txBody>
          <a:bodyPr wrap="square">
            <a:spAutoFit/>
          </a:bodyPr>
          <a:lstStyle/>
          <a:p>
            <a:r>
              <a:rPr lang="en-US" dirty="0">
                <a:solidFill>
                  <a:schemeClr val="tx1"/>
                </a:solidFill>
                <a:latin typeface="Nunito" pitchFamily="2" charset="0"/>
              </a:rPr>
              <a:t>Our solution is a chatbot that will summarize the given website and it will answer your question about the website.</a:t>
            </a:r>
          </a:p>
          <a:p>
            <a:endParaRPr lang="en-US" dirty="0">
              <a:solidFill>
                <a:schemeClr val="tx1"/>
              </a:solidFill>
              <a:latin typeface="Nunito" pitchFamily="2" charset="0"/>
            </a:endParaRPr>
          </a:p>
          <a:p>
            <a:r>
              <a:rPr lang="en-US" dirty="0">
                <a:solidFill>
                  <a:schemeClr val="tx1"/>
                </a:solidFill>
                <a:latin typeface="Nunito" pitchFamily="2" charset="0"/>
              </a:rPr>
              <a:t>For example: It a Wikipedia webpage link is given to the chatbot, first it will learn the information that are present in the website and after if a question is asked about the webpage content then the chatbot is able to understand the question and it will give you the relevant answers to you.</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spAutoFit/>
          </a:bodyPr>
          <a:lstStyle/>
          <a:p>
            <a:pPr marL="12700">
              <a:lnSpc>
                <a:spcPct val="100000"/>
              </a:lnSpc>
              <a:spcBef>
                <a:spcPts val="105"/>
              </a:spcBef>
            </a:pPr>
            <a:r>
              <a:rPr lang="en-IN" sz="3600" dirty="0"/>
              <a:t>Architecture</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pic>
        <p:nvPicPr>
          <p:cNvPr id="11" name="Picture 10">
            <a:extLst>
              <a:ext uri="{FF2B5EF4-FFF2-40B4-BE49-F238E27FC236}">
                <a16:creationId xmlns:a16="http://schemas.microsoft.com/office/drawing/2014/main" id="{15CABF8D-2FC1-55FC-4B33-993F91CDF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913" y="1695449"/>
            <a:ext cx="8363637" cy="4381501"/>
          </a:xfrm>
          <a:prstGeom prst="rect">
            <a:avLst/>
          </a:prstGeom>
        </p:spPr>
      </p:pic>
    </p:spTree>
    <p:extLst>
      <p:ext uri="{BB962C8B-B14F-4D97-AF65-F5344CB8AC3E}">
        <p14:creationId xmlns:p14="http://schemas.microsoft.com/office/powerpoint/2010/main" val="9011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Rectangle 8"/>
          <p:cNvSpPr/>
          <p:nvPr/>
        </p:nvSpPr>
        <p:spPr>
          <a:xfrm>
            <a:off x="2505605" y="2132934"/>
            <a:ext cx="5715000" cy="3139321"/>
          </a:xfrm>
          <a:prstGeom prst="rect">
            <a:avLst/>
          </a:prstGeom>
        </p:spPr>
        <p:txBody>
          <a:bodyPr wrap="square">
            <a:spAutoFit/>
          </a:bodyPr>
          <a:lstStyle/>
          <a:p>
            <a:pPr algn="l">
              <a:buFont typeface="Arial" panose="020B0604020202020204" pitchFamily="34" charset="0"/>
              <a:buChar char="•"/>
            </a:pPr>
            <a:r>
              <a:rPr lang="en-US" b="1" i="0" dirty="0">
                <a:solidFill>
                  <a:schemeClr val="tx1"/>
                </a:solidFill>
                <a:effectLst/>
                <a:latin typeface="-apple-system"/>
              </a:rPr>
              <a:t>Website Interaction</a:t>
            </a:r>
            <a:r>
              <a:rPr lang="en-US" b="0" i="0" dirty="0">
                <a:solidFill>
                  <a:schemeClr val="tx1"/>
                </a:solidFill>
                <a:effectLst/>
                <a:latin typeface="-apple-system"/>
              </a:rPr>
              <a:t>: The chatbot uses the latest version of LangChain to interact with and extract information from various websites.</a:t>
            </a:r>
          </a:p>
          <a:p>
            <a:pPr algn="l">
              <a:buFont typeface="Arial" panose="020B0604020202020204" pitchFamily="34" charset="0"/>
              <a:buChar char="•"/>
            </a:pPr>
            <a:r>
              <a:rPr lang="en-US" b="1" i="0" dirty="0">
                <a:solidFill>
                  <a:schemeClr val="tx1"/>
                </a:solidFill>
                <a:effectLst/>
                <a:latin typeface="-apple-system"/>
              </a:rPr>
              <a:t>Large Language Model Integration</a:t>
            </a:r>
            <a:r>
              <a:rPr lang="en-US" b="0" i="0" dirty="0">
                <a:solidFill>
                  <a:schemeClr val="tx1"/>
                </a:solidFill>
                <a:effectLst/>
                <a:latin typeface="-apple-system"/>
              </a:rPr>
              <a:t>: Compatibility with models like GPT-4, Mistral, Llama2, and </a:t>
            </a:r>
            <a:r>
              <a:rPr lang="en-US" b="0" i="0" dirty="0" err="1">
                <a:solidFill>
                  <a:schemeClr val="tx1"/>
                </a:solidFill>
                <a:effectLst/>
                <a:latin typeface="-apple-system"/>
              </a:rPr>
              <a:t>ollama</a:t>
            </a:r>
            <a:r>
              <a:rPr lang="en-US" b="0" i="0" dirty="0">
                <a:solidFill>
                  <a:schemeClr val="tx1"/>
                </a:solidFill>
                <a:effectLst/>
                <a:latin typeface="-apple-system"/>
              </a:rPr>
              <a:t>. In this code I am using GPT-4, but you can change it to any other model.</a:t>
            </a:r>
          </a:p>
          <a:p>
            <a:pPr algn="l">
              <a:buFont typeface="Arial" panose="020B0604020202020204" pitchFamily="34" charset="0"/>
              <a:buChar char="•"/>
            </a:pPr>
            <a:r>
              <a:rPr lang="en-US" b="1" i="0" dirty="0">
                <a:solidFill>
                  <a:schemeClr val="tx1"/>
                </a:solidFill>
                <a:effectLst/>
                <a:latin typeface="-apple-system"/>
              </a:rPr>
              <a:t>Streamlit GUI</a:t>
            </a:r>
            <a:r>
              <a:rPr lang="en-US" b="0" i="0" dirty="0">
                <a:solidFill>
                  <a:schemeClr val="tx1"/>
                </a:solidFill>
                <a:effectLst/>
                <a:latin typeface="-apple-system"/>
              </a:rPr>
              <a:t>: A clean and intuitive user interface built with Streamlit, making it accessible for users with varying levels of technical expertise.</a:t>
            </a:r>
          </a:p>
          <a:p>
            <a:pPr algn="l">
              <a:buFont typeface="Arial" panose="020B0604020202020204" pitchFamily="34" charset="0"/>
              <a:buChar char="•"/>
            </a:pPr>
            <a:r>
              <a:rPr lang="en-US" b="1" i="0" dirty="0">
                <a:solidFill>
                  <a:schemeClr val="tx1"/>
                </a:solidFill>
                <a:effectLst/>
                <a:latin typeface="-apple-system"/>
              </a:rPr>
              <a:t>Python-based</a:t>
            </a:r>
            <a:r>
              <a:rPr lang="en-US" b="0" i="0" dirty="0">
                <a:solidFill>
                  <a:schemeClr val="tx1"/>
                </a:solidFill>
                <a:effectLst/>
                <a:latin typeface="-apple-system"/>
              </a:rPr>
              <a:t>: Entirely coded in Python.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TotalTime>
  <Words>644</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Nunito</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Architecture</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Aashiq Ahamed</dc:creator>
  <cp:lastModifiedBy>Yuvanesh K M</cp:lastModifiedBy>
  <cp:revision>8</cp:revision>
  <dcterms:created xsi:type="dcterms:W3CDTF">2024-03-31T05:11:46Z</dcterms:created>
  <dcterms:modified xsi:type="dcterms:W3CDTF">2024-05-10T18:14:18Z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