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MAcgSNEOWpkr3FcAoH1D2mD_LhVKrNmu?usp=sharing" TargetMode="Externa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hand-pencil-pen-edit-eraser-write-160538/"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634226" cy="678391"/>
          </a:xfrm>
          <a:prstGeom prst="rect">
            <a:avLst/>
          </a:prstGeom>
        </p:spPr>
        <p:txBody>
          <a:bodyPr vert="horz" wrap="square" lIns="0" tIns="16510" rIns="0" bIns="0" rtlCol="0">
            <a:spAutoFit/>
          </a:bodyPr>
          <a:lstStyle/>
          <a:p>
            <a:pPr marL="3213735">
              <a:lnSpc>
                <a:spcPct val="100000"/>
              </a:lnSpc>
              <a:spcBef>
                <a:spcPts val="130"/>
              </a:spcBef>
            </a:pPr>
            <a:r>
              <a:rPr lang="en-IN" spc="15" dirty="0"/>
              <a:t>Yuvan</a:t>
            </a:r>
            <a:r>
              <a:rPr spc="-220" dirty="0"/>
              <a:t> </a:t>
            </a:r>
            <a:r>
              <a:rPr lang="en-IN" spc="15" dirty="0"/>
              <a:t>R</a:t>
            </a:r>
            <a:r>
              <a:rPr spc="15" dirty="0"/>
              <a:t>a</a:t>
            </a:r>
            <a:r>
              <a:rPr lang="en-IN" spc="15" dirty="0" err="1"/>
              <a:t>ja</a:t>
            </a:r>
            <a:r>
              <a:rPr lang="en-IN" spc="15" dirty="0"/>
              <a:t> K</a:t>
            </a:r>
            <a:br>
              <a:rPr lang="en-IN" spc="15" dirty="0"/>
            </a:br>
            <a:r>
              <a:rPr lang="en-IN" sz="1100" spc="15" dirty="0"/>
              <a:t>			-2021506127</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26" name="Picture 2" descr="Final Graph">
            <a:hlinkClick r:id="rId3"/>
            <a:extLst>
              <a:ext uri="{FF2B5EF4-FFF2-40B4-BE49-F238E27FC236}">
                <a16:creationId xmlns:a16="http://schemas.microsoft.com/office/drawing/2014/main" id="{C4FF7D79-5CFE-6A82-985F-93B45D39BD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84643"/>
            <a:ext cx="9946074" cy="37576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62E8E11-7FD3-2B6F-9C66-C929DA801C0B}"/>
              </a:ext>
            </a:extLst>
          </p:cNvPr>
          <p:cNvSpPr txBox="1"/>
          <p:nvPr/>
        </p:nvSpPr>
        <p:spPr>
          <a:xfrm>
            <a:off x="1219200" y="5783264"/>
            <a:ext cx="7315200" cy="584775"/>
          </a:xfrm>
          <a:prstGeom prst="rect">
            <a:avLst/>
          </a:prstGeom>
          <a:noFill/>
        </p:spPr>
        <p:txBody>
          <a:bodyPr wrap="square" rtlCol="0">
            <a:spAutoFit/>
          </a:bodyPr>
          <a:lstStyle/>
          <a:p>
            <a:r>
              <a:rPr lang="en-IN" sz="1600" u="sng" dirty="0">
                <a:solidFill>
                  <a:srgbClr val="00B0F0"/>
                </a:solidFill>
                <a:latin typeface="Trebuchet MS" panose="020B0603020202020204" pitchFamily="34" charset="0"/>
              </a:rPr>
              <a:t>https://colab.research.google.com/drive/1MAcgSNEOWpkr3FcAoH1D2mD_LhVKrNmu?usp=sharing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60565" y="134112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A6DA22D7-95D0-29B2-94EF-A247997765C2}"/>
              </a:ext>
            </a:extLst>
          </p:cNvPr>
          <p:cNvSpPr txBox="1"/>
          <p:nvPr/>
        </p:nvSpPr>
        <p:spPr>
          <a:xfrm>
            <a:off x="1672342" y="3022685"/>
            <a:ext cx="8194675" cy="984885"/>
          </a:xfrm>
          <a:prstGeom prst="rect">
            <a:avLst/>
          </a:prstGeom>
          <a:noFill/>
        </p:spPr>
        <p:txBody>
          <a:bodyPr wrap="square" rtlCol="0">
            <a:spAutoFit/>
          </a:bodyPr>
          <a:lstStyle/>
          <a:p>
            <a:r>
              <a:rPr lang="en-IN" sz="4000" b="1" dirty="0">
                <a:effectLst/>
                <a:latin typeface="Times New Roman" panose="02020603050405020304" pitchFamily="18" charset="0"/>
                <a:cs typeface="Times New Roman" panose="02020603050405020304" pitchFamily="18" charset="0"/>
              </a:rPr>
              <a:t>Bitcoin-Price-Prediction-Using-RNN</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0394785" y="3843275"/>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flipH="1">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6914884A-0E1A-017D-0EAD-A64CC3573ADD}"/>
              </a:ext>
            </a:extLst>
          </p:cNvPr>
          <p:cNvSpPr txBox="1"/>
          <p:nvPr/>
        </p:nvSpPr>
        <p:spPr>
          <a:xfrm>
            <a:off x="850631" y="1617404"/>
            <a:ext cx="8757666" cy="4154984"/>
          </a:xfrm>
          <a:prstGeom prst="rect">
            <a:avLst/>
          </a:prstGeom>
          <a:noFill/>
        </p:spPr>
        <p:txBody>
          <a:bodyPr wrap="square" rtlCol="0">
            <a:spAutoFit/>
          </a:bodyPr>
          <a:lstStyle/>
          <a:p>
            <a:r>
              <a:rPr lang="en-US" sz="2400" dirty="0">
                <a:latin typeface="Trebuchet MS" panose="020B0603020202020204" pitchFamily="34" charset="0"/>
              </a:rPr>
              <a:t>The aim of this project is to develop a machine learning model capable of predicting the price of Bitcoin using Recurrent Neural Networks (RNN).</a:t>
            </a:r>
          </a:p>
          <a:p>
            <a:endParaRPr lang="en-US" sz="2400" dirty="0">
              <a:latin typeface="Trebuchet MS" panose="020B0603020202020204" pitchFamily="34" charset="0"/>
            </a:endParaRPr>
          </a:p>
          <a:p>
            <a:r>
              <a:rPr lang="en-US" sz="2400" dirty="0">
                <a:latin typeface="Trebuchet MS" panose="020B0603020202020204" pitchFamily="34" charset="0"/>
              </a:rPr>
              <a:t>Bitcoin, as a highly volatile and widely traded cryptocurrency, presents a challenging yet fascinating domain for time-series prediction tasks. </a:t>
            </a:r>
          </a:p>
          <a:p>
            <a:endParaRPr lang="en-US" sz="2400" dirty="0">
              <a:latin typeface="Trebuchet MS" panose="020B0603020202020204" pitchFamily="34" charset="0"/>
            </a:endParaRPr>
          </a:p>
          <a:p>
            <a:r>
              <a:rPr lang="en-US" sz="2400" dirty="0">
                <a:latin typeface="Trebuchet MS" panose="020B0603020202020204" pitchFamily="34" charset="0"/>
              </a:rPr>
              <a:t>By employing deep learning techniques like RNN and LSTM, we can leverage the sequential nature of Bitcoin price data to make accurate predictions.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58400" y="4419600"/>
            <a:ext cx="3844742" cy="1828800"/>
            <a:chOff x="3712645" y="2703136"/>
            <a:chExt cx="6098105" cy="3373814"/>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3712645" y="2703136"/>
              <a:ext cx="2762250" cy="3257550"/>
            </a:xfrm>
            <a:prstGeom prst="rect">
              <a:avLst/>
            </a:prstGeom>
          </p:spPr>
        </p:pic>
      </p:grpSp>
      <p:sp>
        <p:nvSpPr>
          <p:cNvPr id="6" name="object 6"/>
          <p:cNvSpPr/>
          <p:nvPr/>
        </p:nvSpPr>
        <p:spPr>
          <a:xfrm>
            <a:off x="8405567"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2566B04-0858-3F80-ECDF-7427EF8B5049}"/>
              </a:ext>
            </a:extLst>
          </p:cNvPr>
          <p:cNvSpPr txBox="1"/>
          <p:nvPr/>
        </p:nvSpPr>
        <p:spPr>
          <a:xfrm>
            <a:off x="1143000" y="1524000"/>
            <a:ext cx="7924800" cy="4154984"/>
          </a:xfrm>
          <a:prstGeom prst="rect">
            <a:avLst/>
          </a:prstGeom>
          <a:noFill/>
        </p:spPr>
        <p:txBody>
          <a:bodyPr wrap="square" rtlCol="0">
            <a:spAutoFit/>
          </a:bodyPr>
          <a:lstStyle/>
          <a:p>
            <a:r>
              <a:rPr lang="en-US" sz="2400" dirty="0">
                <a:latin typeface="Trebuchet MS" panose="020B0603020202020204" pitchFamily="34" charset="0"/>
              </a:rPr>
              <a:t>Cryptocurrencies, particularly Bitcoin, have witnessed significant fluctuations in their prices, making them an intriguing yet volatile asset class for investors and traders. </a:t>
            </a:r>
          </a:p>
          <a:p>
            <a:endParaRPr lang="en-US" sz="2400" dirty="0">
              <a:latin typeface="Trebuchet MS" panose="020B0603020202020204" pitchFamily="34" charset="0"/>
            </a:endParaRPr>
          </a:p>
          <a:p>
            <a:r>
              <a:rPr lang="en-US" sz="2400" dirty="0">
                <a:latin typeface="Trebuchet MS" panose="020B0603020202020204" pitchFamily="34" charset="0"/>
              </a:rPr>
              <a:t>Predicting the future price movements of Bitcoin is a challenging task due to the complex and non-linear nature of cryptocurrency markets. </a:t>
            </a:r>
          </a:p>
          <a:p>
            <a:endParaRPr lang="en-US" sz="2400" dirty="0">
              <a:latin typeface="Trebuchet MS" panose="020B0603020202020204" pitchFamily="34" charset="0"/>
            </a:endParaRPr>
          </a:p>
          <a:p>
            <a:r>
              <a:rPr lang="en-US" sz="2400" dirty="0">
                <a:latin typeface="Trebuchet MS" panose="020B0603020202020204" pitchFamily="34" charset="0"/>
              </a:rPr>
              <a:t>Traditional financial models often struggle to capture the dynamics of these markets effectively.</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74305" y="78676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04990" y="663826"/>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34B3331-3F16-F4E7-A922-3C9571C022B1}"/>
              </a:ext>
            </a:extLst>
          </p:cNvPr>
          <p:cNvSpPr txBox="1"/>
          <p:nvPr/>
        </p:nvSpPr>
        <p:spPr>
          <a:xfrm>
            <a:off x="739775" y="1676400"/>
            <a:ext cx="8677275" cy="3785652"/>
          </a:xfrm>
          <a:prstGeom prst="rect">
            <a:avLst/>
          </a:prstGeom>
          <a:noFill/>
        </p:spPr>
        <p:txBody>
          <a:bodyPr wrap="square" rtlCol="0">
            <a:spAutoFit/>
          </a:bodyPr>
          <a:lstStyle/>
          <a:p>
            <a:r>
              <a:rPr lang="en-US" sz="2000" dirty="0">
                <a:latin typeface="Trebuchet MS" panose="020B0603020202020204" pitchFamily="34" charset="0"/>
              </a:rPr>
              <a:t>The cryptocurrency market, led by Bitcoin, has gained significant attention in recent years due to its volatile nature and potential for substantial returns.</a:t>
            </a:r>
          </a:p>
          <a:p>
            <a:endParaRPr lang="en-US" sz="2000" dirty="0">
              <a:latin typeface="Trebuchet MS" panose="020B0603020202020204" pitchFamily="34" charset="0"/>
            </a:endParaRPr>
          </a:p>
          <a:p>
            <a:r>
              <a:rPr lang="en-US" sz="2000" dirty="0">
                <a:latin typeface="Trebuchet MS" panose="020B0603020202020204" pitchFamily="34" charset="0"/>
              </a:rPr>
              <a:t> However, the inherent unpredictability of cryptocurrency prices presents a challenge for investors and traders. This project aims to develop a machine learning model based on Recurrent Neural Networks (RNNs) to predict the future price movements of Bitcoin. </a:t>
            </a:r>
          </a:p>
          <a:p>
            <a:endParaRPr lang="en-US" sz="2000" dirty="0">
              <a:latin typeface="Trebuchet MS" panose="020B0603020202020204" pitchFamily="34" charset="0"/>
            </a:endParaRPr>
          </a:p>
          <a:p>
            <a:r>
              <a:rPr lang="en-US" sz="2000" dirty="0">
                <a:latin typeface="Trebuchet MS" panose="020B0603020202020204" pitchFamily="34" charset="0"/>
              </a:rPr>
              <a:t>By leveraging historical price data and sophisticated deep learning techniques, the model seeks to provide valuable insights for decision-making in the cryptocurrency market</a:t>
            </a:r>
            <a:r>
              <a:rPr lang="en-US" dirty="0">
                <a:latin typeface="Trebuchet MS" panose="020B0603020202020204" pitchFamily="34" charset="0"/>
              </a:rPr>
              <a:t>.</a:t>
            </a:r>
            <a:endParaRPr lang="en-IN"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542289"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90600" y="89179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555FFAF-15DC-999E-6F8D-353A4049A670}"/>
              </a:ext>
            </a:extLst>
          </p:cNvPr>
          <p:cNvSpPr txBox="1"/>
          <p:nvPr/>
        </p:nvSpPr>
        <p:spPr>
          <a:xfrm>
            <a:off x="739775" y="1409951"/>
            <a:ext cx="8480425" cy="5293757"/>
          </a:xfrm>
          <a:prstGeom prst="rect">
            <a:avLst/>
          </a:prstGeom>
          <a:noFill/>
        </p:spPr>
        <p:txBody>
          <a:bodyPr wrap="square" rtlCol="0">
            <a:spAutoFit/>
          </a:bodyPr>
          <a:lstStyle/>
          <a:p>
            <a:pPr algn="l"/>
            <a:r>
              <a:rPr lang="en-US" sz="2000" b="0" i="0" dirty="0">
                <a:effectLst/>
                <a:latin typeface="Trebuchet MS" panose="020B0603020202020204" pitchFamily="34" charset="0"/>
              </a:rPr>
              <a:t>The end users of the "Bitcoin Price Prediction Using RNN" project can include various stakeholders within the cryptocurrency market ecosystem:</a:t>
            </a:r>
          </a:p>
          <a:p>
            <a:pPr algn="l"/>
            <a:endParaRPr lang="en-US" sz="2000" b="0" i="0" dirty="0">
              <a:effectLst/>
              <a:latin typeface="Trebuchet MS" panose="020B0603020202020204" pitchFamily="34" charset="0"/>
            </a:endParaRPr>
          </a:p>
          <a:p>
            <a:pPr algn="l">
              <a:buFont typeface="+mj-lt"/>
              <a:buAutoNum type="arabicPeriod"/>
            </a:pPr>
            <a:r>
              <a:rPr lang="en-US" sz="2000" b="0" i="0" dirty="0">
                <a:effectLst/>
                <a:latin typeface="Trebuchet MS" panose="020B0603020202020204" pitchFamily="34" charset="0"/>
              </a:rPr>
              <a:t>Investors and Traders</a:t>
            </a:r>
          </a:p>
          <a:p>
            <a:pPr algn="l">
              <a:buFont typeface="+mj-lt"/>
              <a:buAutoNum type="arabicPeriod"/>
            </a:pPr>
            <a:r>
              <a:rPr lang="en-IN" sz="2000" b="0" i="0" dirty="0">
                <a:effectLst/>
                <a:latin typeface="Trebuchet MS" panose="020B0603020202020204" pitchFamily="34" charset="0"/>
              </a:rPr>
              <a:t>Financial Analysts</a:t>
            </a:r>
            <a:endParaRPr lang="en-US" sz="2000" dirty="0">
              <a:latin typeface="Trebuchet MS" panose="020B0603020202020204" pitchFamily="34" charset="0"/>
            </a:endParaRPr>
          </a:p>
          <a:p>
            <a:pPr algn="l">
              <a:buFont typeface="+mj-lt"/>
              <a:buAutoNum type="arabicPeriod"/>
            </a:pPr>
            <a:r>
              <a:rPr lang="en-IN" sz="2000" b="0" i="0" dirty="0">
                <a:effectLst/>
                <a:latin typeface="Trebuchet MS" panose="020B0603020202020204" pitchFamily="34" charset="0"/>
              </a:rPr>
              <a:t>Cryptocurrency Exchangers</a:t>
            </a:r>
          </a:p>
          <a:p>
            <a:pPr algn="l">
              <a:buFont typeface="+mj-lt"/>
              <a:buAutoNum type="arabicPeriod"/>
            </a:pPr>
            <a:r>
              <a:rPr lang="en-IN" sz="2000" b="0" i="0" dirty="0">
                <a:effectLst/>
                <a:latin typeface="Trebuchet MS" panose="020B0603020202020204" pitchFamily="34" charset="0"/>
              </a:rPr>
              <a:t>Regulators and Policy Makers</a:t>
            </a:r>
            <a:endParaRPr lang="en-IN" sz="2000" dirty="0">
              <a:latin typeface="Trebuchet MS" panose="020B0603020202020204" pitchFamily="34" charset="0"/>
            </a:endParaRPr>
          </a:p>
          <a:p>
            <a:pPr algn="l">
              <a:buFont typeface="+mj-lt"/>
              <a:buAutoNum type="arabicPeriod"/>
            </a:pPr>
            <a:r>
              <a:rPr lang="en-IN" sz="2000" b="0" i="0" dirty="0">
                <a:effectLst/>
                <a:latin typeface="Trebuchet MS" panose="020B0603020202020204" pitchFamily="34" charset="0"/>
              </a:rPr>
              <a:t>Blockchain Developers</a:t>
            </a:r>
          </a:p>
          <a:p>
            <a:pPr algn="l">
              <a:buFont typeface="+mj-lt"/>
              <a:buAutoNum type="arabicPeriod"/>
            </a:pPr>
            <a:r>
              <a:rPr lang="en-IN" sz="2000" b="0" i="0" dirty="0">
                <a:effectLst/>
                <a:latin typeface="Trebuchet MS" panose="020B0603020202020204" pitchFamily="34" charset="0"/>
              </a:rPr>
              <a:t>Educators and Researchers</a:t>
            </a:r>
            <a:endParaRPr lang="en-US" sz="2000" b="0" i="0" dirty="0">
              <a:effectLst/>
              <a:latin typeface="Trebuchet MS" panose="020B0603020202020204" pitchFamily="34" charset="0"/>
            </a:endParaRPr>
          </a:p>
          <a:p>
            <a:pPr algn="l"/>
            <a:endParaRPr lang="en-US" sz="2000" b="0" i="0" dirty="0">
              <a:solidFill>
                <a:srgbClr val="ECECEC"/>
              </a:solidFill>
              <a:effectLst/>
              <a:latin typeface="Söhne"/>
            </a:endParaRPr>
          </a:p>
          <a:p>
            <a:pPr algn="l"/>
            <a:r>
              <a:rPr lang="en-US" sz="2000" b="0" i="0" dirty="0">
                <a:effectLst/>
                <a:latin typeface="Trebuchet MS" panose="020B0603020202020204" pitchFamily="34" charset="0"/>
              </a:rPr>
              <a:t>Overall, the end users of the project span a wide range of stakeholders within the cryptocurrency ecosystem, including investors, traders, analysts, exchanges, regulators, developers, educators, and researchers, all of whom can benefit from the insights and applications enabled by the predictive model</a:t>
            </a:r>
            <a:r>
              <a:rPr lang="en-US" sz="2000" b="0" i="0" dirty="0">
                <a:solidFill>
                  <a:srgbClr val="ECECEC"/>
                </a:solidFill>
                <a:effectLst/>
                <a:latin typeface="Söhne"/>
              </a:rPr>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15600" y="5057088"/>
            <a:ext cx="1600200" cy="1752600"/>
          </a:xfrm>
          <a:prstGeom prst="rect">
            <a:avLst/>
          </a:prstGeom>
        </p:spPr>
      </p:pic>
      <p:sp>
        <p:nvSpPr>
          <p:cNvPr id="3" name="object 3"/>
          <p:cNvSpPr/>
          <p:nvPr/>
        </p:nvSpPr>
        <p:spPr>
          <a:xfrm>
            <a:off x="10995153" y="30463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195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91600" y="645849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14400"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9585AEE-F1E6-AAEB-D428-45869F9A3623}"/>
              </a:ext>
            </a:extLst>
          </p:cNvPr>
          <p:cNvSpPr txBox="1"/>
          <p:nvPr/>
        </p:nvSpPr>
        <p:spPr>
          <a:xfrm>
            <a:off x="795338" y="1433195"/>
            <a:ext cx="9601200" cy="4647426"/>
          </a:xfrm>
          <a:prstGeom prst="rect">
            <a:avLst/>
          </a:prstGeom>
          <a:noFill/>
        </p:spPr>
        <p:txBody>
          <a:bodyPr wrap="square" rtlCol="0">
            <a:spAutoFit/>
          </a:bodyPr>
          <a:lstStyle/>
          <a:p>
            <a:pPr algn="l"/>
            <a:r>
              <a:rPr lang="en-US" sz="1600" b="0" i="0" dirty="0">
                <a:effectLst/>
                <a:latin typeface="Trebuchet MS" panose="020B0603020202020204" pitchFamily="34" charset="0"/>
              </a:rPr>
              <a:t>The solution proposed in the project offers several key value propositions for its end users:</a:t>
            </a:r>
          </a:p>
          <a:p>
            <a:pPr algn="l"/>
            <a:endParaRPr lang="en-US" sz="1600" b="0" i="0" dirty="0">
              <a:effectLst/>
              <a:latin typeface="Trebuchet MS" panose="020B0603020202020204" pitchFamily="34" charset="0"/>
            </a:endParaRPr>
          </a:p>
          <a:p>
            <a:pPr algn="l">
              <a:buFont typeface="+mj-lt"/>
              <a:buAutoNum type="arabicPeriod"/>
            </a:pPr>
            <a:r>
              <a:rPr lang="en-US" sz="1600" b="1" i="0" dirty="0">
                <a:effectLst/>
                <a:latin typeface="Trebuchet MS" panose="020B0603020202020204" pitchFamily="34" charset="0"/>
              </a:rPr>
              <a:t>Accurate Price Predictions</a:t>
            </a:r>
            <a:r>
              <a:rPr lang="en-US" sz="1600" b="0" i="0" dirty="0">
                <a:effectLst/>
                <a:latin typeface="Trebuchet MS" panose="020B0603020202020204" pitchFamily="34" charset="0"/>
              </a:rPr>
              <a:t>: By leveraging historical price data and advanced deep learning techniques, the predictive model aims to generate accurate forecasts of Bitcoin prices.</a:t>
            </a:r>
          </a:p>
          <a:p>
            <a:pPr algn="l">
              <a:buFont typeface="+mj-lt"/>
              <a:buAutoNum type="arabicPeriod"/>
            </a:pPr>
            <a:endParaRPr lang="en-US" sz="1600" b="0" i="0" dirty="0">
              <a:effectLst/>
              <a:latin typeface="Trebuchet MS" panose="020B0603020202020204" pitchFamily="34" charset="0"/>
            </a:endParaRPr>
          </a:p>
          <a:p>
            <a:pPr algn="l">
              <a:buFont typeface="+mj-lt"/>
              <a:buAutoNum type="arabicPeriod"/>
            </a:pPr>
            <a:r>
              <a:rPr lang="en-US" sz="1600" b="1" i="0" dirty="0">
                <a:effectLst/>
                <a:latin typeface="Trebuchet MS" panose="020B0603020202020204" pitchFamily="34" charset="0"/>
              </a:rPr>
              <a:t>Enhanced Decision-making</a:t>
            </a:r>
            <a:r>
              <a:rPr lang="en-US" sz="1600" b="0" i="0" dirty="0">
                <a:effectLst/>
                <a:latin typeface="Trebuchet MS" panose="020B0603020202020204" pitchFamily="34" charset="0"/>
              </a:rPr>
              <a:t>: The predictive model empowers users to make data-driven decisions based on forecasted Bitcoin prices</a:t>
            </a:r>
            <a:r>
              <a:rPr lang="en-US" sz="1600" b="0" i="0" dirty="0">
                <a:solidFill>
                  <a:srgbClr val="ECECEC"/>
                </a:solidFill>
                <a:effectLst/>
                <a:latin typeface="Trebuchet MS" panose="020B0603020202020204" pitchFamily="34" charset="0"/>
              </a:rPr>
              <a:t>.</a:t>
            </a:r>
          </a:p>
          <a:p>
            <a:pPr algn="l">
              <a:buFont typeface="+mj-lt"/>
              <a:buAutoNum type="arabicPeriod"/>
            </a:pPr>
            <a:endParaRPr lang="en-US" sz="1600" dirty="0">
              <a:solidFill>
                <a:srgbClr val="ECECEC"/>
              </a:solidFill>
              <a:latin typeface="Trebuchet MS" panose="020B0603020202020204" pitchFamily="34" charset="0"/>
            </a:endParaRPr>
          </a:p>
          <a:p>
            <a:pPr algn="l">
              <a:buFont typeface="+mj-lt"/>
              <a:buAutoNum type="arabicPeriod"/>
            </a:pPr>
            <a:r>
              <a:rPr lang="en-US" sz="1600" b="1" i="0" dirty="0">
                <a:effectLst/>
                <a:latin typeface="Trebuchet MS" panose="020B0603020202020204" pitchFamily="34" charset="0"/>
              </a:rPr>
              <a:t>Risk Management</a:t>
            </a:r>
            <a:r>
              <a:rPr lang="en-US" sz="1600" b="0" i="0" dirty="0">
                <a:effectLst/>
                <a:latin typeface="Trebuchet MS" panose="020B0603020202020204" pitchFamily="34" charset="0"/>
              </a:rPr>
              <a:t>: The ability to forecast future price movements of Bitcoin enables users to better assess and manage risk in their investment strategies. </a:t>
            </a:r>
          </a:p>
          <a:p>
            <a:endParaRPr lang="en-IN" sz="1600" dirty="0">
              <a:latin typeface="Trebuchet MS" panose="020B0603020202020204" pitchFamily="34" charset="0"/>
            </a:endParaRPr>
          </a:p>
          <a:p>
            <a:r>
              <a:rPr lang="en-US" sz="1600" dirty="0">
                <a:latin typeface="Trebuchet MS" panose="020B0603020202020204" pitchFamily="34" charset="0"/>
              </a:rPr>
              <a:t>4.</a:t>
            </a:r>
            <a:r>
              <a:rPr lang="en-US" sz="1600" b="1" dirty="0">
                <a:latin typeface="Trebuchet MS" panose="020B0603020202020204" pitchFamily="34" charset="0"/>
              </a:rPr>
              <a:t>Market Analysis and Insights</a:t>
            </a:r>
            <a:r>
              <a:rPr lang="en-US" sz="1600" dirty="0">
                <a:latin typeface="Trebuchet MS" panose="020B0603020202020204" pitchFamily="34" charset="0"/>
              </a:rPr>
              <a:t>: Financial analysts, researchers, and policymakers can leverage the insights provided by the predictive model to conduct comprehensive market analysis, identify trends, and gain deeper insights into the behavior of the cryptocurrency market.</a:t>
            </a:r>
          </a:p>
          <a:p>
            <a:endParaRPr lang="en-US" sz="1600" dirty="0">
              <a:latin typeface="Trebuchet MS" panose="020B0603020202020204" pitchFamily="34" charset="0"/>
            </a:endParaRPr>
          </a:p>
          <a:p>
            <a:r>
              <a:rPr lang="en-US" sz="1600" dirty="0">
                <a:latin typeface="Trebuchet MS" panose="020B0603020202020204" pitchFamily="34" charset="0"/>
              </a:rPr>
              <a:t>5</a:t>
            </a:r>
            <a:r>
              <a:rPr lang="en-US" sz="1600" b="1" dirty="0">
                <a:latin typeface="Trebuchet MS" panose="020B0603020202020204" pitchFamily="34" charset="0"/>
              </a:rPr>
              <a:t>.</a:t>
            </a:r>
            <a:r>
              <a:rPr lang="en-US" sz="1600" b="1" i="0" dirty="0">
                <a:solidFill>
                  <a:srgbClr val="ECECEC"/>
                </a:solidFill>
                <a:effectLst/>
                <a:latin typeface="Trebuchet MS" panose="020B0603020202020204" pitchFamily="34" charset="0"/>
              </a:rPr>
              <a:t> </a:t>
            </a:r>
            <a:r>
              <a:rPr lang="en-US" sz="1600" b="1" i="0" dirty="0">
                <a:effectLst/>
                <a:latin typeface="Trebuchet MS" panose="020B0603020202020204" pitchFamily="34" charset="0"/>
              </a:rPr>
              <a:t>Education and Research</a:t>
            </a:r>
            <a:r>
              <a:rPr lang="en-US" sz="1600" b="0" i="0" dirty="0">
                <a:effectLst/>
                <a:latin typeface="Trebuchet MS" panose="020B0603020202020204" pitchFamily="34" charset="0"/>
              </a:rPr>
              <a:t>: The project contributes to the advancement of knowledge in cryptocurrency analytics and machine learning by providing a framework for studying price prediction models</a:t>
            </a:r>
            <a:r>
              <a:rPr lang="en-US" sz="1600" b="0" i="0" dirty="0">
                <a:solidFill>
                  <a:srgbClr val="ECECEC"/>
                </a:solidFill>
                <a:effectLst/>
                <a:latin typeface="Trebuchet MS" panose="020B0603020202020204" pitchFamily="34" charset="0"/>
              </a:rPr>
              <a:t>.</a:t>
            </a:r>
            <a:endParaRPr lang="en-IN" sz="16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91517" y="2743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71056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85344" y="347706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flipH="1">
            <a:off x="10805539" y="5422278"/>
            <a:ext cx="1171957" cy="1269853"/>
          </a:xfrm>
          <a:prstGeom prst="rect">
            <a:avLst/>
          </a:prstGeom>
        </p:spPr>
      </p:pic>
      <p:sp>
        <p:nvSpPr>
          <p:cNvPr id="7" name="object 7"/>
          <p:cNvSpPr txBox="1">
            <a:spLocks noGrp="1"/>
          </p:cNvSpPr>
          <p:nvPr>
            <p:ph type="title"/>
          </p:nvPr>
        </p:nvSpPr>
        <p:spPr>
          <a:xfrm>
            <a:off x="1278166" y="5334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962B0CEE-609C-C8B2-B9FE-8DA59A7310D9}"/>
              </a:ext>
            </a:extLst>
          </p:cNvPr>
          <p:cNvSpPr txBox="1"/>
          <p:nvPr/>
        </p:nvSpPr>
        <p:spPr>
          <a:xfrm>
            <a:off x="838200" y="1371600"/>
            <a:ext cx="9495661" cy="4524315"/>
          </a:xfrm>
          <a:prstGeom prst="rect">
            <a:avLst/>
          </a:prstGeom>
          <a:noFill/>
        </p:spPr>
        <p:txBody>
          <a:bodyPr wrap="square" rtlCol="0">
            <a:spAutoFit/>
          </a:bodyPr>
          <a:lstStyle/>
          <a:p>
            <a:r>
              <a:rPr lang="en-US" b="1" i="0" dirty="0">
                <a:effectLst/>
                <a:latin typeface="Trebuchet MS" panose="020B0603020202020204" pitchFamily="34" charset="0"/>
              </a:rPr>
              <a:t>1. High Accuracy</a:t>
            </a:r>
            <a:r>
              <a:rPr lang="en-US" b="0" i="0" dirty="0">
                <a:effectLst/>
                <a:latin typeface="Trebuchet MS" panose="020B0603020202020204" pitchFamily="34" charset="0"/>
              </a:rPr>
              <a:t>: The predictive model harnesses the sequential nature of cryptocurrency price data and learns complex patterns and dependencies over time. </a:t>
            </a:r>
          </a:p>
          <a:p>
            <a:endParaRPr lang="en-IN" dirty="0">
              <a:latin typeface="Trebuchet MS" panose="020B0603020202020204" pitchFamily="34" charset="0"/>
            </a:endParaRPr>
          </a:p>
          <a:p>
            <a:r>
              <a:rPr lang="en-IN" dirty="0">
                <a:latin typeface="Trebuchet MS" panose="020B0603020202020204" pitchFamily="34" charset="0"/>
              </a:rPr>
              <a:t>2. </a:t>
            </a:r>
            <a:r>
              <a:rPr lang="en-US" b="1" i="0" dirty="0">
                <a:effectLst/>
                <a:latin typeface="Trebuchet MS" panose="020B0603020202020204" pitchFamily="34" charset="0"/>
              </a:rPr>
              <a:t>Real-time Insights</a:t>
            </a:r>
            <a:r>
              <a:rPr lang="en-US" b="0" i="0" dirty="0">
                <a:effectLst/>
                <a:latin typeface="Trebuchet MS" panose="020B0603020202020204" pitchFamily="34" charset="0"/>
              </a:rPr>
              <a:t>: The model is deployed in a production environment, enabling it to provide real-time or near-real-time predictions of Bitcoin prices. </a:t>
            </a:r>
            <a:endParaRPr lang="en-IN" b="0" i="0" dirty="0">
              <a:effectLst/>
              <a:latin typeface="Trebuchet MS" panose="020B0603020202020204" pitchFamily="34" charset="0"/>
            </a:endParaRPr>
          </a:p>
          <a:p>
            <a:endParaRPr lang="en-IN" dirty="0">
              <a:latin typeface="Trebuchet MS" panose="020B0603020202020204" pitchFamily="34" charset="0"/>
            </a:endParaRPr>
          </a:p>
          <a:p>
            <a:r>
              <a:rPr lang="en-IN" dirty="0">
                <a:latin typeface="Trebuchet MS" panose="020B0603020202020204" pitchFamily="34" charset="0"/>
              </a:rPr>
              <a:t>3. </a:t>
            </a:r>
            <a:r>
              <a:rPr lang="en-US" b="1" i="0" dirty="0">
                <a:effectLst/>
                <a:latin typeface="Trebuchet MS" panose="020B0603020202020204" pitchFamily="34" charset="0"/>
              </a:rPr>
              <a:t>Dynamic Adaptability</a:t>
            </a:r>
            <a:r>
              <a:rPr lang="en-US" b="0" i="0" dirty="0">
                <a:effectLst/>
                <a:latin typeface="Trebuchet MS" panose="020B0603020202020204" pitchFamily="34" charset="0"/>
              </a:rPr>
              <a:t>: The model is designed to adapt to changing market conditions and evolving price trends. Through continuous monitoring and updates, it remains robust and effective in forecasting Bitcoin prices across different time frames, market cycles, and macroeconomic scenarios.</a:t>
            </a:r>
            <a:endParaRPr lang="en-IN" b="0" i="0" dirty="0">
              <a:effectLst/>
              <a:latin typeface="Trebuchet MS" panose="020B0603020202020204" pitchFamily="34" charset="0"/>
            </a:endParaRPr>
          </a:p>
          <a:p>
            <a:endParaRPr lang="en-IN" dirty="0">
              <a:latin typeface="Trebuchet MS" panose="020B0603020202020204" pitchFamily="34" charset="0"/>
            </a:endParaRPr>
          </a:p>
          <a:p>
            <a:r>
              <a:rPr lang="en-IN" dirty="0">
                <a:latin typeface="Trebuchet MS" panose="020B0603020202020204" pitchFamily="34" charset="0"/>
              </a:rPr>
              <a:t>4.</a:t>
            </a:r>
            <a:r>
              <a:rPr lang="en-US" b="1" i="0" dirty="0">
                <a:effectLst/>
                <a:latin typeface="Trebuchet MS" panose="020B0603020202020204" pitchFamily="34" charset="0"/>
              </a:rPr>
              <a:t> Risk Mitigation</a:t>
            </a:r>
            <a:r>
              <a:rPr lang="en-US" b="0" i="0" dirty="0">
                <a:effectLst/>
                <a:latin typeface="Trebuchet MS" panose="020B0603020202020204" pitchFamily="34" charset="0"/>
              </a:rPr>
              <a:t>: By incorporating the model's predictions into their decision-making processes, users can effectively manage risk in their investment strategies. </a:t>
            </a:r>
            <a:endParaRPr lang="en-IN" b="0" i="0" dirty="0">
              <a:effectLst/>
              <a:latin typeface="Trebuchet MS" panose="020B0603020202020204" pitchFamily="34" charset="0"/>
            </a:endParaRPr>
          </a:p>
          <a:p>
            <a:endParaRPr lang="en-IN" dirty="0">
              <a:latin typeface="Trebuchet MS" panose="020B0603020202020204" pitchFamily="34" charset="0"/>
            </a:endParaRPr>
          </a:p>
          <a:p>
            <a:r>
              <a:rPr lang="en-IN" dirty="0">
                <a:latin typeface="Trebuchet MS" panose="020B0603020202020204" pitchFamily="34" charset="0"/>
              </a:rPr>
              <a:t>5.</a:t>
            </a:r>
            <a:r>
              <a:rPr lang="en-US" b="1" i="0" dirty="0">
                <a:effectLst/>
                <a:latin typeface="Trebuchet MS" panose="020B0603020202020204" pitchFamily="34" charset="0"/>
              </a:rPr>
              <a:t> Innovation and Advancement</a:t>
            </a:r>
            <a:r>
              <a:rPr lang="en-US" b="0" i="0" dirty="0">
                <a:effectLst/>
                <a:latin typeface="Trebuchet MS" panose="020B0603020202020204" pitchFamily="34" charset="0"/>
              </a:rPr>
              <a:t>: The project represents a pioneering effort in the intersection of cryptocurrency analytics and machine learning. </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153400" y="3429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6248400" y="53091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367853"/>
            <a:ext cx="5889626" cy="5257850"/>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en-IN" sz="2400" i="0" dirty="0">
                <a:effectLst/>
                <a:latin typeface="Trebuchet MS" panose="020B0603020202020204" pitchFamily="34" charset="0"/>
              </a:rPr>
              <a:t>Data Preparation</a:t>
            </a:r>
          </a:p>
          <a:p>
            <a:pPr marL="298450" indent="-285750">
              <a:lnSpc>
                <a:spcPct val="100000"/>
              </a:lnSpc>
              <a:spcBef>
                <a:spcPts val="100"/>
              </a:spcBef>
              <a:buFont typeface="Arial" panose="020B0604020202020204" pitchFamily="34" charset="0"/>
              <a:buChar char="•"/>
            </a:pPr>
            <a:endParaRPr lang="en-IN" sz="2400" dirty="0">
              <a:latin typeface="Trebuchet MS" panose="020B0603020202020204" pitchFamily="34" charset="0"/>
              <a:cs typeface="Trebuchet MS"/>
            </a:endParaRPr>
          </a:p>
          <a:p>
            <a:pPr marL="298450" indent="-285750">
              <a:lnSpc>
                <a:spcPct val="100000"/>
              </a:lnSpc>
              <a:spcBef>
                <a:spcPts val="100"/>
              </a:spcBef>
              <a:buFont typeface="Arial" panose="020B0604020202020204" pitchFamily="34" charset="0"/>
              <a:buChar char="•"/>
            </a:pPr>
            <a:r>
              <a:rPr lang="en-IN" sz="2400" i="0" dirty="0">
                <a:effectLst/>
                <a:latin typeface="Trebuchet MS" panose="020B0603020202020204" pitchFamily="34" charset="0"/>
              </a:rPr>
              <a:t>Model Architecture Selection</a:t>
            </a:r>
          </a:p>
          <a:p>
            <a:pPr marL="298450" indent="-285750">
              <a:lnSpc>
                <a:spcPct val="100000"/>
              </a:lnSpc>
              <a:spcBef>
                <a:spcPts val="100"/>
              </a:spcBef>
              <a:buFont typeface="Arial" panose="020B0604020202020204" pitchFamily="34" charset="0"/>
              <a:buChar char="•"/>
            </a:pPr>
            <a:endParaRPr lang="en-IN" sz="2400" dirty="0">
              <a:latin typeface="Trebuchet MS" panose="020B0603020202020204" pitchFamily="34" charset="0"/>
              <a:cs typeface="Trebuchet MS"/>
            </a:endParaRPr>
          </a:p>
          <a:p>
            <a:pPr marL="298450" indent="-285750">
              <a:lnSpc>
                <a:spcPct val="100000"/>
              </a:lnSpc>
              <a:spcBef>
                <a:spcPts val="100"/>
              </a:spcBef>
              <a:buFont typeface="Arial" panose="020B0604020202020204" pitchFamily="34" charset="0"/>
              <a:buChar char="•"/>
            </a:pPr>
            <a:r>
              <a:rPr lang="en-IN" sz="2400" i="0" dirty="0">
                <a:effectLst/>
                <a:latin typeface="Trebuchet MS" panose="020B0603020202020204" pitchFamily="34" charset="0"/>
              </a:rPr>
              <a:t>Model Development</a:t>
            </a:r>
          </a:p>
          <a:p>
            <a:pPr marL="298450" indent="-285750">
              <a:lnSpc>
                <a:spcPct val="100000"/>
              </a:lnSpc>
              <a:spcBef>
                <a:spcPts val="100"/>
              </a:spcBef>
              <a:buFont typeface="Arial" panose="020B0604020202020204" pitchFamily="34" charset="0"/>
              <a:buChar char="•"/>
            </a:pPr>
            <a:endParaRPr lang="en-IN" sz="2400" dirty="0">
              <a:latin typeface="Trebuchet MS" panose="020B0603020202020204" pitchFamily="34" charset="0"/>
              <a:cs typeface="Trebuchet MS"/>
            </a:endParaRPr>
          </a:p>
          <a:p>
            <a:pPr marL="298450" indent="-285750">
              <a:lnSpc>
                <a:spcPct val="100000"/>
              </a:lnSpc>
              <a:spcBef>
                <a:spcPts val="100"/>
              </a:spcBef>
              <a:buFont typeface="Arial" panose="020B0604020202020204" pitchFamily="34" charset="0"/>
              <a:buChar char="•"/>
            </a:pPr>
            <a:r>
              <a:rPr lang="en-IN" sz="2400" i="0" dirty="0">
                <a:effectLst/>
                <a:latin typeface="Trebuchet MS" panose="020B0603020202020204" pitchFamily="34" charset="0"/>
              </a:rPr>
              <a:t>Model Training</a:t>
            </a:r>
          </a:p>
          <a:p>
            <a:pPr marL="298450" indent="-285750">
              <a:lnSpc>
                <a:spcPct val="100000"/>
              </a:lnSpc>
              <a:spcBef>
                <a:spcPts val="100"/>
              </a:spcBef>
              <a:buFont typeface="Arial" panose="020B0604020202020204" pitchFamily="34" charset="0"/>
              <a:buChar char="•"/>
            </a:pPr>
            <a:endParaRPr lang="en-IN" sz="2400" dirty="0">
              <a:latin typeface="Trebuchet MS" panose="020B0603020202020204" pitchFamily="34" charset="0"/>
              <a:cs typeface="Trebuchet MS"/>
            </a:endParaRPr>
          </a:p>
          <a:p>
            <a:pPr marL="298450" indent="-285750">
              <a:lnSpc>
                <a:spcPct val="100000"/>
              </a:lnSpc>
              <a:spcBef>
                <a:spcPts val="100"/>
              </a:spcBef>
              <a:buFont typeface="Arial" panose="020B0604020202020204" pitchFamily="34" charset="0"/>
              <a:buChar char="•"/>
            </a:pPr>
            <a:r>
              <a:rPr lang="en-IN" sz="2400" i="0" dirty="0">
                <a:effectLst/>
                <a:latin typeface="Trebuchet MS" panose="020B0603020202020204" pitchFamily="34" charset="0"/>
              </a:rPr>
              <a:t>Hyperparameter Tuning</a:t>
            </a:r>
          </a:p>
          <a:p>
            <a:pPr marL="298450" indent="-285750">
              <a:lnSpc>
                <a:spcPct val="100000"/>
              </a:lnSpc>
              <a:spcBef>
                <a:spcPts val="100"/>
              </a:spcBef>
              <a:buFont typeface="Arial" panose="020B0604020202020204" pitchFamily="34" charset="0"/>
              <a:buChar char="•"/>
            </a:pPr>
            <a:endParaRPr lang="en-IN" sz="2400" dirty="0">
              <a:latin typeface="Trebuchet MS" panose="020B0603020202020204" pitchFamily="34" charset="0"/>
              <a:cs typeface="Trebuchet MS"/>
            </a:endParaRPr>
          </a:p>
          <a:p>
            <a:pPr marL="298450" indent="-285750">
              <a:lnSpc>
                <a:spcPct val="100000"/>
              </a:lnSpc>
              <a:spcBef>
                <a:spcPts val="100"/>
              </a:spcBef>
              <a:buFont typeface="Arial" panose="020B0604020202020204" pitchFamily="34" charset="0"/>
              <a:buChar char="•"/>
            </a:pPr>
            <a:r>
              <a:rPr lang="en-IN" sz="2400" i="0" dirty="0">
                <a:effectLst/>
                <a:latin typeface="Trebuchet MS" panose="020B0603020202020204" pitchFamily="34" charset="0"/>
              </a:rPr>
              <a:t>Model Evaluation</a:t>
            </a:r>
          </a:p>
          <a:p>
            <a:pPr marL="298450" indent="-285750">
              <a:lnSpc>
                <a:spcPct val="100000"/>
              </a:lnSpc>
              <a:spcBef>
                <a:spcPts val="100"/>
              </a:spcBef>
              <a:buFont typeface="Arial" panose="020B0604020202020204" pitchFamily="34" charset="0"/>
              <a:buChar char="•"/>
            </a:pPr>
            <a:endParaRPr lang="en-IN" sz="2400" dirty="0">
              <a:latin typeface="Trebuchet MS" panose="020B0603020202020204" pitchFamily="34" charset="0"/>
              <a:cs typeface="Trebuchet MS"/>
            </a:endParaRPr>
          </a:p>
          <a:p>
            <a:pPr marL="298450" indent="-285750">
              <a:lnSpc>
                <a:spcPct val="100000"/>
              </a:lnSpc>
              <a:spcBef>
                <a:spcPts val="100"/>
              </a:spcBef>
              <a:buFont typeface="Arial" panose="020B0604020202020204" pitchFamily="34" charset="0"/>
              <a:buChar char="•"/>
            </a:pPr>
            <a:r>
              <a:rPr lang="en-IN" sz="2400" i="0" dirty="0">
                <a:effectLst/>
                <a:latin typeface="Trebuchet MS" panose="020B0603020202020204" pitchFamily="34" charset="0"/>
              </a:rPr>
              <a:t>Deployment</a:t>
            </a: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FAB6B084-C69C-BAB3-022F-C1234CC813C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55344" y="4781039"/>
            <a:ext cx="1882682" cy="169229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TotalTime>
  <Words>741</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Yuvan Raja K    -2021506127</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Yuvan Raja K    -2021506127</dc:title>
  <dc:creator>Yuvan</dc:creator>
  <cp:lastModifiedBy>Yuvan Raja</cp:lastModifiedBy>
  <cp:revision>4</cp:revision>
  <dcterms:created xsi:type="dcterms:W3CDTF">2024-04-04T13:17:27Z</dcterms:created>
  <dcterms:modified xsi:type="dcterms:W3CDTF">2024-04-04T14:49:53Z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