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1" r:id="rId9"/>
    <p:sldId id="26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25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9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2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4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9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4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3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5A6413-BD42-481D-8310-A09A347FD88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8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48A27-595C-460E-9F08-53FECD7FB5EC}"/>
              </a:ext>
            </a:extLst>
          </p:cNvPr>
          <p:cNvSpPr txBox="1"/>
          <p:nvPr/>
        </p:nvSpPr>
        <p:spPr>
          <a:xfrm>
            <a:off x="599926" y="3216996"/>
            <a:ext cx="216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COACH</a:t>
            </a:r>
          </a:p>
          <a:p>
            <a:pPr algn="ctr"/>
            <a:r>
              <a:rPr lang="en-US" sz="2000" b="1" dirty="0"/>
              <a:t>Sundaralakshmi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C4489-F4F4-4E6B-A649-6A9B9341D5A9}"/>
              </a:ext>
            </a:extLst>
          </p:cNvPr>
          <p:cNvSpPr txBox="1"/>
          <p:nvPr/>
        </p:nvSpPr>
        <p:spPr>
          <a:xfrm>
            <a:off x="4024975" y="3216996"/>
            <a:ext cx="4062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MENTOR</a:t>
            </a:r>
          </a:p>
          <a:p>
            <a:pPr algn="ctr"/>
            <a:r>
              <a:rPr lang="en-US" sz="2000" b="1" dirty="0"/>
              <a:t>Mary Vinolin Jayakumar Agnes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0471F-6010-441A-B933-FED1670F74C4}"/>
              </a:ext>
            </a:extLst>
          </p:cNvPr>
          <p:cNvSpPr txBox="1"/>
          <p:nvPr/>
        </p:nvSpPr>
        <p:spPr>
          <a:xfrm>
            <a:off x="9624036" y="3216996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TRAINER</a:t>
            </a:r>
          </a:p>
          <a:p>
            <a:pPr algn="ctr"/>
            <a:r>
              <a:rPr lang="en-US" sz="2000" b="1" dirty="0"/>
              <a:t>Parasakthi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A747C-19F0-4674-BF6B-BEAB558D03AA}"/>
              </a:ext>
            </a:extLst>
          </p:cNvPr>
          <p:cNvSpPr txBox="1"/>
          <p:nvPr/>
        </p:nvSpPr>
        <p:spPr>
          <a:xfrm>
            <a:off x="8138157" y="4316032"/>
            <a:ext cx="1977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TEAM MEMBERS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6DC47-E13D-468D-A953-273CFAE55742}"/>
              </a:ext>
            </a:extLst>
          </p:cNvPr>
          <p:cNvSpPr txBox="1"/>
          <p:nvPr/>
        </p:nvSpPr>
        <p:spPr>
          <a:xfrm>
            <a:off x="8046720" y="4716142"/>
            <a:ext cx="4138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i="1" dirty="0"/>
              <a:t>S</a:t>
            </a:r>
            <a:r>
              <a:rPr lang="en-US" b="1" i="1" dirty="0"/>
              <a:t>RIRAM R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(853102)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YUVAN SHANKAR N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(853089)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VIGNESH KUMAR N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(853126)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KALAYAPPAN S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(851268)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SAKTHI GANESH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(853121)</a:t>
            </a:r>
            <a:endParaRPr lang="en-IN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4A48A-C654-42D7-87CA-B3C897206DA9}"/>
              </a:ext>
            </a:extLst>
          </p:cNvPr>
          <p:cNvSpPr/>
          <p:nvPr/>
        </p:nvSpPr>
        <p:spPr>
          <a:xfrm>
            <a:off x="2187708" y="244809"/>
            <a:ext cx="773686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Our First Realtime Project</a:t>
            </a:r>
            <a:b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On</a:t>
            </a:r>
            <a:b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Make My Trip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F7684-CA39-488F-B902-6A8692044C03}"/>
              </a:ext>
            </a:extLst>
          </p:cNvPr>
          <p:cNvSpPr txBox="1"/>
          <p:nvPr/>
        </p:nvSpPr>
        <p:spPr>
          <a:xfrm>
            <a:off x="1491175" y="5373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EAB6-D92C-4FAE-BFF4-D0C1C0B1C147}"/>
              </a:ext>
            </a:extLst>
          </p:cNvPr>
          <p:cNvSpPr txBox="1"/>
          <p:nvPr/>
        </p:nvSpPr>
        <p:spPr>
          <a:xfrm>
            <a:off x="599926" y="4464704"/>
            <a:ext cx="5176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NAME: </a:t>
            </a:r>
            <a:r>
              <a:rPr lang="en-US" sz="2000" b="1" i="1" dirty="0"/>
              <a:t>Hawkeyed Men On 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1E892-E018-4DE4-8C28-4376D8C3C1D5}"/>
              </a:ext>
            </a:extLst>
          </p:cNvPr>
          <p:cNvSpPr txBox="1"/>
          <p:nvPr/>
        </p:nvSpPr>
        <p:spPr>
          <a:xfrm>
            <a:off x="599926" y="4919281"/>
            <a:ext cx="60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Caption: </a:t>
            </a:r>
            <a:r>
              <a:rPr lang="en-US" sz="2000" b="1" i="1" dirty="0"/>
              <a:t>#Let’s make our trip with Make my trip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008C68-82B9-46CD-9EF0-FEAE30AD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5" t="30523" r="21356" b="36985"/>
          <a:stretch/>
        </p:blipFill>
        <p:spPr>
          <a:xfrm>
            <a:off x="1683434" y="5406404"/>
            <a:ext cx="2461847" cy="7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7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BBA-65C7-4057-80CB-7CB0E4F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Things we learnt during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79DF-C2AC-4F6F-8003-D3DD97C9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115"/>
            <a:ext cx="10042248" cy="4608286"/>
          </a:xfrm>
        </p:spPr>
        <p:txBody>
          <a:bodyPr/>
          <a:lstStyle/>
          <a:p>
            <a:r>
              <a:rPr lang="en-US" sz="2800" b="1" dirty="0"/>
              <a:t>How to handle a dynamically changing Web Elements.</a:t>
            </a:r>
          </a:p>
          <a:p>
            <a:r>
              <a:rPr lang="en-US" sz="2800" b="1" dirty="0"/>
              <a:t>Proper time management in finishing weekly tasks.</a:t>
            </a:r>
          </a:p>
          <a:p>
            <a:r>
              <a:rPr lang="en-US" sz="2800" b="1" dirty="0"/>
              <a:t>How team work and coordination can help to handle situations.</a:t>
            </a:r>
          </a:p>
          <a:p>
            <a:r>
              <a:rPr lang="en-US" sz="2800" b="1" dirty="0"/>
              <a:t>How proper planning and work distribution can reduce time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0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94FF35-6CBC-49BC-B967-D4CB8B0A49BB}"/>
              </a:ext>
            </a:extLst>
          </p:cNvPr>
          <p:cNvSpPr/>
          <p:nvPr/>
        </p:nvSpPr>
        <p:spPr>
          <a:xfrm>
            <a:off x="195943" y="293023"/>
            <a:ext cx="1183821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Beyond Everything we got confidence that</a:t>
            </a:r>
            <a:b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b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 can Learn anything when we work as a team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dedicated to it !..</a:t>
            </a:r>
          </a:p>
        </p:txBody>
      </p:sp>
    </p:spTree>
    <p:extLst>
      <p:ext uri="{BB962C8B-B14F-4D97-AF65-F5344CB8AC3E}">
        <p14:creationId xmlns:p14="http://schemas.microsoft.com/office/powerpoint/2010/main" val="217006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33000" r="40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C9EE-C267-462B-B11D-4F04CD80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464"/>
            <a:ext cx="12191999" cy="11718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Goals of our Project</a:t>
            </a:r>
            <a:r>
              <a:rPr lang="en-US" sz="72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3DF7-A2D1-4C62-A8CC-E31BB4ED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992086"/>
            <a:ext cx="11381014" cy="4865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We mainly focus to Test the functionality of:</a:t>
            </a:r>
          </a:p>
          <a:p>
            <a:pPr marL="0" indent="0">
              <a:buNone/>
            </a:pPr>
            <a:endParaRPr lang="en-US" sz="2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1. Booking one way outstation cab.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2. Booking round trip Flight.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3. Find Group Gifting in Gift Cards, fill card details &amp; give invalid email to check the error message 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4. On the Hotel booking page, extract all the available numbers for Adult persons.</a:t>
            </a:r>
          </a:p>
        </p:txBody>
      </p:sp>
    </p:spTree>
    <p:extLst>
      <p:ext uri="{BB962C8B-B14F-4D97-AF65-F5344CB8AC3E}">
        <p14:creationId xmlns:p14="http://schemas.microsoft.com/office/powerpoint/2010/main" val="40500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121-5D11-4A06-BADE-0B003C51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564758"/>
            <a:ext cx="9330527" cy="811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included in our project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AAA876-AD65-4487-9637-703DAD4F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39584"/>
              </p:ext>
            </p:extLst>
          </p:nvPr>
        </p:nvGraphicFramePr>
        <p:xfrm>
          <a:off x="717453" y="1237957"/>
          <a:ext cx="10156877" cy="5400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900">
                  <a:extLst>
                    <a:ext uri="{9D8B030D-6E8A-4147-A177-3AD203B41FA5}">
                      <a16:colId xmlns:a16="http://schemas.microsoft.com/office/drawing/2014/main" val="1582543206"/>
                    </a:ext>
                  </a:extLst>
                </a:gridCol>
                <a:gridCol w="2398900">
                  <a:extLst>
                    <a:ext uri="{9D8B030D-6E8A-4147-A177-3AD203B41FA5}">
                      <a16:colId xmlns:a16="http://schemas.microsoft.com/office/drawing/2014/main" val="725773871"/>
                    </a:ext>
                  </a:extLst>
                </a:gridCol>
                <a:gridCol w="3034686">
                  <a:extLst>
                    <a:ext uri="{9D8B030D-6E8A-4147-A177-3AD203B41FA5}">
                      <a16:colId xmlns:a16="http://schemas.microsoft.com/office/drawing/2014/main" val="1855971561"/>
                    </a:ext>
                  </a:extLst>
                </a:gridCol>
                <a:gridCol w="2324391">
                  <a:extLst>
                    <a:ext uri="{9D8B030D-6E8A-4147-A177-3AD203B41FA5}">
                      <a16:colId xmlns:a16="http://schemas.microsoft.com/office/drawing/2014/main" val="2269583464"/>
                    </a:ext>
                  </a:extLst>
                </a:gridCol>
              </a:tblGrid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Java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Hybrid 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POM </a:t>
                      </a:r>
                    </a:p>
                    <a:p>
                      <a:pPr algn="ctr"/>
                      <a:r>
                        <a:rPr lang="en-US" sz="2000" b="1" i="1" dirty="0"/>
                        <a:t>+</a:t>
                      </a:r>
                    </a:p>
                    <a:p>
                      <a:pPr algn="ctr"/>
                      <a:r>
                        <a:rPr lang="en-US" sz="2000" b="1" i="1" dirty="0" err="1"/>
                        <a:t>DataDriven</a:t>
                      </a:r>
                      <a:endParaRPr lang="en-US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546688"/>
                  </a:ext>
                </a:extLst>
              </a:tr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Selenium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596588"/>
                  </a:ext>
                </a:extLst>
              </a:tr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POM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Jenkins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652777"/>
                  </a:ext>
                </a:extLst>
              </a:tr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TestNG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Grid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87173"/>
                  </a:ext>
                </a:extLst>
              </a:tr>
              <a:tr h="138620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500" b="1" dirty="0"/>
                        <a:t>Data Driven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500" b="1" dirty="0"/>
                        <a:t>Support Multiple Browsers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26864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9B863ED-71B7-4FA2-9008-7A4C4940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1290977"/>
            <a:ext cx="1644182" cy="811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B2629-CC61-4ED0-8898-BC3017F7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2307082"/>
            <a:ext cx="1644182" cy="833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1F53EA-6B34-45AA-AD1D-CB971664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7" y="3299980"/>
            <a:ext cx="1870541" cy="835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AA33F2-6350-4FD5-954E-3C2786917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7" y="5338172"/>
            <a:ext cx="1870541" cy="983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CC7385-A932-4BD9-84A3-E7D9DCE89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7" y="4296632"/>
            <a:ext cx="1870541" cy="8802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2F94AC-31B8-40BB-8D2E-8C1BB1C72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4300905"/>
            <a:ext cx="1644182" cy="871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29DA66-0908-4CB9-87F2-FA61A2EF44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r="32934" b="56923"/>
          <a:stretch/>
        </p:blipFill>
        <p:spPr>
          <a:xfrm>
            <a:off x="8609428" y="2307082"/>
            <a:ext cx="1870542" cy="833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E14B6-7EE7-4A6D-BE1E-D850DC647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5327001"/>
            <a:ext cx="1640047" cy="13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DD92-CDEC-4FBE-A829-8D656D04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Add-ons to our Project…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D567-4F12-4C94-BAC1-89945CCB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Folder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51295-B601-447C-AA6F-136C66CB4E2A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Proper </a:t>
            </a:r>
            <a:r>
              <a:rPr lang="en-US" b="1" dirty="0"/>
              <a:t>folder structure </a:t>
            </a:r>
            <a:r>
              <a:rPr lang="en-US" dirty="0"/>
              <a:t>for </a:t>
            </a:r>
            <a:r>
              <a:rPr lang="en-US" b="1" dirty="0"/>
              <a:t>multiple</a:t>
            </a:r>
            <a:r>
              <a:rPr lang="en-US" dirty="0"/>
              <a:t> programmers to work at the same time.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83E393-AD78-4E56-AC5E-A922EC1BA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Selenium Grid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FF6CE7E-F676-44A1-A756-E3CEDDA59AB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 t="8588" r="70912" b="63818"/>
          <a:stretch/>
        </p:blipFill>
        <p:spPr>
          <a:xfrm>
            <a:off x="3888022" y="2279624"/>
            <a:ext cx="2930525" cy="1728607"/>
          </a:xfrm>
          <a:prstGeom prst="roundRect">
            <a:avLst>
              <a:gd name="adj" fmla="val 0"/>
            </a:avLst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1C09C-DDC4-4517-8149-77BDD7B5E04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Implemented </a:t>
            </a:r>
            <a:r>
              <a:rPr lang="en-US" b="1" dirty="0"/>
              <a:t>Grid</a:t>
            </a:r>
            <a:r>
              <a:rPr lang="en-US" dirty="0"/>
              <a:t> to Run on </a:t>
            </a:r>
            <a:r>
              <a:rPr lang="en-US" b="1" dirty="0"/>
              <a:t>multiple browsers</a:t>
            </a:r>
            <a:r>
              <a:rPr lang="en-US" dirty="0"/>
              <a:t> on multiple OS at the same time.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836392-3C1A-4798-B371-0FE9E8F73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Jenkins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185E8F-632D-4C6A-A36F-AC7933A51F1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Built our project using </a:t>
            </a:r>
            <a:r>
              <a:rPr lang="en-US" b="1" dirty="0"/>
              <a:t>Jenkins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F74A5A3-BC3A-4B4C-9CC5-CB21634CC86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68880" r="47100" b="14914"/>
          <a:stretch/>
        </p:blipFill>
        <p:spPr>
          <a:xfrm>
            <a:off x="7074130" y="2209800"/>
            <a:ext cx="3950944" cy="1635001"/>
          </a:xfrm>
          <a:prstGeom prst="rect">
            <a:avLst/>
          </a:prstGeom>
        </p:spPr>
      </p:pic>
      <p:pic>
        <p:nvPicPr>
          <p:cNvPr id="14" name="Picture Placeholder 15">
            <a:extLst>
              <a:ext uri="{FF2B5EF4-FFF2-40B4-BE49-F238E27FC236}">
                <a16:creationId xmlns:a16="http://schemas.microsoft.com/office/drawing/2014/main" id="{1C65C6A9-E295-43FB-B09C-3EDA0150D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7" r="83605" b="32446"/>
          <a:stretch/>
        </p:blipFill>
        <p:spPr>
          <a:xfrm>
            <a:off x="1012994" y="1474581"/>
            <a:ext cx="1804874" cy="27763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93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0844-FD5B-4DF8-9078-AF9B3314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5545000"/>
            <a:ext cx="11618686" cy="566738"/>
          </a:xfrm>
        </p:spPr>
        <p:txBody>
          <a:bodyPr>
            <a:noAutofit/>
          </a:bodyPr>
          <a:lstStyle/>
          <a:p>
            <a:r>
              <a:rPr lang="en-US" sz="2500" dirty="0"/>
              <a:t>Step wise </a:t>
            </a:r>
            <a:r>
              <a:rPr lang="en-US" sz="2500" b="1" dirty="0"/>
              <a:t>logger</a:t>
            </a:r>
            <a:r>
              <a:rPr lang="en-US" sz="2500" dirty="0"/>
              <a:t> statements with </a:t>
            </a:r>
            <a:r>
              <a:rPr lang="en-US" sz="2500" b="1" dirty="0"/>
              <a:t>attached screenshot in Extent Report.</a:t>
            </a:r>
            <a:endParaRPr lang="en-US" sz="25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217D524-A753-4DCC-A5E1-173D77D716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15479" b="13334"/>
          <a:stretch/>
        </p:blipFill>
        <p:spPr>
          <a:xfrm>
            <a:off x="195943" y="130629"/>
            <a:ext cx="11800114" cy="48820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9CFE4-F570-42D7-89BC-C189A2B12306}"/>
              </a:ext>
            </a:extLst>
          </p:cNvPr>
          <p:cNvCxnSpPr/>
          <p:nvPr/>
        </p:nvCxnSpPr>
        <p:spPr>
          <a:xfrm>
            <a:off x="4310743" y="4542971"/>
            <a:ext cx="140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CF2D-F420-4F37-871E-87DB476E4D5E}"/>
              </a:ext>
            </a:extLst>
          </p:cNvPr>
          <p:cNvSpPr/>
          <p:nvPr/>
        </p:nvSpPr>
        <p:spPr>
          <a:xfrm>
            <a:off x="5718629" y="4310743"/>
            <a:ext cx="2670628" cy="46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Attached Screenshot with failure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0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66647E2-3D7C-401C-8459-45BDD0CF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Add-ons to our Project…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E1E47A4-AF32-4B8B-956F-60EA48729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29165" r="50853" b="14166"/>
          <a:stretch/>
        </p:blipFill>
        <p:spPr>
          <a:xfrm>
            <a:off x="407963" y="2124220"/>
            <a:ext cx="4633936" cy="3123029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0BFCD5F-64BF-4880-A647-297E6EC98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4324" r="46295" b="47401"/>
          <a:stretch/>
        </p:blipFill>
        <p:spPr>
          <a:xfrm>
            <a:off x="5348472" y="2985469"/>
            <a:ext cx="6557599" cy="1400530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D920286-86CB-4AFC-8A53-7F0097251098}"/>
              </a:ext>
            </a:extLst>
          </p:cNvPr>
          <p:cNvSpPr txBox="1"/>
          <p:nvPr/>
        </p:nvSpPr>
        <p:spPr>
          <a:xfrm>
            <a:off x="121743" y="5456140"/>
            <a:ext cx="492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status update of </a:t>
            </a:r>
            <a:r>
              <a:rPr lang="en-US" b="1" dirty="0"/>
              <a:t>Automation test report</a:t>
            </a:r>
            <a:r>
              <a:rPr lang="en-US" dirty="0"/>
              <a:t> with </a:t>
            </a:r>
            <a:r>
              <a:rPr lang="en-US" b="1" dirty="0"/>
              <a:t>Apache poi </a:t>
            </a:r>
            <a:r>
              <a:rPr lang="en-US" dirty="0"/>
              <a:t>and</a:t>
            </a:r>
            <a:r>
              <a:rPr lang="en-US" b="1" dirty="0"/>
              <a:t> V-look</a:t>
            </a:r>
            <a:r>
              <a:rPr lang="en-US" dirty="0"/>
              <a:t> in excel.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4E96C1-CB2E-48AA-B567-D8DC29E1F19D}"/>
              </a:ext>
            </a:extLst>
          </p:cNvPr>
          <p:cNvSpPr txBox="1"/>
          <p:nvPr/>
        </p:nvSpPr>
        <p:spPr>
          <a:xfrm>
            <a:off x="5486401" y="4994031"/>
            <a:ext cx="65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Automatic Generation of </a:t>
            </a:r>
            <a:r>
              <a:rPr lang="en-IN" b="1" dirty="0"/>
              <a:t>Defect Log Report </a:t>
            </a:r>
            <a:r>
              <a:rPr lang="en-IN" dirty="0"/>
              <a:t>Based on the Failed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E8E9BE9-0460-4670-B2A8-0817A5DA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Add-ons to our Project…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C6DAB7C-55E1-4358-80FB-342FD7F47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1528" r="85651" b="39062"/>
          <a:stretch/>
        </p:blipFill>
        <p:spPr>
          <a:xfrm>
            <a:off x="791710" y="1355717"/>
            <a:ext cx="3591950" cy="3114467"/>
          </a:xfrm>
        </p:spPr>
      </p:pic>
      <p:pic>
        <p:nvPicPr>
          <p:cNvPr id="16" name="Picture Placeholder 23">
            <a:extLst>
              <a:ext uri="{FF2B5EF4-FFF2-40B4-BE49-F238E27FC236}">
                <a16:creationId xmlns:a16="http://schemas.microsoft.com/office/drawing/2014/main" id="{118298C3-583D-46A4-8049-3426E8098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2814" r="19912" b="35905"/>
          <a:stretch/>
        </p:blipFill>
        <p:spPr>
          <a:xfrm>
            <a:off x="4529259" y="1355717"/>
            <a:ext cx="7662741" cy="3342892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00E0DA-0980-42B2-AF8E-08EC475CD8DE}"/>
              </a:ext>
            </a:extLst>
          </p:cNvPr>
          <p:cNvSpPr txBox="1"/>
          <p:nvPr/>
        </p:nvSpPr>
        <p:spPr>
          <a:xfrm>
            <a:off x="646111" y="4851507"/>
            <a:ext cx="34606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Separate </a:t>
            </a:r>
            <a:r>
              <a:rPr lang="en-US" sz="2300" b="1" dirty="0"/>
              <a:t>suite files </a:t>
            </a:r>
            <a:r>
              <a:rPr lang="en-US" sz="2300" dirty="0"/>
              <a:t>to perform </a:t>
            </a:r>
            <a:r>
              <a:rPr lang="en-US" sz="2300" b="1" dirty="0"/>
              <a:t>smoke, regression </a:t>
            </a:r>
            <a:r>
              <a:rPr lang="en-US" sz="2300" dirty="0"/>
              <a:t>and page wise Testing.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86460-0EE4-4C70-ABEF-42E58672F49A}"/>
              </a:ext>
            </a:extLst>
          </p:cNvPr>
          <p:cNvSpPr txBox="1"/>
          <p:nvPr/>
        </p:nvSpPr>
        <p:spPr>
          <a:xfrm>
            <a:off x="4670474" y="4854173"/>
            <a:ext cx="7521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Used </a:t>
            </a:r>
            <a:r>
              <a:rPr lang="en-US" sz="2300" b="1" dirty="0"/>
              <a:t>Batch files </a:t>
            </a:r>
            <a:r>
              <a:rPr lang="en-US" sz="2300" dirty="0"/>
              <a:t>for </a:t>
            </a:r>
            <a:r>
              <a:rPr lang="en-US" sz="2300" b="1" dirty="0"/>
              <a:t>Multiple Node </a:t>
            </a:r>
            <a:r>
              <a:rPr lang="en-US" sz="2300" dirty="0"/>
              <a:t>Generation in the </a:t>
            </a:r>
            <a:r>
              <a:rPr lang="en-US" sz="2300" b="1" dirty="0"/>
              <a:t>hub itself </a:t>
            </a:r>
            <a:r>
              <a:rPr lang="en-US" sz="2300" dirty="0"/>
              <a:t>during Grid Implementation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3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1D09-23E1-4034-BE27-9DE48AB0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043"/>
            <a:ext cx="8596668" cy="1320800"/>
          </a:xfrm>
        </p:spPr>
        <p:txBody>
          <a:bodyPr/>
          <a:lstStyle/>
          <a:p>
            <a:r>
              <a:rPr lang="en-US" b="1" dirty="0"/>
              <a:t>Special Add-ons to our Project…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75FD-028A-486F-A027-C6E24BDE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0499"/>
            <a:ext cx="10984783" cy="4690864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Used </a:t>
            </a:r>
            <a:r>
              <a:rPr lang="en-US" sz="2500" b="1" dirty="0"/>
              <a:t>Camel-Case Naming convention </a:t>
            </a:r>
            <a:r>
              <a:rPr lang="en-US" sz="2500" dirty="0"/>
              <a:t>and Proper Comments to improve readability.</a:t>
            </a:r>
          </a:p>
          <a:p>
            <a:r>
              <a:rPr lang="en-US" sz="2500" dirty="0"/>
              <a:t>Used JS Executors at situations were selenium codes had chances of errors.</a:t>
            </a:r>
            <a:endParaRPr lang="en-US" sz="2500" b="1" dirty="0"/>
          </a:p>
          <a:p>
            <a:r>
              <a:rPr lang="en-US" sz="2500" b="1" dirty="0"/>
              <a:t>No static Sleep Statements </a:t>
            </a:r>
            <a:r>
              <a:rPr lang="en-US" sz="2500" dirty="0"/>
              <a:t>and handled all delays with dynamic </a:t>
            </a:r>
            <a:r>
              <a:rPr lang="en-US" sz="2500" b="1" dirty="0"/>
              <a:t>waits(Implicit , Explicit).</a:t>
            </a:r>
          </a:p>
          <a:p>
            <a:r>
              <a:rPr lang="en-US" sz="2500" dirty="0"/>
              <a:t>Used</a:t>
            </a:r>
            <a:r>
              <a:rPr lang="en-US" sz="2500" b="1" dirty="0"/>
              <a:t> Maven for dependency management </a:t>
            </a:r>
            <a:r>
              <a:rPr lang="en-US" sz="2500" dirty="0"/>
              <a:t>by not adding any external jars manually.</a:t>
            </a:r>
          </a:p>
          <a:p>
            <a:r>
              <a:rPr lang="en-US" sz="2500" dirty="0"/>
              <a:t>We have</a:t>
            </a:r>
            <a:r>
              <a:rPr lang="en-US" sz="2500" b="1" dirty="0"/>
              <a:t> additionally </a:t>
            </a:r>
            <a:r>
              <a:rPr lang="en-US" sz="2500" dirty="0"/>
              <a:t>tested the functionality of </a:t>
            </a:r>
            <a:r>
              <a:rPr lang="en-US" sz="2500" b="1" dirty="0"/>
              <a:t>flight booking </a:t>
            </a:r>
            <a:r>
              <a:rPr lang="en-US" sz="2500" dirty="0"/>
              <a:t>along with the given cab, hotel and gift card pages.</a:t>
            </a:r>
          </a:p>
          <a:p>
            <a:r>
              <a:rPr lang="en-US" sz="2500" dirty="0"/>
              <a:t>Used </a:t>
            </a:r>
            <a:r>
              <a:rPr lang="en-US" sz="2500" b="1" dirty="0"/>
              <a:t>property files</a:t>
            </a:r>
            <a:r>
              <a:rPr lang="en-US" sz="2500" dirty="0"/>
              <a:t> for login and browser selection(as instructed) and </a:t>
            </a:r>
            <a:r>
              <a:rPr lang="en-US" sz="2500" b="1" dirty="0"/>
              <a:t>excel sheet</a:t>
            </a:r>
            <a:r>
              <a:rPr lang="en-US" sz="2500" dirty="0"/>
              <a:t> to import other data.</a:t>
            </a:r>
          </a:p>
          <a:p>
            <a:pPr marL="0" indent="0">
              <a:buNone/>
            </a:pP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2B8-261C-41F8-942C-C51EEAA1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07" y="115094"/>
            <a:ext cx="9404723" cy="968119"/>
          </a:xfrm>
        </p:spPr>
        <p:txBody>
          <a:bodyPr/>
          <a:lstStyle/>
          <a:p>
            <a:r>
              <a:rPr lang="en-US" dirty="0"/>
              <a:t>Overcoming the Challenges..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61EF18-BDFD-47DC-AE6D-508083475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631396"/>
              </p:ext>
            </p:extLst>
          </p:nvPr>
        </p:nvGraphicFramePr>
        <p:xfrm>
          <a:off x="914400" y="1209821"/>
          <a:ext cx="10255348" cy="537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557">
                  <a:extLst>
                    <a:ext uri="{9D8B030D-6E8A-4147-A177-3AD203B41FA5}">
                      <a16:colId xmlns:a16="http://schemas.microsoft.com/office/drawing/2014/main" val="129026754"/>
                    </a:ext>
                  </a:extLst>
                </a:gridCol>
                <a:gridCol w="5359791">
                  <a:extLst>
                    <a:ext uri="{9D8B030D-6E8A-4147-A177-3AD203B41FA5}">
                      <a16:colId xmlns:a16="http://schemas.microsoft.com/office/drawing/2014/main" val="1847451453"/>
                    </a:ext>
                  </a:extLst>
                </a:gridCol>
              </a:tblGrid>
              <a:tr h="8966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Challenges we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we Overcame it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70574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Element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click intercepted </a:t>
                      </a:r>
                      <a:r>
                        <a:rPr lang="en-US" dirty="0"/>
                        <a:t>by other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</a:t>
                      </a:r>
                      <a:r>
                        <a:rPr lang="en-US" b="1" dirty="0"/>
                        <a:t>Java Script Executors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28876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</a:t>
                      </a:r>
                      <a:r>
                        <a:rPr lang="en-US" b="1" dirty="0"/>
                        <a:t>wait</a:t>
                      </a:r>
                      <a:r>
                        <a:rPr lang="en-US" dirty="0"/>
                        <a:t> till the elements are accessible without using </a:t>
                      </a:r>
                      <a:r>
                        <a:rPr lang="en-US" dirty="0" err="1"/>
                        <a:t>Thread.sleep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</a:t>
                      </a:r>
                      <a:r>
                        <a:rPr lang="en-US" b="1" dirty="0"/>
                        <a:t>Explicit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Implicit wait</a:t>
                      </a:r>
                      <a:r>
                        <a:rPr lang="en-US" dirty="0"/>
                        <a:t>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54801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run a </a:t>
                      </a:r>
                      <a:r>
                        <a:rPr lang="en-US" b="1" dirty="0"/>
                        <a:t>Grid</a:t>
                      </a:r>
                      <a:r>
                        <a:rPr lang="en-US" dirty="0"/>
                        <a:t> without using another physical pc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</a:t>
                      </a:r>
                      <a:r>
                        <a:rPr lang="en-US" b="1" dirty="0"/>
                        <a:t>Batch Files </a:t>
                      </a:r>
                      <a:r>
                        <a:rPr lang="en-US" dirty="0"/>
                        <a:t>to create </a:t>
                      </a:r>
                      <a:r>
                        <a:rPr lang="en-US" b="1" dirty="0"/>
                        <a:t>Hub </a:t>
                      </a:r>
                      <a:r>
                        <a:rPr lang="en-US" b="0" dirty="0"/>
                        <a:t>and</a:t>
                      </a:r>
                      <a:r>
                        <a:rPr lang="en-US" b="1" dirty="0"/>
                        <a:t>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22239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automatically update Test status in test report and defect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apache-poi and V-look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56632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make our project 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our readme.txt to Execute the test and Extent Report to understand the Test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787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557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PowerPoint Presentation</vt:lpstr>
      <vt:lpstr>Goals of our Project </vt:lpstr>
      <vt:lpstr>Components included in our project</vt:lpstr>
      <vt:lpstr>Special Add-ons to our Project…</vt:lpstr>
      <vt:lpstr>Step wise logger statements with attached screenshot in Extent Report.</vt:lpstr>
      <vt:lpstr>Special Add-ons to our Project…</vt:lpstr>
      <vt:lpstr>Special Add-ons to our Project…</vt:lpstr>
      <vt:lpstr>Special Add-ons to our Project…</vt:lpstr>
      <vt:lpstr>Overcoming the Challenges..</vt:lpstr>
      <vt:lpstr>Things we learnt during this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Realtime Project On Make My Trip</dc:title>
  <dc:creator>SRIRAM R</dc:creator>
  <cp:lastModifiedBy>SRIRAM R</cp:lastModifiedBy>
  <cp:revision>51</cp:revision>
  <dcterms:created xsi:type="dcterms:W3CDTF">2020-05-28T08:37:00Z</dcterms:created>
  <dcterms:modified xsi:type="dcterms:W3CDTF">2020-06-09T10:27:21Z</dcterms:modified>
</cp:coreProperties>
</file>