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75" r:id="rId2"/>
    <p:sldId id="388" r:id="rId3"/>
    <p:sldId id="393" r:id="rId4"/>
    <p:sldId id="394" r:id="rId5"/>
    <p:sldId id="400" r:id="rId6"/>
    <p:sldId id="398" r:id="rId7"/>
    <p:sldId id="403" r:id="rId8"/>
    <p:sldId id="404" r:id="rId9"/>
    <p:sldId id="397" r:id="rId10"/>
    <p:sldId id="405" r:id="rId11"/>
    <p:sldId id="366" r:id="rId12"/>
    <p:sldId id="406" r:id="rId13"/>
    <p:sldId id="408" r:id="rId14"/>
    <p:sldId id="409" r:id="rId15"/>
    <p:sldId id="407" r:id="rId16"/>
    <p:sldId id="30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590" autoAdjust="0"/>
  </p:normalViewPr>
  <p:slideViewPr>
    <p:cSldViewPr showGuides="1">
      <p:cViewPr varScale="1">
        <p:scale>
          <a:sx n="83" d="100"/>
          <a:sy n="83" d="100"/>
        </p:scale>
        <p:origin x="1230"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priya V" userId="94276aefc97e896e" providerId="LiveId" clId="{1194DE0B-1C5D-4C37-95F7-525ABDE3776F}"/>
    <pc:docChg chg="custSel modSld">
      <pc:chgData name="Yuvapriya V" userId="94276aefc97e896e" providerId="LiveId" clId="{1194DE0B-1C5D-4C37-95F7-525ABDE3776F}" dt="2025-10-29T08:49:16.506" v="9" actId="123"/>
      <pc:docMkLst>
        <pc:docMk/>
      </pc:docMkLst>
      <pc:sldChg chg="delSp modSp mod">
        <pc:chgData name="Yuvapriya V" userId="94276aefc97e896e" providerId="LiveId" clId="{1194DE0B-1C5D-4C37-95F7-525ABDE3776F}" dt="2025-10-29T08:46:14.046" v="6" actId="27636"/>
        <pc:sldMkLst>
          <pc:docMk/>
          <pc:sldMk cId="0" sldId="275"/>
        </pc:sldMkLst>
        <pc:spChg chg="del mod">
          <ac:chgData name="Yuvapriya V" userId="94276aefc97e896e" providerId="LiveId" clId="{1194DE0B-1C5D-4C37-95F7-525ABDE3776F}" dt="2025-10-29T08:46:06.207" v="2" actId="478"/>
          <ac:spMkLst>
            <pc:docMk/>
            <pc:sldMk cId="0" sldId="275"/>
            <ac:spMk id="14" creationId="{00000000-0000-0000-0000-000000000000}"/>
          </ac:spMkLst>
        </pc:spChg>
        <pc:spChg chg="mod">
          <ac:chgData name="Yuvapriya V" userId="94276aefc97e896e" providerId="LiveId" clId="{1194DE0B-1C5D-4C37-95F7-525ABDE3776F}" dt="2025-10-29T08:46:14.046" v="6" actId="27636"/>
          <ac:spMkLst>
            <pc:docMk/>
            <pc:sldMk cId="0" sldId="275"/>
            <ac:spMk id="17" creationId="{00000000-0000-0000-0000-000000000000}"/>
          </ac:spMkLst>
        </pc:spChg>
        <pc:picChg chg="del">
          <ac:chgData name="Yuvapriya V" userId="94276aefc97e896e" providerId="LiveId" clId="{1194DE0B-1C5D-4C37-95F7-525ABDE3776F}" dt="2025-10-29T08:46:02.253" v="0" actId="478"/>
          <ac:picMkLst>
            <pc:docMk/>
            <pc:sldMk cId="0" sldId="275"/>
            <ac:picMk id="3" creationId="{00000000-0000-0000-0000-000000000000}"/>
          </ac:picMkLst>
        </pc:picChg>
      </pc:sldChg>
      <pc:sldChg chg="modSp mod">
        <pc:chgData name="Yuvapriya V" userId="94276aefc97e896e" providerId="LiveId" clId="{1194DE0B-1C5D-4C37-95F7-525ABDE3776F}" dt="2025-10-29T08:49:16.506" v="9" actId="123"/>
        <pc:sldMkLst>
          <pc:docMk/>
          <pc:sldMk cId="414162364" sldId="393"/>
        </pc:sldMkLst>
        <pc:spChg chg="mod">
          <ac:chgData name="Yuvapriya V" userId="94276aefc97e896e" providerId="LiveId" clId="{1194DE0B-1C5D-4C37-95F7-525ABDE3776F}" dt="2025-10-29T08:49:16.506" v="9" actId="123"/>
          <ac:spMkLst>
            <pc:docMk/>
            <pc:sldMk cId="414162364" sldId="393"/>
            <ac:spMk id="3" creationId="{99DD43FB-1B13-ED22-0488-AE506B3914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1293627" y="1524001"/>
            <a:ext cx="6709143" cy="1295400"/>
          </a:xfrm>
        </p:spPr>
        <p:txBody>
          <a:bodyPr>
            <a:normAutofit fontScale="77500" lnSpcReduction="20000"/>
          </a:bodyPr>
          <a:lstStyle/>
          <a:p>
            <a:r>
              <a:rPr lang="en-IN" altLang="en-US" sz="6000" b="1" dirty="0">
                <a:solidFill>
                  <a:schemeClr val="tx1"/>
                </a:solidFill>
              </a:rPr>
              <a:t>COURSE REGISTRATION SYSTEM</a:t>
            </a:r>
          </a:p>
          <a:p>
            <a:endParaRPr lang="en-US" sz="57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29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sp>
        <p:nvSpPr>
          <p:cNvPr id="29" name="Subtitle 2"/>
          <p:cNvSpPr txBox="1"/>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                                                           </a:t>
            </a:r>
          </a:p>
          <a:p>
            <a:pPr algn="l"/>
            <a:r>
              <a:rPr lang="en-US" sz="2000" b="1" dirty="0">
                <a:solidFill>
                  <a:schemeClr val="tx1"/>
                </a:solidFill>
              </a:rPr>
              <a:t>YUVAPRIYA V, 43111056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1CA1-6462-FFBD-2BA3-0521DEE14A41}"/>
              </a:ext>
            </a:extLst>
          </p:cNvPr>
          <p:cNvSpPr>
            <a:spLocks noGrp="1"/>
          </p:cNvSpPr>
          <p:nvPr>
            <p:ph type="title"/>
          </p:nvPr>
        </p:nvSpPr>
        <p:spPr/>
        <p:txBody>
          <a:bodyPr>
            <a:normAutofit/>
          </a:bodyPr>
          <a:lstStyle/>
          <a:p>
            <a:r>
              <a:rPr lang="en-IN" sz="3600" b="1" dirty="0"/>
              <a:t>MODULES</a:t>
            </a:r>
          </a:p>
        </p:txBody>
      </p:sp>
      <p:sp>
        <p:nvSpPr>
          <p:cNvPr id="4" name="Date Placeholder 3">
            <a:extLst>
              <a:ext uri="{FF2B5EF4-FFF2-40B4-BE49-F238E27FC236}">
                <a16:creationId xmlns:a16="http://schemas.microsoft.com/office/drawing/2014/main" id="{86518AFE-C0B5-77CA-477A-BECCC55633F5}"/>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E00D3A83-B94E-FF9D-6E43-E80ABCF2B66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D4D2438-8425-E2BD-A1C8-3291628AAEFC}"/>
              </a:ext>
            </a:extLst>
          </p:cNvPr>
          <p:cNvSpPr>
            <a:spLocks noGrp="1"/>
          </p:cNvSpPr>
          <p:nvPr>
            <p:ph type="sldNum" sz="quarter" idx="12"/>
          </p:nvPr>
        </p:nvSpPr>
        <p:spPr/>
        <p:txBody>
          <a:bodyPr/>
          <a:lstStyle/>
          <a:p>
            <a:fld id="{7B28076C-CE04-4A00-BFAA-A90EA8355859}" type="slidenum">
              <a:rPr lang="en-US" smtClean="0"/>
              <a:t>10</a:t>
            </a:fld>
            <a:endParaRPr lang="en-US"/>
          </a:p>
        </p:txBody>
      </p:sp>
      <p:sp>
        <p:nvSpPr>
          <p:cNvPr id="8" name="Rectangle 2">
            <a:extLst>
              <a:ext uri="{FF2B5EF4-FFF2-40B4-BE49-F238E27FC236}">
                <a16:creationId xmlns:a16="http://schemas.microsoft.com/office/drawing/2014/main" id="{5E811210-FA5E-2077-84F1-FE292E5F525D}"/>
              </a:ext>
            </a:extLst>
          </p:cNvPr>
          <p:cNvSpPr>
            <a:spLocks noGrp="1" noChangeArrowheads="1"/>
          </p:cNvSpPr>
          <p:nvPr>
            <p:ph idx="1"/>
          </p:nvPr>
        </p:nvSpPr>
        <p:spPr bwMode="auto">
          <a:xfrm>
            <a:off x="609600" y="1518508"/>
            <a:ext cx="7918940" cy="29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kumimoji="0" lang="en-US" altLang="en-US" sz="2400" i="0" u="none" strike="noStrike" cap="none" normalizeH="0" baseline="0" dirty="0">
                <a:ln>
                  <a:noFill/>
                </a:ln>
                <a:solidFill>
                  <a:schemeClr val="tx1"/>
                </a:solidFill>
                <a:effectLst/>
              </a:rPr>
              <a:t>Student Module</a:t>
            </a:r>
          </a:p>
          <a:p>
            <a:pPr eaLnBrk="0" fontAlgn="base" hangingPunct="0">
              <a:lnSpc>
                <a:spcPct val="200000"/>
              </a:lnSpc>
              <a:spcBef>
                <a:spcPct val="0"/>
              </a:spcBef>
              <a:spcAft>
                <a:spcPct val="0"/>
              </a:spcAft>
            </a:pPr>
            <a:r>
              <a:rPr kumimoji="0" lang="en-US" altLang="en-US" sz="2400" i="0" u="none" strike="noStrike" cap="none" normalizeH="0" baseline="0" dirty="0">
                <a:ln>
                  <a:noFill/>
                </a:ln>
                <a:solidFill>
                  <a:schemeClr val="tx1"/>
                </a:solidFill>
                <a:effectLst/>
              </a:rPr>
              <a:t>Admin Module</a:t>
            </a:r>
          </a:p>
          <a:p>
            <a:pPr eaLnBrk="0" fontAlgn="base" hangingPunct="0">
              <a:lnSpc>
                <a:spcPct val="200000"/>
              </a:lnSpc>
              <a:spcBef>
                <a:spcPct val="0"/>
              </a:spcBef>
              <a:spcAft>
                <a:spcPct val="0"/>
              </a:spcAft>
            </a:pPr>
            <a:r>
              <a:rPr kumimoji="0" lang="en-US" altLang="en-US" sz="2400" i="0" u="none" strike="noStrike" cap="none" normalizeH="0" baseline="0" dirty="0">
                <a:ln>
                  <a:noFill/>
                </a:ln>
                <a:solidFill>
                  <a:schemeClr val="tx1"/>
                </a:solidFill>
                <a:effectLst/>
              </a:rPr>
              <a:t>Course Module</a:t>
            </a:r>
          </a:p>
          <a:p>
            <a:pPr eaLnBrk="0" fontAlgn="base" hangingPunct="0">
              <a:lnSpc>
                <a:spcPct val="200000"/>
              </a:lnSpc>
              <a:spcBef>
                <a:spcPct val="0"/>
              </a:spcBef>
              <a:spcAft>
                <a:spcPct val="0"/>
              </a:spcAft>
            </a:pPr>
            <a:r>
              <a:rPr kumimoji="0" lang="en-US" altLang="en-US" sz="2400" i="0" u="none" strike="noStrike" cap="none" normalizeH="0" baseline="0" dirty="0">
                <a:ln>
                  <a:noFill/>
                </a:ln>
                <a:solidFill>
                  <a:schemeClr val="tx1"/>
                </a:solidFill>
                <a:effectLst/>
              </a:rPr>
              <a:t>Registration Module</a:t>
            </a:r>
          </a:p>
        </p:txBody>
      </p:sp>
    </p:spTree>
    <p:extLst>
      <p:ext uri="{BB962C8B-B14F-4D97-AF65-F5344CB8AC3E}">
        <p14:creationId xmlns:p14="http://schemas.microsoft.com/office/powerpoint/2010/main" val="260745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endParaRPr lang="en-IN" sz="3600" b="1" dirty="0"/>
          </a:p>
        </p:txBody>
      </p:sp>
      <p:sp>
        <p:nvSpPr>
          <p:cNvPr id="3" name="Content Placeholder 2"/>
          <p:cNvSpPr>
            <a:spLocks noGrp="1"/>
          </p:cNvSpPr>
          <p:nvPr>
            <p:ph idx="1"/>
          </p:nvPr>
        </p:nvSpPr>
        <p:spPr>
          <a:xfrm>
            <a:off x="457200" y="1371600"/>
            <a:ext cx="8229600" cy="5105400"/>
          </a:xfrm>
        </p:spPr>
        <p:txBody>
          <a:bodyPr>
            <a:noAutofit/>
          </a:bodyPr>
          <a:lstStyle/>
          <a:p>
            <a:pPr marL="0" indent="0">
              <a:lnSpc>
                <a:spcPct val="150000"/>
              </a:lnSpc>
              <a:buNone/>
            </a:pPr>
            <a:r>
              <a:rPr lang="en-US" sz="2400" b="1" dirty="0"/>
              <a:t>1. Student Module</a:t>
            </a:r>
          </a:p>
          <a:p>
            <a:pPr marL="0" indent="0">
              <a:lnSpc>
                <a:spcPct val="150000"/>
              </a:lnSpc>
              <a:buNone/>
            </a:pPr>
            <a:r>
              <a:rPr lang="en-US" sz="2400" dirty="0"/>
              <a:t>Handles student login and registration. Students can view available courses and register for selected ones.</a:t>
            </a:r>
          </a:p>
          <a:p>
            <a:pPr marL="0" indent="0">
              <a:lnSpc>
                <a:spcPct val="150000"/>
              </a:lnSpc>
              <a:buNone/>
            </a:pPr>
            <a:r>
              <a:rPr lang="en-US" sz="2400" b="1" dirty="0"/>
              <a:t>2. Admin Module</a:t>
            </a:r>
          </a:p>
          <a:p>
            <a:pPr marL="0" indent="0">
              <a:lnSpc>
                <a:spcPct val="150000"/>
              </a:lnSpc>
              <a:buNone/>
            </a:pPr>
            <a:r>
              <a:rPr lang="en-US" sz="2400" dirty="0"/>
              <a:t>Allows the admin to log in securely and view a list of registered students. The admin can also manage course details.</a:t>
            </a:r>
          </a:p>
          <a:p>
            <a:pPr marL="0" lvl="0" indent="0" algn="just">
              <a:lnSpc>
                <a:spcPct val="150000"/>
              </a:lnSpc>
              <a:buNone/>
            </a:pPr>
            <a:endParaRPr lang="en-US" sz="2200" dirty="0"/>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F869-6DFA-B5B0-B63E-9A44C471EF00}"/>
              </a:ext>
            </a:extLst>
          </p:cNvPr>
          <p:cNvSpPr>
            <a:spLocks noGrp="1"/>
          </p:cNvSpPr>
          <p:nvPr>
            <p:ph type="title"/>
          </p:nvPr>
        </p:nvSpPr>
        <p:spPr/>
        <p:txBody>
          <a:bodyPr>
            <a:normAutofit/>
          </a:bodyPr>
          <a:lstStyle/>
          <a:p>
            <a:r>
              <a:rPr lang="en-IN" sz="3600" b="1" dirty="0"/>
              <a:t>MODULE DESCRIPTION</a:t>
            </a:r>
          </a:p>
        </p:txBody>
      </p:sp>
      <p:sp>
        <p:nvSpPr>
          <p:cNvPr id="3" name="Content Placeholder 2">
            <a:extLst>
              <a:ext uri="{FF2B5EF4-FFF2-40B4-BE49-F238E27FC236}">
                <a16:creationId xmlns:a16="http://schemas.microsoft.com/office/drawing/2014/main" id="{1CE2D5D7-51F6-DA45-72A3-778BD990B8FE}"/>
              </a:ext>
            </a:extLst>
          </p:cNvPr>
          <p:cNvSpPr>
            <a:spLocks noGrp="1"/>
          </p:cNvSpPr>
          <p:nvPr>
            <p:ph idx="1"/>
          </p:nvPr>
        </p:nvSpPr>
        <p:spPr/>
        <p:txBody>
          <a:bodyPr/>
          <a:lstStyle/>
          <a:p>
            <a:pPr marL="0" indent="0">
              <a:lnSpc>
                <a:spcPct val="150000"/>
              </a:lnSpc>
              <a:buNone/>
            </a:pPr>
            <a:r>
              <a:rPr lang="en-US" sz="2400" b="1" dirty="0"/>
              <a:t>3. Course Module</a:t>
            </a:r>
          </a:p>
          <a:p>
            <a:pPr marL="0" indent="0">
              <a:lnSpc>
                <a:spcPct val="150000"/>
              </a:lnSpc>
              <a:buNone/>
            </a:pPr>
            <a:r>
              <a:rPr lang="en-US" sz="2400" dirty="0"/>
              <a:t>Displays all available courses. Admins can add, update, or delete courses.</a:t>
            </a:r>
          </a:p>
          <a:p>
            <a:pPr marL="0" indent="0">
              <a:lnSpc>
                <a:spcPct val="150000"/>
              </a:lnSpc>
              <a:buNone/>
            </a:pPr>
            <a:r>
              <a:rPr lang="en-US" sz="2400" b="1" dirty="0"/>
              <a:t>4. Registration Module</a:t>
            </a:r>
          </a:p>
          <a:p>
            <a:pPr marL="0" indent="0">
              <a:lnSpc>
                <a:spcPct val="150000"/>
              </a:lnSpc>
              <a:buNone/>
            </a:pPr>
            <a:r>
              <a:rPr lang="en-US" sz="2400" dirty="0"/>
              <a:t>Maintains records of course enrollments by linking students to their selected courses</a:t>
            </a:r>
          </a:p>
          <a:p>
            <a:endParaRPr lang="en-IN" dirty="0"/>
          </a:p>
        </p:txBody>
      </p:sp>
      <p:sp>
        <p:nvSpPr>
          <p:cNvPr id="4" name="Date Placeholder 3">
            <a:extLst>
              <a:ext uri="{FF2B5EF4-FFF2-40B4-BE49-F238E27FC236}">
                <a16:creationId xmlns:a16="http://schemas.microsoft.com/office/drawing/2014/main" id="{5F4D31E6-E9F9-4D0F-DC3C-E73C6666611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2BF2786-9002-E543-C79A-903E3D155A0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ECA1BD3-F599-AC44-809C-6DB896B63499}"/>
              </a:ext>
            </a:extLst>
          </p:cNvPr>
          <p:cNvSpPr>
            <a:spLocks noGrp="1"/>
          </p:cNvSpPr>
          <p:nvPr>
            <p:ph type="sldNum" sz="quarter" idx="12"/>
          </p:nvPr>
        </p:nvSpPr>
        <p:spPr/>
        <p:txBody>
          <a:bodyPr/>
          <a:lstStyle/>
          <a:p>
            <a:fld id="{7B28076C-CE04-4A00-BFAA-A90EA8355859}" type="slidenum">
              <a:rPr lang="en-US" smtClean="0"/>
              <a:t>12</a:t>
            </a:fld>
            <a:endParaRPr lang="en-US"/>
          </a:p>
        </p:txBody>
      </p:sp>
    </p:spTree>
    <p:extLst>
      <p:ext uri="{BB962C8B-B14F-4D97-AF65-F5344CB8AC3E}">
        <p14:creationId xmlns:p14="http://schemas.microsoft.com/office/powerpoint/2010/main" val="310400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0BE2-36B2-D0EA-D370-69811172B240}"/>
              </a:ext>
            </a:extLst>
          </p:cNvPr>
          <p:cNvSpPr>
            <a:spLocks noGrp="1"/>
          </p:cNvSpPr>
          <p:nvPr>
            <p:ph type="title"/>
          </p:nvPr>
        </p:nvSpPr>
        <p:spPr/>
        <p:txBody>
          <a:bodyPr/>
          <a:lstStyle/>
          <a:p>
            <a:r>
              <a:rPr lang="en-IN"/>
              <a:t>OUTPUT</a:t>
            </a:r>
          </a:p>
        </p:txBody>
      </p:sp>
      <p:pic>
        <p:nvPicPr>
          <p:cNvPr id="8" name="Content Placeholder 7">
            <a:extLst>
              <a:ext uri="{FF2B5EF4-FFF2-40B4-BE49-F238E27FC236}">
                <a16:creationId xmlns:a16="http://schemas.microsoft.com/office/drawing/2014/main" id="{4823DD02-9F9A-A945-57E7-5F6E03F6BC3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7426" y="1600201"/>
            <a:ext cx="3276901" cy="4526756"/>
          </a:xfrm>
        </p:spPr>
      </p:pic>
      <p:sp>
        <p:nvSpPr>
          <p:cNvPr id="4" name="Date Placeholder 3">
            <a:extLst>
              <a:ext uri="{FF2B5EF4-FFF2-40B4-BE49-F238E27FC236}">
                <a16:creationId xmlns:a16="http://schemas.microsoft.com/office/drawing/2014/main" id="{3F4E3885-9C5B-7D84-BB54-C1DF9C8171C2}"/>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DEDBD27D-09DB-B249-8FDB-5A05EDC6EC6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0548B37-8D88-26B6-0B75-11AAC94A4C12}"/>
              </a:ext>
            </a:extLst>
          </p:cNvPr>
          <p:cNvSpPr>
            <a:spLocks noGrp="1"/>
          </p:cNvSpPr>
          <p:nvPr>
            <p:ph type="sldNum" sz="quarter" idx="12"/>
          </p:nvPr>
        </p:nvSpPr>
        <p:spPr/>
        <p:txBody>
          <a:bodyPr/>
          <a:lstStyle/>
          <a:p>
            <a:fld id="{7B28076C-CE04-4A00-BFAA-A90EA8355859}" type="slidenum">
              <a:rPr lang="en-US" smtClean="0"/>
              <a:t>13</a:t>
            </a:fld>
            <a:endParaRPr lang="en-US"/>
          </a:p>
        </p:txBody>
      </p:sp>
    </p:spTree>
    <p:extLst>
      <p:ext uri="{BB962C8B-B14F-4D97-AF65-F5344CB8AC3E}">
        <p14:creationId xmlns:p14="http://schemas.microsoft.com/office/powerpoint/2010/main" val="75211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D8DC8-BC4D-6C09-6F22-8DDA67582A37}"/>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77C86457-F111-2F7D-8E92-2F63C4C0A1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5188" y="2590800"/>
            <a:ext cx="8231612" cy="2544141"/>
          </a:xfrm>
        </p:spPr>
      </p:pic>
      <p:sp>
        <p:nvSpPr>
          <p:cNvPr id="4" name="Date Placeholder 3">
            <a:extLst>
              <a:ext uri="{FF2B5EF4-FFF2-40B4-BE49-F238E27FC236}">
                <a16:creationId xmlns:a16="http://schemas.microsoft.com/office/drawing/2014/main" id="{CEFCDC43-B77D-58A3-402E-AA44F2A201F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982BA34F-F952-5655-EEF7-24258A6EB40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C0B141E-3716-28DA-8B17-791BEFB8A66E}"/>
              </a:ext>
            </a:extLst>
          </p:cNvPr>
          <p:cNvSpPr>
            <a:spLocks noGrp="1"/>
          </p:cNvSpPr>
          <p:nvPr>
            <p:ph type="sldNum" sz="quarter" idx="12"/>
          </p:nvPr>
        </p:nvSpPr>
        <p:spPr/>
        <p:txBody>
          <a:bodyPr/>
          <a:lstStyle/>
          <a:p>
            <a:fld id="{7B28076C-CE04-4A00-BFAA-A90EA8355859}" type="slidenum">
              <a:rPr lang="en-US" smtClean="0"/>
              <a:t>14</a:t>
            </a:fld>
            <a:endParaRPr lang="en-US"/>
          </a:p>
        </p:txBody>
      </p:sp>
    </p:spTree>
    <p:extLst>
      <p:ext uri="{BB962C8B-B14F-4D97-AF65-F5344CB8AC3E}">
        <p14:creationId xmlns:p14="http://schemas.microsoft.com/office/powerpoint/2010/main" val="28329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617B-B5EC-6192-E438-B5D47524B1D1}"/>
              </a:ext>
            </a:extLst>
          </p:cNvPr>
          <p:cNvSpPr>
            <a:spLocks noGrp="1"/>
          </p:cNvSpPr>
          <p:nvPr>
            <p:ph type="title"/>
          </p:nvPr>
        </p:nvSpPr>
        <p:spPr/>
        <p:txBody>
          <a:bodyPr>
            <a:normAutofit/>
          </a:bodyPr>
          <a:lstStyle/>
          <a:p>
            <a:r>
              <a:rPr lang="en-IN" sz="3600" b="1" dirty="0"/>
              <a:t>CONCLUSION</a:t>
            </a:r>
          </a:p>
        </p:txBody>
      </p:sp>
      <p:sp>
        <p:nvSpPr>
          <p:cNvPr id="3" name="Content Placeholder 2">
            <a:extLst>
              <a:ext uri="{FF2B5EF4-FFF2-40B4-BE49-F238E27FC236}">
                <a16:creationId xmlns:a16="http://schemas.microsoft.com/office/drawing/2014/main" id="{3E08A13E-4FF0-EE8A-7D9E-45A273123378}"/>
              </a:ext>
            </a:extLst>
          </p:cNvPr>
          <p:cNvSpPr>
            <a:spLocks noGrp="1"/>
          </p:cNvSpPr>
          <p:nvPr>
            <p:ph idx="1"/>
          </p:nvPr>
        </p:nvSpPr>
        <p:spPr/>
        <p:txBody>
          <a:bodyPr>
            <a:normAutofit/>
          </a:bodyPr>
          <a:lstStyle/>
          <a:p>
            <a:pPr marL="0" indent="0">
              <a:lnSpc>
                <a:spcPct val="150000"/>
              </a:lnSpc>
              <a:buNone/>
            </a:pPr>
            <a:r>
              <a:rPr lang="en-US" sz="2400" dirty="0"/>
              <a:t>The Course Registration System provides an efficient digital solution to manage student course registrations. By automating manual processes, it enhances accuracy, saves time, and reduces administrative workload. The system ensures transparency for students and better management for administrators, making it a valuable addition to any educational institution.</a:t>
            </a:r>
            <a:endParaRPr lang="en-IN" sz="2400" dirty="0"/>
          </a:p>
        </p:txBody>
      </p:sp>
      <p:sp>
        <p:nvSpPr>
          <p:cNvPr id="4" name="Date Placeholder 3">
            <a:extLst>
              <a:ext uri="{FF2B5EF4-FFF2-40B4-BE49-F238E27FC236}">
                <a16:creationId xmlns:a16="http://schemas.microsoft.com/office/drawing/2014/main" id="{7B5E95B9-EEC1-E564-C6FE-B3174DE2D5A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7047001B-C297-6579-ABDA-C0ED509F49A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1FE2B185-994A-B970-CA1B-D5B180787A94}"/>
              </a:ext>
            </a:extLst>
          </p:cNvPr>
          <p:cNvSpPr>
            <a:spLocks noGrp="1"/>
          </p:cNvSpPr>
          <p:nvPr>
            <p:ph type="sldNum" sz="quarter" idx="12"/>
          </p:nvPr>
        </p:nvSpPr>
        <p:spPr/>
        <p:txBody>
          <a:bodyPr/>
          <a:lstStyle/>
          <a:p>
            <a:fld id="{7B28076C-CE04-4A00-BFAA-A90EA8355859}" type="slidenum">
              <a:rPr lang="en-US" smtClean="0"/>
              <a:t>15</a:t>
            </a:fld>
            <a:endParaRPr lang="en-US"/>
          </a:p>
        </p:txBody>
      </p:sp>
    </p:spTree>
    <p:extLst>
      <p:ext uri="{BB962C8B-B14F-4D97-AF65-F5344CB8AC3E}">
        <p14:creationId xmlns:p14="http://schemas.microsoft.com/office/powerpoint/2010/main" val="2666926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t>THANK</a:t>
            </a:r>
            <a:r>
              <a:rPr lang="en-IN" b="1" dirty="0"/>
              <a:t> </a:t>
            </a:r>
            <a:r>
              <a:rPr lang="en-IN" sz="3600" b="1" dirty="0"/>
              <a:t>YOU</a:t>
            </a:r>
          </a:p>
        </p:txBody>
      </p:sp>
      <p:sp>
        <p:nvSpPr>
          <p:cNvPr id="3" name="Date Placeholder 2"/>
          <p:cNvSpPr>
            <a:spLocks noGrp="1"/>
          </p:cNvSpPr>
          <p:nvPr>
            <p:ph type="dt" sz="half" idx="10"/>
          </p:nvPr>
        </p:nvSpPr>
        <p:spPr/>
        <p:txBody>
          <a:bodyPr/>
          <a:lstStyle/>
          <a:p>
            <a:fld id="{9FE8A9F4-4DB3-4EF1-A315-68E41BB689F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16</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371601"/>
            <a:ext cx="8229600" cy="4755356"/>
          </a:xfrm>
        </p:spPr>
        <p:txBody>
          <a:bodyPr>
            <a:normAutofit fontScale="85000" lnSpcReduction="20000"/>
          </a:bodyPr>
          <a:lstStyle/>
          <a:p>
            <a:r>
              <a:rPr lang="en-US" dirty="0"/>
              <a:t>Abstract</a:t>
            </a:r>
          </a:p>
          <a:p>
            <a:r>
              <a:rPr lang="en-US" dirty="0"/>
              <a:t>Existing system</a:t>
            </a:r>
          </a:p>
          <a:p>
            <a:r>
              <a:rPr lang="en-US" dirty="0"/>
              <a:t>Proposed system </a:t>
            </a:r>
          </a:p>
          <a:p>
            <a:r>
              <a:rPr lang="en-US" dirty="0"/>
              <a:t>Advantages</a:t>
            </a:r>
          </a:p>
          <a:p>
            <a:r>
              <a:rPr lang="en-US" dirty="0"/>
              <a:t>Disadvantages </a:t>
            </a:r>
          </a:p>
          <a:p>
            <a:r>
              <a:rPr lang="en-US" dirty="0"/>
              <a:t>Hardware requirements </a:t>
            </a:r>
          </a:p>
          <a:p>
            <a:r>
              <a:rPr lang="en-US" dirty="0"/>
              <a:t>Software requirements </a:t>
            </a:r>
          </a:p>
          <a:p>
            <a:r>
              <a:rPr lang="en-US" dirty="0"/>
              <a:t>Modules</a:t>
            </a:r>
          </a:p>
          <a:p>
            <a:r>
              <a:rPr lang="en-US" dirty="0"/>
              <a:t>Module description </a:t>
            </a:r>
          </a:p>
          <a:p>
            <a:r>
              <a:rPr lang="en-US" dirty="0"/>
              <a:t>Sample output(screenshot)</a:t>
            </a:r>
          </a:p>
          <a:p>
            <a:r>
              <a:rPr lang="en-US" dirty="0"/>
              <a:t>Conclusion </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BEFE-531B-6661-FF03-3CF792B94AB0}"/>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99DD43FB-1B13-ED22-0488-AE506B3914B7}"/>
              </a:ext>
            </a:extLst>
          </p:cNvPr>
          <p:cNvSpPr>
            <a:spLocks noGrp="1"/>
          </p:cNvSpPr>
          <p:nvPr>
            <p:ph idx="1"/>
          </p:nvPr>
        </p:nvSpPr>
        <p:spPr>
          <a:xfrm>
            <a:off x="457200" y="1447800"/>
            <a:ext cx="8229600" cy="4678363"/>
          </a:xfrm>
        </p:spPr>
        <p:txBody>
          <a:bodyPr>
            <a:noAutofit/>
          </a:bodyPr>
          <a:lstStyle/>
          <a:p>
            <a:pPr marL="0" indent="0" algn="just">
              <a:lnSpc>
                <a:spcPct val="150000"/>
              </a:lnSpc>
              <a:buNone/>
            </a:pPr>
            <a:r>
              <a:rPr lang="en-US" sz="2400" dirty="0"/>
              <a:t>The Course Registration System is a web-based platform designed to simplify and automate the process of course enrollment in educational institutions. It allows students to log in securely, view available courses, and register for their preferred subjects with ease. The admin can manage course details and view the list of students registered for each course. This system eliminates manual paperwork, reduces human errors, and ensures smooth and efficient registration management.</a:t>
            </a:r>
          </a:p>
        </p:txBody>
      </p:sp>
      <p:sp>
        <p:nvSpPr>
          <p:cNvPr id="4" name="Date Placeholder 3">
            <a:extLst>
              <a:ext uri="{FF2B5EF4-FFF2-40B4-BE49-F238E27FC236}">
                <a16:creationId xmlns:a16="http://schemas.microsoft.com/office/drawing/2014/main" id="{CD84907C-9C89-BCA1-D8BB-B5E7F8087D0F}"/>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697B2805-387F-A2F2-A8E2-3F35839D0B6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1B8559-EFAB-DFAF-A14F-164F90B66EB8}"/>
              </a:ext>
            </a:extLst>
          </p:cNvPr>
          <p:cNvSpPr>
            <a:spLocks noGrp="1"/>
          </p:cNvSpPr>
          <p:nvPr>
            <p:ph type="sldNum" sz="quarter" idx="12"/>
          </p:nvPr>
        </p:nvSpPr>
        <p:spPr/>
        <p:txBody>
          <a:bodyPr/>
          <a:lstStyle/>
          <a:p>
            <a:fld id="{7B28076C-CE04-4A00-BFAA-A90EA8355859}" type="slidenum">
              <a:rPr lang="en-US" smtClean="0"/>
              <a:t>3</a:t>
            </a:fld>
            <a:endParaRPr lang="en-US"/>
          </a:p>
        </p:txBody>
      </p:sp>
    </p:spTree>
    <p:extLst>
      <p:ext uri="{BB962C8B-B14F-4D97-AF65-F5344CB8AC3E}">
        <p14:creationId xmlns:p14="http://schemas.microsoft.com/office/powerpoint/2010/main" val="4141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3482AF-74A7-8B57-CA31-56DAE7BEE7E9}"/>
              </a:ext>
            </a:extLst>
          </p:cNvPr>
          <p:cNvSpPr>
            <a:spLocks noGrp="1"/>
          </p:cNvSpPr>
          <p:nvPr>
            <p:ph type="title"/>
          </p:nvPr>
        </p:nvSpPr>
        <p:spPr/>
        <p:txBody>
          <a:bodyPr>
            <a:normAutofit/>
          </a:bodyPr>
          <a:lstStyle/>
          <a:p>
            <a:r>
              <a:rPr lang="en-US" sz="3600" b="1" dirty="0"/>
              <a:t>EXISTING SYSTEM</a:t>
            </a:r>
            <a:endParaRPr lang="en-IN" sz="3600" b="1" dirty="0"/>
          </a:p>
        </p:txBody>
      </p:sp>
      <p:sp>
        <p:nvSpPr>
          <p:cNvPr id="9" name="Content Placeholder 8">
            <a:extLst>
              <a:ext uri="{FF2B5EF4-FFF2-40B4-BE49-F238E27FC236}">
                <a16:creationId xmlns:a16="http://schemas.microsoft.com/office/drawing/2014/main" id="{DF00A159-2E90-5FDE-BB07-E08CD9BFFA07}"/>
              </a:ext>
            </a:extLst>
          </p:cNvPr>
          <p:cNvSpPr>
            <a:spLocks noGrp="1"/>
          </p:cNvSpPr>
          <p:nvPr>
            <p:ph idx="1"/>
          </p:nvPr>
        </p:nvSpPr>
        <p:spPr/>
        <p:txBody>
          <a:bodyPr>
            <a:normAutofit/>
          </a:bodyPr>
          <a:lstStyle/>
          <a:p>
            <a:pPr marL="0" indent="0" algn="just">
              <a:lnSpc>
                <a:spcPct val="150000"/>
              </a:lnSpc>
              <a:buNone/>
            </a:pPr>
            <a:r>
              <a:rPr lang="en-US" sz="2200" b="1" dirty="0"/>
              <a:t>​</a:t>
            </a:r>
            <a:r>
              <a:rPr lang="en-US" sz="2400" dirty="0"/>
              <a:t>In the existing manual registration process, students are required to fill out paper forms or register offline, which is time-consuming and prone to errors. The administration has to manually verify and record each registration, leading to delays, data redundancy, and difficulties in managing large student records. There is also limited transparency for students to track available courses or confirm their enrollment status.</a:t>
            </a:r>
            <a:endParaRPr lang="en-IN" sz="2200" dirty="0"/>
          </a:p>
        </p:txBody>
      </p:sp>
      <p:sp>
        <p:nvSpPr>
          <p:cNvPr id="3" name="Date Placeholder 2">
            <a:extLst>
              <a:ext uri="{FF2B5EF4-FFF2-40B4-BE49-F238E27FC236}">
                <a16:creationId xmlns:a16="http://schemas.microsoft.com/office/drawing/2014/main" id="{2CD615F1-C2AC-4DAF-7050-CD3B1E7C342E}"/>
              </a:ext>
            </a:extLst>
          </p:cNvPr>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a:extLst>
              <a:ext uri="{FF2B5EF4-FFF2-40B4-BE49-F238E27FC236}">
                <a16:creationId xmlns:a16="http://schemas.microsoft.com/office/drawing/2014/main" id="{E8F6A9D9-C474-265F-1EE7-9B959903393E}"/>
              </a:ext>
            </a:extLst>
          </p:cNvPr>
          <p:cNvSpPr>
            <a:spLocks noGrp="1"/>
          </p:cNvSpPr>
          <p:nvPr>
            <p:ph type="ftr" sz="quarter" idx="11"/>
          </p:nvPr>
        </p:nvSpPr>
        <p:spPr/>
        <p:txBody>
          <a:bodyPr/>
          <a:lstStyle/>
          <a:p>
            <a:r>
              <a:rPr lang="en-US" dirty="0"/>
              <a:t>School of Computing - CSE</a:t>
            </a:r>
          </a:p>
        </p:txBody>
      </p:sp>
      <p:sp>
        <p:nvSpPr>
          <p:cNvPr id="5" name="Slide Number Placeholder 4">
            <a:extLst>
              <a:ext uri="{FF2B5EF4-FFF2-40B4-BE49-F238E27FC236}">
                <a16:creationId xmlns:a16="http://schemas.microsoft.com/office/drawing/2014/main" id="{1EB8E765-25DD-2613-C733-B6E214248B7F}"/>
              </a:ext>
            </a:extLst>
          </p:cNvPr>
          <p:cNvSpPr>
            <a:spLocks noGrp="1"/>
          </p:cNvSpPr>
          <p:nvPr>
            <p:ph type="sldNum" sz="quarter" idx="12"/>
          </p:nvPr>
        </p:nvSpPr>
        <p:spPr/>
        <p:txBody>
          <a:bodyPr/>
          <a:lstStyle/>
          <a:p>
            <a:fld id="{7B28076C-CE04-4A00-BFAA-A90EA8355859}" type="slidenum">
              <a:rPr lang="en-US" smtClean="0"/>
              <a:t>4</a:t>
            </a:fld>
            <a:endParaRPr lang="en-US"/>
          </a:p>
        </p:txBody>
      </p:sp>
    </p:spTree>
    <p:extLst>
      <p:ext uri="{BB962C8B-B14F-4D97-AF65-F5344CB8AC3E}">
        <p14:creationId xmlns:p14="http://schemas.microsoft.com/office/powerpoint/2010/main" val="323560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B8DA-DA62-9845-2D2F-D17801995957}"/>
              </a:ext>
            </a:extLst>
          </p:cNvPr>
          <p:cNvSpPr>
            <a:spLocks noGrp="1"/>
          </p:cNvSpPr>
          <p:nvPr>
            <p:ph type="title"/>
          </p:nvPr>
        </p:nvSpPr>
        <p:spPr/>
        <p:txBody>
          <a:bodyPr>
            <a:normAutofit/>
          </a:bodyPr>
          <a:lstStyle/>
          <a:p>
            <a:r>
              <a:rPr lang="en-IN" sz="3600" b="1" dirty="0"/>
              <a:t>PROPOSED SYSTEM</a:t>
            </a:r>
          </a:p>
        </p:txBody>
      </p:sp>
      <p:sp>
        <p:nvSpPr>
          <p:cNvPr id="3" name="Content Placeholder 2">
            <a:extLst>
              <a:ext uri="{FF2B5EF4-FFF2-40B4-BE49-F238E27FC236}">
                <a16:creationId xmlns:a16="http://schemas.microsoft.com/office/drawing/2014/main" id="{3C75BF3D-B24E-3722-6F98-8CE43E32E62E}"/>
              </a:ext>
            </a:extLst>
          </p:cNvPr>
          <p:cNvSpPr>
            <a:spLocks noGrp="1"/>
          </p:cNvSpPr>
          <p:nvPr>
            <p:ph idx="1"/>
          </p:nvPr>
        </p:nvSpPr>
        <p:spPr/>
        <p:txBody>
          <a:bodyPr>
            <a:normAutofit/>
          </a:bodyPr>
          <a:lstStyle/>
          <a:p>
            <a:pPr marL="0" indent="0" algn="just">
              <a:lnSpc>
                <a:spcPct val="150000"/>
              </a:lnSpc>
              <a:buNone/>
            </a:pPr>
            <a:r>
              <a:rPr lang="en-US" sz="2400" dirty="0"/>
              <a:t>The proposed Course Registration System automates the entire registration process. Students can log in using valid credentials, view all available courses, and register for the courses they want. The system updates the database instantly after registration. The admin can log in to monitor registered students and manage course details efficiently. This approach saves time, reduces administrative effort, and provides a seamless experience for both students and administrators.</a:t>
            </a:r>
            <a:endParaRPr lang="en-IN" sz="2200" dirty="0"/>
          </a:p>
        </p:txBody>
      </p:sp>
      <p:sp>
        <p:nvSpPr>
          <p:cNvPr id="4" name="Date Placeholder 3">
            <a:extLst>
              <a:ext uri="{FF2B5EF4-FFF2-40B4-BE49-F238E27FC236}">
                <a16:creationId xmlns:a16="http://schemas.microsoft.com/office/drawing/2014/main" id="{23D2A1AD-C05B-8B28-24A7-9B970C901E7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AC57EA9F-CA34-7CF6-00A3-88B98E9A28D3}"/>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175E48A-CD57-9E0F-3040-24CB8EB5AAB0}"/>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168555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E821-F280-4299-ECBD-762E9D0EEBC8}"/>
              </a:ext>
            </a:extLst>
          </p:cNvPr>
          <p:cNvSpPr>
            <a:spLocks noGrp="1"/>
          </p:cNvSpPr>
          <p:nvPr>
            <p:ph type="title"/>
          </p:nvPr>
        </p:nvSpPr>
        <p:spPr/>
        <p:txBody>
          <a:bodyPr>
            <a:normAutofit/>
          </a:bodyPr>
          <a:lstStyle/>
          <a:p>
            <a:r>
              <a:rPr lang="en-US" sz="3600" b="1" dirty="0"/>
              <a:t>ADVANTAGES</a:t>
            </a:r>
            <a:endParaRPr lang="en-IN" sz="3600" b="1" dirty="0"/>
          </a:p>
        </p:txBody>
      </p:sp>
      <p:sp>
        <p:nvSpPr>
          <p:cNvPr id="3" name="Content Placeholder 2">
            <a:extLst>
              <a:ext uri="{FF2B5EF4-FFF2-40B4-BE49-F238E27FC236}">
                <a16:creationId xmlns:a16="http://schemas.microsoft.com/office/drawing/2014/main" id="{5039BEF4-BA64-9290-892C-DFE815DA0EFE}"/>
              </a:ext>
            </a:extLst>
          </p:cNvPr>
          <p:cNvSpPr>
            <a:spLocks noGrp="1"/>
          </p:cNvSpPr>
          <p:nvPr>
            <p:ph idx="1"/>
          </p:nvPr>
        </p:nvSpPr>
        <p:spPr>
          <a:xfrm>
            <a:off x="457200" y="1371600"/>
            <a:ext cx="8229600" cy="4754563"/>
          </a:xfrm>
        </p:spPr>
        <p:txBody>
          <a:bodyPr>
            <a:noAutofit/>
          </a:bodyPr>
          <a:lstStyle/>
          <a:p>
            <a:pPr algn="just">
              <a:lnSpc>
                <a:spcPct val="150000"/>
              </a:lnSpc>
            </a:pPr>
            <a:r>
              <a:rPr lang="en-US" sz="2000" dirty="0"/>
              <a:t>​Eliminates manual paperwork and reduces processing time.</a:t>
            </a:r>
          </a:p>
          <a:p>
            <a:pPr algn="just">
              <a:lnSpc>
                <a:spcPct val="150000"/>
              </a:lnSpc>
            </a:pPr>
            <a:endParaRPr lang="en-US" sz="2000" dirty="0"/>
          </a:p>
          <a:p>
            <a:pPr algn="just">
              <a:lnSpc>
                <a:spcPct val="150000"/>
              </a:lnSpc>
            </a:pPr>
            <a:r>
              <a:rPr lang="en-US" sz="2000" dirty="0"/>
              <a:t>Provides real-time updates of available and registered courses.</a:t>
            </a:r>
          </a:p>
          <a:p>
            <a:pPr algn="just">
              <a:lnSpc>
                <a:spcPct val="150000"/>
              </a:lnSpc>
            </a:pPr>
            <a:endParaRPr lang="en-US" sz="2000" dirty="0"/>
          </a:p>
          <a:p>
            <a:pPr algn="just">
              <a:lnSpc>
                <a:spcPct val="150000"/>
              </a:lnSpc>
            </a:pPr>
            <a:r>
              <a:rPr lang="en-US" sz="2000" dirty="0"/>
              <a:t>Easy access and management through a user-friendly web interface.</a:t>
            </a:r>
          </a:p>
          <a:p>
            <a:pPr algn="just">
              <a:lnSpc>
                <a:spcPct val="150000"/>
              </a:lnSpc>
            </a:pPr>
            <a:endParaRPr lang="en-US" sz="2000" dirty="0"/>
          </a:p>
          <a:p>
            <a:pPr algn="just">
              <a:lnSpc>
                <a:spcPct val="150000"/>
              </a:lnSpc>
            </a:pPr>
            <a:r>
              <a:rPr lang="en-US" sz="2000" dirty="0"/>
              <a:t>Ensures data accuracy and security.</a:t>
            </a:r>
          </a:p>
          <a:p>
            <a:pPr algn="just">
              <a:lnSpc>
                <a:spcPct val="150000"/>
              </a:lnSpc>
            </a:pPr>
            <a:endParaRPr lang="en-US" sz="2000" dirty="0"/>
          </a:p>
          <a:p>
            <a:pPr algn="just">
              <a:lnSpc>
                <a:spcPct val="150000"/>
              </a:lnSpc>
            </a:pPr>
            <a:r>
              <a:rPr lang="en-US" sz="2000" dirty="0"/>
              <a:t>Simplifies tracking and reporting for administrators.</a:t>
            </a:r>
            <a:endParaRPr lang="en-IN" sz="2000" dirty="0"/>
          </a:p>
        </p:txBody>
      </p:sp>
      <p:sp>
        <p:nvSpPr>
          <p:cNvPr id="4" name="Date Placeholder 3">
            <a:extLst>
              <a:ext uri="{FF2B5EF4-FFF2-40B4-BE49-F238E27FC236}">
                <a16:creationId xmlns:a16="http://schemas.microsoft.com/office/drawing/2014/main" id="{9F786D0B-2C31-2591-3332-14631DD9771D}"/>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D797B627-A35E-CFB4-FF77-FF83C9CD491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1DB5643-030B-A725-C1AD-38335A0E08CA}"/>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2956140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C26B-DC34-A4A8-F218-B237AC2FAD18}"/>
              </a:ext>
            </a:extLst>
          </p:cNvPr>
          <p:cNvSpPr>
            <a:spLocks noGrp="1"/>
          </p:cNvSpPr>
          <p:nvPr>
            <p:ph type="title"/>
          </p:nvPr>
        </p:nvSpPr>
        <p:spPr/>
        <p:txBody>
          <a:bodyPr>
            <a:normAutofit/>
          </a:bodyPr>
          <a:lstStyle/>
          <a:p>
            <a:r>
              <a:rPr lang="en-US" sz="3600" b="1" dirty="0"/>
              <a:t>DISADVANTAGE</a:t>
            </a:r>
            <a:endParaRPr lang="en-IN" sz="3600" dirty="0"/>
          </a:p>
        </p:txBody>
      </p:sp>
      <p:sp>
        <p:nvSpPr>
          <p:cNvPr id="3" name="Content Placeholder 2">
            <a:extLst>
              <a:ext uri="{FF2B5EF4-FFF2-40B4-BE49-F238E27FC236}">
                <a16:creationId xmlns:a16="http://schemas.microsoft.com/office/drawing/2014/main" id="{917222A2-A865-C76B-91B9-F00DE7AC0BCD}"/>
              </a:ext>
            </a:extLst>
          </p:cNvPr>
          <p:cNvSpPr>
            <a:spLocks noGrp="1"/>
          </p:cNvSpPr>
          <p:nvPr>
            <p:ph idx="1"/>
          </p:nvPr>
        </p:nvSpPr>
        <p:spPr/>
        <p:txBody>
          <a:bodyPr>
            <a:normAutofit/>
          </a:bodyPr>
          <a:lstStyle/>
          <a:p>
            <a:pPr algn="just">
              <a:lnSpc>
                <a:spcPct val="150000"/>
              </a:lnSpc>
            </a:pPr>
            <a:endParaRPr lang="en-US" sz="2200" b="1" dirty="0"/>
          </a:p>
          <a:p>
            <a:pPr algn="just">
              <a:lnSpc>
                <a:spcPct val="150000"/>
              </a:lnSpc>
            </a:pPr>
            <a:endParaRPr lang="en-US" sz="2200" b="1" dirty="0"/>
          </a:p>
          <a:p>
            <a:pPr algn="just">
              <a:lnSpc>
                <a:spcPct val="150000"/>
              </a:lnSpc>
            </a:pPr>
            <a:endParaRPr lang="en-US" sz="2200" b="1" dirty="0"/>
          </a:p>
        </p:txBody>
      </p:sp>
      <p:sp>
        <p:nvSpPr>
          <p:cNvPr id="4" name="Date Placeholder 3">
            <a:extLst>
              <a:ext uri="{FF2B5EF4-FFF2-40B4-BE49-F238E27FC236}">
                <a16:creationId xmlns:a16="http://schemas.microsoft.com/office/drawing/2014/main" id="{87A8DC9E-6ABD-8EF1-CFBC-EAB32396D4AD}"/>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D4A24056-4F0B-E4C7-3C8E-46AD6637C27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6C94DD58-997F-4671-EA4F-AE917B4B7DD9}"/>
              </a:ext>
            </a:extLst>
          </p:cNvPr>
          <p:cNvSpPr>
            <a:spLocks noGrp="1"/>
          </p:cNvSpPr>
          <p:nvPr>
            <p:ph type="sldNum" sz="quarter" idx="12"/>
          </p:nvPr>
        </p:nvSpPr>
        <p:spPr/>
        <p:txBody>
          <a:bodyPr/>
          <a:lstStyle/>
          <a:p>
            <a:fld id="{7B28076C-CE04-4A00-BFAA-A90EA8355859}" type="slidenum">
              <a:rPr lang="en-US" smtClean="0"/>
              <a:t>7</a:t>
            </a:fld>
            <a:endParaRPr lang="en-US"/>
          </a:p>
        </p:txBody>
      </p:sp>
      <p:sp>
        <p:nvSpPr>
          <p:cNvPr id="10" name="Rectangle 4">
            <a:extLst>
              <a:ext uri="{FF2B5EF4-FFF2-40B4-BE49-F238E27FC236}">
                <a16:creationId xmlns:a16="http://schemas.microsoft.com/office/drawing/2014/main" id="{8742511C-35F1-D385-9613-0441134BDECD}"/>
              </a:ext>
            </a:extLst>
          </p:cNvPr>
          <p:cNvSpPr>
            <a:spLocks noChangeArrowheads="1"/>
          </p:cNvSpPr>
          <p:nvPr/>
        </p:nvSpPr>
        <p:spPr bwMode="auto">
          <a:xfrm>
            <a:off x="457200" y="1544824"/>
            <a:ext cx="8001000" cy="446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rPr>
              <a:t>The system requires a stable internet connection to function properly.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rPr>
              <a:t>If the server crashes, temporary loss of access can occur for students and admins.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rPr>
              <a:t>Technical knowledge is required for maintenance and troubleshooting.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rPr>
              <a:t>The system may not </a:t>
            </a:r>
            <a:r>
              <a:rPr kumimoji="0" lang="en-US" altLang="en-US" sz="2400" i="0" u="none" strike="noStrike" cap="none" normalizeH="0" baseline="0" dirty="0" err="1">
                <a:ln>
                  <a:noFill/>
                </a:ln>
                <a:solidFill>
                  <a:schemeClr val="tx1"/>
                </a:solidFill>
                <a:effectLst/>
              </a:rPr>
              <a:t>integate</a:t>
            </a:r>
            <a:r>
              <a:rPr kumimoji="0" lang="en-US" altLang="en-US" sz="2400" i="0" u="none" strike="noStrike" cap="none" normalizeH="0" baseline="0" dirty="0">
                <a:ln>
                  <a:noFill/>
                </a:ln>
                <a:solidFill>
                  <a:schemeClr val="tx1"/>
                </a:solidFill>
                <a:effectLst/>
              </a:rPr>
              <a:t> easily with legacy institutional software with customization</a:t>
            </a:r>
            <a:r>
              <a:rPr kumimoji="0" lang="en-US" altLang="en-US" sz="200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393129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2B6C-0D58-A2F0-C579-9B32794B9A16}"/>
              </a:ext>
            </a:extLst>
          </p:cNvPr>
          <p:cNvSpPr>
            <a:spLocks noGrp="1"/>
          </p:cNvSpPr>
          <p:nvPr>
            <p:ph type="title"/>
          </p:nvPr>
        </p:nvSpPr>
        <p:spPr/>
        <p:txBody>
          <a:bodyPr>
            <a:normAutofit/>
          </a:bodyPr>
          <a:lstStyle/>
          <a:p>
            <a:r>
              <a:rPr lang="en-IN" sz="3600" b="1" dirty="0"/>
              <a:t>HARDWARE REQUIREMENTS</a:t>
            </a:r>
          </a:p>
        </p:txBody>
      </p:sp>
      <p:sp>
        <p:nvSpPr>
          <p:cNvPr id="3" name="Content Placeholder 2">
            <a:extLst>
              <a:ext uri="{FF2B5EF4-FFF2-40B4-BE49-F238E27FC236}">
                <a16:creationId xmlns:a16="http://schemas.microsoft.com/office/drawing/2014/main" id="{B6BF8B10-48FB-AEB9-DE7F-79673A8307AC}"/>
              </a:ext>
            </a:extLst>
          </p:cNvPr>
          <p:cNvSpPr>
            <a:spLocks noGrp="1"/>
          </p:cNvSpPr>
          <p:nvPr>
            <p:ph idx="1"/>
          </p:nvPr>
        </p:nvSpPr>
        <p:spPr/>
        <p:txBody>
          <a:bodyPr/>
          <a:lstStyle/>
          <a:p>
            <a:pPr>
              <a:lnSpc>
                <a:spcPct val="150000"/>
              </a:lnSpc>
            </a:pPr>
            <a:r>
              <a:rPr lang="en-US" dirty="0"/>
              <a:t>Processor: Intel i3 or higher</a:t>
            </a:r>
          </a:p>
          <a:p>
            <a:pPr>
              <a:lnSpc>
                <a:spcPct val="150000"/>
              </a:lnSpc>
            </a:pPr>
            <a:r>
              <a:rPr lang="en-US" dirty="0"/>
              <a:t>RAM: Minimum 4 GB</a:t>
            </a:r>
          </a:p>
          <a:p>
            <a:pPr>
              <a:lnSpc>
                <a:spcPct val="150000"/>
              </a:lnSpc>
            </a:pPr>
            <a:r>
              <a:rPr lang="en-US" dirty="0"/>
              <a:t>Hard Disk: 250 GB or more</a:t>
            </a:r>
          </a:p>
          <a:p>
            <a:pPr>
              <a:lnSpc>
                <a:spcPct val="150000"/>
              </a:lnSpc>
            </a:pPr>
            <a:r>
              <a:rPr lang="en-US" dirty="0"/>
              <a:t>System Type: 64-bit Operating System</a:t>
            </a:r>
          </a:p>
          <a:p>
            <a:endParaRPr lang="en-IN" dirty="0"/>
          </a:p>
        </p:txBody>
      </p:sp>
      <p:sp>
        <p:nvSpPr>
          <p:cNvPr id="4" name="Date Placeholder 3">
            <a:extLst>
              <a:ext uri="{FF2B5EF4-FFF2-40B4-BE49-F238E27FC236}">
                <a16:creationId xmlns:a16="http://schemas.microsoft.com/office/drawing/2014/main" id="{0176B93A-ED06-E7D6-5F46-CF266F1AFBC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031A162A-A9FF-BA97-13E6-496CC499788D}"/>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1174BF3-B693-1ADC-39B7-28B8B8DA56F4}"/>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329519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413B-A05C-DB96-9BC7-DA8605854C0E}"/>
              </a:ext>
            </a:extLst>
          </p:cNvPr>
          <p:cNvSpPr>
            <a:spLocks noGrp="1"/>
          </p:cNvSpPr>
          <p:nvPr>
            <p:ph type="title"/>
          </p:nvPr>
        </p:nvSpPr>
        <p:spPr/>
        <p:txBody>
          <a:bodyPr/>
          <a:lstStyle/>
          <a:p>
            <a:r>
              <a:rPr lang="en-US" sz="3600" b="1" dirty="0"/>
              <a:t>SOFTWARE REQUIREMENTS</a:t>
            </a:r>
            <a:endParaRPr lang="en-IN" dirty="0"/>
          </a:p>
        </p:txBody>
      </p:sp>
      <p:sp>
        <p:nvSpPr>
          <p:cNvPr id="3" name="Content Placeholder 2">
            <a:extLst>
              <a:ext uri="{FF2B5EF4-FFF2-40B4-BE49-F238E27FC236}">
                <a16:creationId xmlns:a16="http://schemas.microsoft.com/office/drawing/2014/main" id="{5FE6EB5C-2E0A-FE9A-5999-1E613747285E}"/>
              </a:ext>
            </a:extLst>
          </p:cNvPr>
          <p:cNvSpPr>
            <a:spLocks noGrp="1"/>
          </p:cNvSpPr>
          <p:nvPr>
            <p:ph idx="1"/>
          </p:nvPr>
        </p:nvSpPr>
        <p:spPr/>
        <p:txBody>
          <a:bodyPr>
            <a:normAutofit/>
          </a:bodyPr>
          <a:lstStyle/>
          <a:p>
            <a:r>
              <a:rPr lang="en-IN" sz="2400" dirty="0"/>
              <a:t>Operating System: Windows 10 or later</a:t>
            </a:r>
          </a:p>
          <a:p>
            <a:r>
              <a:rPr lang="en-IN" sz="2400" dirty="0"/>
              <a:t>Frontend: ReactJS</a:t>
            </a:r>
          </a:p>
          <a:p>
            <a:r>
              <a:rPr lang="en-IN" sz="2400" dirty="0"/>
              <a:t>Backend: Spring Boot (Java)</a:t>
            </a:r>
          </a:p>
          <a:p>
            <a:r>
              <a:rPr lang="en-IN" sz="2400" dirty="0"/>
              <a:t>Database: MySQL</a:t>
            </a:r>
          </a:p>
          <a:p>
            <a:r>
              <a:rPr lang="en-IN" sz="2400" dirty="0"/>
              <a:t>Build Tool: Maven</a:t>
            </a:r>
          </a:p>
          <a:p>
            <a:r>
              <a:rPr lang="en-IN" sz="2400" dirty="0"/>
              <a:t>IDE: IntelliJ IDEA / VS Code / Eclipse</a:t>
            </a:r>
          </a:p>
          <a:p>
            <a:r>
              <a:rPr lang="en-IN" sz="2400" dirty="0"/>
              <a:t>Browser: Chrome or Edge</a:t>
            </a:r>
          </a:p>
          <a:p>
            <a:pPr algn="just">
              <a:lnSpc>
                <a:spcPct val="150000"/>
              </a:lnSpc>
            </a:pPr>
            <a:endParaRPr lang="en-US" sz="2200" dirty="0"/>
          </a:p>
        </p:txBody>
      </p:sp>
      <p:sp>
        <p:nvSpPr>
          <p:cNvPr id="4" name="Date Placeholder 3">
            <a:extLst>
              <a:ext uri="{FF2B5EF4-FFF2-40B4-BE49-F238E27FC236}">
                <a16:creationId xmlns:a16="http://schemas.microsoft.com/office/drawing/2014/main" id="{0EE36FB4-CB40-F407-15F8-5413EA52953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08766B45-71A5-A793-ABA6-5118E2D256E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0068D6D-C547-FEBC-D77E-18138398173D}"/>
              </a:ext>
            </a:extLst>
          </p:cNvPr>
          <p:cNvSpPr>
            <a:spLocks noGrp="1"/>
          </p:cNvSpPr>
          <p:nvPr>
            <p:ph type="sldNum" sz="quarter" idx="12"/>
          </p:nvPr>
        </p:nvSpPr>
        <p:spPr/>
        <p:txBody>
          <a:bodyPr/>
          <a:lstStyle/>
          <a:p>
            <a:fld id="{7B28076C-CE04-4A00-BFAA-A90EA8355859}" type="slidenum">
              <a:rPr lang="en-US" smtClean="0"/>
              <a:t>9</a:t>
            </a:fld>
            <a:endParaRPr lang="en-US"/>
          </a:p>
        </p:txBody>
      </p:sp>
    </p:spTree>
    <p:extLst>
      <p:ext uri="{BB962C8B-B14F-4D97-AF65-F5344CB8AC3E}">
        <p14:creationId xmlns:p14="http://schemas.microsoft.com/office/powerpoint/2010/main" val="15173636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715</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Custom Design</vt:lpstr>
      <vt:lpstr>  </vt:lpstr>
      <vt:lpstr>AGENDA</vt:lpstr>
      <vt:lpstr>ABSTRACT</vt:lpstr>
      <vt:lpstr>EXISTING SYSTEM</vt:lpstr>
      <vt:lpstr>PROPOSED SYSTEM</vt:lpstr>
      <vt:lpstr>ADVANTAGES</vt:lpstr>
      <vt:lpstr>DISADVANTAGE</vt:lpstr>
      <vt:lpstr>HARDWARE REQUIREMENTS</vt:lpstr>
      <vt:lpstr>SOFTWARE REQUIREMENTS</vt:lpstr>
      <vt:lpstr>MODULES</vt:lpstr>
      <vt:lpstr>MODULE DESCRIPTION</vt:lpstr>
      <vt:lpstr>MODULE DESCRIPTION</vt:lpstr>
      <vt:lpstr>OUTPUT</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Yuvapriya V</cp:lastModifiedBy>
  <cp:revision>123</cp:revision>
  <dcterms:created xsi:type="dcterms:W3CDTF">2019-11-06T07:48:00Z</dcterms:created>
  <dcterms:modified xsi:type="dcterms:W3CDTF">2025-10-29T08:49:22Z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