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44c213e6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44c213e6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44c213e6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44c213e6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44c213cc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44c213cc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44c213e6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44c213e6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44c213e6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44c213e6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44c213cc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44c213cc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44c213e6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44c213e6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29625"/>
            <a:ext cx="8520600" cy="1330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GRE Admission Prediction</a:t>
            </a:r>
            <a:endParaRPr/>
          </a:p>
        </p:txBody>
      </p:sp>
      <p:sp>
        <p:nvSpPr>
          <p:cNvPr id="55" name="Google Shape;55;p13"/>
          <p:cNvSpPr txBox="1"/>
          <p:nvPr>
            <p:ph idx="1" type="subTitle"/>
          </p:nvPr>
        </p:nvSpPr>
        <p:spPr>
          <a:xfrm>
            <a:off x="311700" y="2834125"/>
            <a:ext cx="8520600" cy="20328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a:t>Done By:</a:t>
            </a:r>
            <a:endParaRPr/>
          </a:p>
          <a:p>
            <a:pPr indent="0" lvl="0" marL="0" rtl="0" algn="ctr">
              <a:spcBef>
                <a:spcPts val="0"/>
              </a:spcBef>
              <a:spcAft>
                <a:spcPts val="0"/>
              </a:spcAft>
              <a:buNone/>
            </a:pPr>
            <a:r>
              <a:t/>
            </a:r>
            <a:endParaRPr/>
          </a:p>
          <a:p>
            <a:pPr indent="0" lvl="0" marL="0" rtl="0" algn="l">
              <a:spcBef>
                <a:spcPts val="0"/>
              </a:spcBef>
              <a:spcAft>
                <a:spcPts val="0"/>
              </a:spcAft>
              <a:buNone/>
            </a:pPr>
            <a:r>
              <a:rPr lang="en-GB"/>
              <a:t>Yuvaraj Tankala (AP19110010221)</a:t>
            </a:r>
            <a:endParaRPr/>
          </a:p>
          <a:p>
            <a:pPr indent="0" lvl="0" marL="0" rtl="0" algn="r">
              <a:spcBef>
                <a:spcPts val="0"/>
              </a:spcBef>
              <a:spcAft>
                <a:spcPts val="0"/>
              </a:spcAft>
              <a:buNone/>
            </a:pPr>
            <a:r>
              <a:t/>
            </a:r>
            <a:endParaRPr/>
          </a:p>
          <a:p>
            <a:pPr indent="0" lvl="0" marL="0" rtl="0" algn="l">
              <a:spcBef>
                <a:spcPts val="0"/>
              </a:spcBef>
              <a:spcAft>
                <a:spcPts val="0"/>
              </a:spcAft>
              <a:buNone/>
            </a:pPr>
            <a:r>
              <a:rPr lang="en-GB"/>
              <a:t>Subrahmanyam Konakanchi (AP19110010192)</a:t>
            </a:r>
            <a:endParaRPr/>
          </a:p>
          <a:p>
            <a:pPr indent="0" lvl="0" marL="0" rtl="0" algn="r">
              <a:spcBef>
                <a:spcPts val="0"/>
              </a:spcBef>
              <a:spcAft>
                <a:spcPts val="0"/>
              </a:spcAft>
              <a:buNone/>
            </a:pPr>
            <a:r>
              <a:rPr lang="en-GB"/>
              <a:t>				</a:t>
            </a:r>
            <a:endParaRPr/>
          </a:p>
          <a:p>
            <a:pPr indent="0" lvl="0" marL="0" rtl="0" algn="ctr">
              <a:spcBef>
                <a:spcPts val="0"/>
              </a:spcBef>
              <a:spcAft>
                <a:spcPts val="0"/>
              </a:spcAft>
              <a:buNone/>
            </a:pPr>
            <a:r>
              <a:rPr lang="en-GB"/>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59825" y="3758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220"/>
              <a:t>Introduction</a:t>
            </a:r>
            <a:endParaRPr b="1" sz="322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p>
          <a:p>
            <a:pPr indent="0" lvl="0" marL="0" rtl="0" algn="l">
              <a:spcBef>
                <a:spcPts val="1200"/>
              </a:spcBef>
              <a:spcAft>
                <a:spcPts val="0"/>
              </a:spcAft>
              <a:buNone/>
            </a:pPr>
            <a:r>
              <a:rPr b="1" lang="en-GB"/>
              <a:t>The application process for many universities consists of assessing the student's aptitude, academic record and evaluating tests like GRE, TOEFL and IELTS. Students applying to these universities are judged based on these factors. </a:t>
            </a:r>
            <a:endParaRPr b="1"/>
          </a:p>
          <a:p>
            <a:pPr indent="0" lvl="0" marL="0" rtl="0" algn="l">
              <a:spcBef>
                <a:spcPts val="1200"/>
              </a:spcBef>
              <a:spcAft>
                <a:spcPts val="120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414950"/>
            <a:ext cx="8520600" cy="75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3600"/>
              <a:t>Project Details</a:t>
            </a:r>
            <a:endParaRPr b="1" sz="3600"/>
          </a:p>
        </p:txBody>
      </p:sp>
      <p:sp>
        <p:nvSpPr>
          <p:cNvPr id="67" name="Google Shape;67;p15"/>
          <p:cNvSpPr txBox="1"/>
          <p:nvPr>
            <p:ph idx="1" type="subTitle"/>
          </p:nvPr>
        </p:nvSpPr>
        <p:spPr>
          <a:xfrm>
            <a:off x="311700" y="1547375"/>
            <a:ext cx="8520600" cy="20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t>"University Admission Prediction based on GRE scores ". This project uses a dataset consisting of GRE scores, Toefl scores, SOPs, LOPs, CGPAs, and probability to attain admission at particular universities.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GB" sz="1800"/>
              <a:t>We tested several machine learning algorithms and found three (KNN, Random Forest,Logistic Regression) that were more than 80% accurate in predicting the data. </a:t>
            </a:r>
            <a:endParaRPr b="1"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2920"/>
              <a:t>Machine learning a</a:t>
            </a:r>
            <a:r>
              <a:rPr b="1" lang="en-GB" sz="2920"/>
              <a:t>lgorithms Used</a:t>
            </a:r>
            <a:endParaRPr b="1" sz="292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600"/>
          </a:p>
          <a:p>
            <a:pPr indent="-342900" lvl="0" marL="457200" rtl="0" algn="l">
              <a:spcBef>
                <a:spcPts val="1200"/>
              </a:spcBef>
              <a:spcAft>
                <a:spcPts val="0"/>
              </a:spcAft>
              <a:buSzPts val="1800"/>
              <a:buChar char="●"/>
            </a:pPr>
            <a:r>
              <a:rPr b="1" lang="en-GB"/>
              <a:t>KNN Classifiers</a:t>
            </a:r>
            <a:endParaRPr b="1"/>
          </a:p>
          <a:p>
            <a:pPr indent="0" lvl="0" marL="0" rtl="0" algn="l">
              <a:spcBef>
                <a:spcPts val="1200"/>
              </a:spcBef>
              <a:spcAft>
                <a:spcPts val="0"/>
              </a:spcAft>
              <a:buNone/>
            </a:pPr>
            <a:r>
              <a:t/>
            </a:r>
            <a:endParaRPr b="1" sz="1700"/>
          </a:p>
          <a:p>
            <a:pPr indent="-342900" lvl="0" marL="457200" rtl="0" algn="l">
              <a:spcBef>
                <a:spcPts val="1200"/>
              </a:spcBef>
              <a:spcAft>
                <a:spcPts val="0"/>
              </a:spcAft>
              <a:buSzPts val="1800"/>
              <a:buChar char="●"/>
            </a:pPr>
            <a:r>
              <a:rPr b="1" lang="en-GB"/>
              <a:t>Random Forest Classifier</a:t>
            </a:r>
            <a:endParaRPr b="1"/>
          </a:p>
          <a:p>
            <a:pPr indent="0" lvl="0" marL="0" rtl="0" algn="l">
              <a:spcBef>
                <a:spcPts val="1200"/>
              </a:spcBef>
              <a:spcAft>
                <a:spcPts val="0"/>
              </a:spcAft>
              <a:buNone/>
            </a:pPr>
            <a:r>
              <a:t/>
            </a:r>
            <a:endParaRPr b="1"/>
          </a:p>
          <a:p>
            <a:pPr indent="-342900" lvl="0" marL="457200" rtl="0" algn="l">
              <a:spcBef>
                <a:spcPts val="1200"/>
              </a:spcBef>
              <a:spcAft>
                <a:spcPts val="0"/>
              </a:spcAft>
              <a:buSzPts val="1800"/>
              <a:buChar char="●"/>
            </a:pPr>
            <a:r>
              <a:rPr b="1" lang="en-GB"/>
              <a:t>Logistic Regression</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63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520"/>
              <a:t>Tech Stack</a:t>
            </a:r>
            <a:endParaRPr b="1" sz="3520"/>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Python packages (</a:t>
            </a:r>
            <a:r>
              <a:rPr b="1" lang="en-GB"/>
              <a:t>Scikit learn,Torch,Matplot,Pandas,Numpy)</a:t>
            </a:r>
            <a:endParaRPr b="1"/>
          </a:p>
          <a:p>
            <a:pPr indent="0" lvl="0" marL="457200" rtl="0" algn="l">
              <a:spcBef>
                <a:spcPts val="1200"/>
              </a:spcBef>
              <a:spcAft>
                <a:spcPts val="0"/>
              </a:spcAft>
              <a:buNone/>
            </a:pPr>
            <a:r>
              <a:t/>
            </a:r>
            <a:endParaRPr b="1"/>
          </a:p>
          <a:p>
            <a:pPr indent="-342900" lvl="0" marL="457200" rtl="0" algn="l">
              <a:spcBef>
                <a:spcPts val="1200"/>
              </a:spcBef>
              <a:spcAft>
                <a:spcPts val="0"/>
              </a:spcAft>
              <a:buSzPts val="1800"/>
              <a:buChar char="●"/>
            </a:pPr>
            <a:r>
              <a:rPr b="1" lang="en-GB"/>
              <a:t>Django</a:t>
            </a:r>
            <a:endParaRPr b="1"/>
          </a:p>
          <a:p>
            <a:pPr indent="0" lvl="0" marL="457200" rtl="0" algn="l">
              <a:spcBef>
                <a:spcPts val="1200"/>
              </a:spcBef>
              <a:spcAft>
                <a:spcPts val="0"/>
              </a:spcAft>
              <a:buNone/>
            </a:pPr>
            <a:r>
              <a:t/>
            </a:r>
            <a:endParaRPr b="1"/>
          </a:p>
          <a:p>
            <a:pPr indent="-342900" lvl="0" marL="457200" rtl="0" algn="l">
              <a:spcBef>
                <a:spcPts val="1200"/>
              </a:spcBef>
              <a:spcAft>
                <a:spcPts val="0"/>
              </a:spcAft>
              <a:buSzPts val="1800"/>
              <a:buChar char="●"/>
            </a:pPr>
            <a:r>
              <a:rPr b="1" lang="en-GB"/>
              <a:t>HTML,CSS</a:t>
            </a:r>
            <a:endParaRPr b="1"/>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3133"/>
              <a:t>                       </a:t>
            </a:r>
            <a:r>
              <a:rPr b="1" lang="en-GB" sz="3355"/>
              <a:t>Results &amp; Output</a:t>
            </a:r>
            <a:endParaRPr b="1" sz="3355"/>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5204300" y="1288925"/>
            <a:ext cx="3304650" cy="1555125"/>
          </a:xfrm>
          <a:prstGeom prst="rect">
            <a:avLst/>
          </a:prstGeom>
          <a:noFill/>
          <a:ln>
            <a:noFill/>
          </a:ln>
        </p:spPr>
      </p:pic>
      <p:pic>
        <p:nvPicPr>
          <p:cNvPr id="87" name="Google Shape;87;p18"/>
          <p:cNvPicPr preferRelativeResize="0"/>
          <p:nvPr/>
        </p:nvPicPr>
        <p:blipFill>
          <a:blip r:embed="rId4">
            <a:alphaModFix/>
          </a:blip>
          <a:stretch>
            <a:fillRect/>
          </a:stretch>
        </p:blipFill>
        <p:spPr>
          <a:xfrm>
            <a:off x="311700" y="1288913"/>
            <a:ext cx="4457700" cy="3057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375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133"/>
              <a:t>                        </a:t>
            </a:r>
            <a:r>
              <a:rPr b="1" lang="en-GB" sz="3033"/>
              <a:t>Results &amp; Output</a:t>
            </a:r>
            <a:endParaRPr b="1" sz="2720"/>
          </a:p>
        </p:txBody>
      </p:sp>
      <p:pic>
        <p:nvPicPr>
          <p:cNvPr id="93" name="Google Shape;93;p19"/>
          <p:cNvPicPr preferRelativeResize="0"/>
          <p:nvPr/>
        </p:nvPicPr>
        <p:blipFill>
          <a:blip r:embed="rId3">
            <a:alphaModFix/>
          </a:blip>
          <a:stretch>
            <a:fillRect/>
          </a:stretch>
        </p:blipFill>
        <p:spPr>
          <a:xfrm>
            <a:off x="1550977" y="1095513"/>
            <a:ext cx="6042049" cy="39910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80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3133"/>
              <a:t>                       </a:t>
            </a:r>
            <a:r>
              <a:rPr b="1" lang="en-GB" sz="3355"/>
              <a:t>Results &amp; Output</a:t>
            </a:r>
            <a:endParaRPr b="1" sz="3355"/>
          </a:p>
          <a:p>
            <a:pPr indent="0" lvl="0" marL="0" rtl="0" algn="l">
              <a:spcBef>
                <a:spcPts val="0"/>
              </a:spcBef>
              <a:spcAft>
                <a:spcPts val="0"/>
              </a:spcAft>
              <a:buNone/>
            </a:pPr>
            <a:r>
              <a:t/>
            </a:r>
            <a:endParaRPr b="1"/>
          </a:p>
        </p:txBody>
      </p:sp>
      <p:pic>
        <p:nvPicPr>
          <p:cNvPr id="99" name="Google Shape;99;p20"/>
          <p:cNvPicPr preferRelativeResize="0"/>
          <p:nvPr/>
        </p:nvPicPr>
        <p:blipFill>
          <a:blip r:embed="rId3">
            <a:alphaModFix/>
          </a:blip>
          <a:stretch>
            <a:fillRect/>
          </a:stretch>
        </p:blipFill>
        <p:spPr>
          <a:xfrm>
            <a:off x="1678600" y="1000425"/>
            <a:ext cx="5317801" cy="4004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