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Teko"/>
      <p:regular r:id="rId12"/>
      <p:bold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Barlow Medium"/>
      <p:regular r:id="rId18"/>
      <p:bold r:id="rId19"/>
      <p:italic r:id="rId20"/>
      <p:boldItalic r:id="rId21"/>
    </p:embeddedFont>
    <p:embeddedFont>
      <p:font typeface="Spectral"/>
      <p:regular r:id="rId22"/>
      <p:bold r:id="rId23"/>
      <p:italic r:id="rId24"/>
      <p:boldItalic r:id="rId25"/>
    </p:embeddedFont>
    <p:embeddedFont>
      <p:font typeface="Barlow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Medium-italic.fntdata"/><Relationship Id="rId22" Type="http://schemas.openxmlformats.org/officeDocument/2006/relationships/font" Target="fonts/Spectral-regular.fntdata"/><Relationship Id="rId21" Type="http://schemas.openxmlformats.org/officeDocument/2006/relationships/font" Target="fonts/BarlowMedium-boldItalic.fntdata"/><Relationship Id="rId24" Type="http://schemas.openxmlformats.org/officeDocument/2006/relationships/font" Target="fonts/Spectral-italic.fntdata"/><Relationship Id="rId23" Type="http://schemas.openxmlformats.org/officeDocument/2006/relationships/font" Target="fonts/Spectral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-bold.fntdata"/><Relationship Id="rId25" Type="http://schemas.openxmlformats.org/officeDocument/2006/relationships/font" Target="fonts/Spectral-boldItalic.fntdata"/><Relationship Id="rId27" Type="http://schemas.openxmlformats.org/officeDocument/2006/relationships/font" Target="fonts/Barl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Teko-bold.fntdata"/><Relationship Id="rId12" Type="http://schemas.openxmlformats.org/officeDocument/2006/relationships/font" Target="fonts/Teko-regular.fntdata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BarlowMedium-bold.fntdata"/><Relationship Id="rId18" Type="http://schemas.openxmlformats.org/officeDocument/2006/relationships/font" Target="fonts/Barlow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D50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838984">
            <a:off x="-3769805" y="3668101"/>
            <a:ext cx="13321226" cy="688957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6527586" y="796676"/>
            <a:ext cx="10731714" cy="1618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Quantify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251324" y="125448"/>
            <a:ext cx="1806504" cy="1806504"/>
          </a:xfrm>
          <a:custGeom>
            <a:rect b="b" l="l" r="r" t="t"/>
            <a:pathLst>
              <a:path extrusionOk="0" h="1913890" w="1913890">
                <a:moveTo>
                  <a:pt x="1789430" y="1913890"/>
                </a:moveTo>
                <a:lnTo>
                  <a:pt x="124460" y="1913890"/>
                </a:lnTo>
                <a:cubicBezTo>
                  <a:pt x="55880" y="1913890"/>
                  <a:pt x="0" y="1858010"/>
                  <a:pt x="0" y="17894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789430"/>
                </a:lnTo>
                <a:cubicBezTo>
                  <a:pt x="1913890" y="1858010"/>
                  <a:pt x="1858010" y="1913890"/>
                  <a:pt x="1789430" y="1913890"/>
                </a:cubicBezTo>
                <a:close/>
              </a:path>
            </a:pathLst>
          </a:custGeom>
          <a:solidFill>
            <a:srgbClr val="1414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10235149" y="8753588"/>
            <a:ext cx="7024152" cy="504712"/>
            <a:chOff x="-859569" y="-160999"/>
            <a:chExt cx="9365535" cy="672950"/>
          </a:xfrm>
        </p:grpSpPr>
        <p:sp>
          <p:nvSpPr>
            <p:cNvPr id="88" name="Google Shape;88;p13"/>
            <p:cNvSpPr txBox="1"/>
            <p:nvPr/>
          </p:nvSpPr>
          <p:spPr>
            <a:xfrm>
              <a:off x="-859569" y="-47616"/>
              <a:ext cx="7808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HackOFiesta</a:t>
              </a:r>
              <a:r>
                <a:rPr b="0" i="0" lang="en-US" sz="2100" u="none" cap="none" strike="noStrike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-</a:t>
              </a:r>
              <a:r>
                <a:rPr lang="en-US" sz="21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Flagship Hackathon of India</a:t>
              </a: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7307557" y="-160999"/>
              <a:ext cx="1198409" cy="672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01</a:t>
              </a:r>
              <a:endParaRPr/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6527586" y="2471431"/>
            <a:ext cx="1073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latin typeface="Teko"/>
                <a:ea typeface="Teko"/>
                <a:cs typeface="Teko"/>
                <a:sym typeface="Teko"/>
              </a:rPr>
              <a:t>								          Translate and summarize to 100+ languages</a:t>
            </a:r>
            <a:endParaRPr b="1" sz="2700"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7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6527586" y="3081500"/>
            <a:ext cx="107316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#Include.io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527575" y="4070816"/>
            <a:ext cx="111456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Yuvaraj Tankala</a:t>
            </a:r>
            <a:endParaRPr b="1" sz="4200">
              <a:solidFill>
                <a:srgbClr val="141414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Subrahmanyam Konakanchi</a:t>
            </a:r>
            <a:endParaRPr b="1" sz="4200">
              <a:solidFill>
                <a:srgbClr val="141414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14141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44" y="423861"/>
            <a:ext cx="14382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DA7D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1028700" y="334644"/>
            <a:ext cx="8550818" cy="2283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00" u="none" cap="none" strike="noStrike">
                <a:solidFill>
                  <a:srgbClr val="F6F6F6"/>
                </a:solidFill>
                <a:latin typeface="Barlow"/>
                <a:ea typeface="Barlow"/>
                <a:cs typeface="Barlow"/>
                <a:sym typeface="Barlow"/>
              </a:rPr>
              <a:t>PROBLEM STATEMENT</a:t>
            </a:r>
            <a:endParaRPr/>
          </a:p>
        </p:txBody>
      </p:sp>
      <p:grpSp>
        <p:nvGrpSpPr>
          <p:cNvPr id="99" name="Google Shape;99;p14"/>
          <p:cNvGrpSpPr/>
          <p:nvPr/>
        </p:nvGrpSpPr>
        <p:grpSpPr>
          <a:xfrm>
            <a:off x="1028663" y="1570759"/>
            <a:ext cx="9405450" cy="6837525"/>
            <a:chOff x="-50" y="-1396671"/>
            <a:chExt cx="12540600" cy="9116700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0" y="-47625"/>
              <a:ext cx="12540484" cy="573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-50" y="-1396671"/>
              <a:ext cx="12540600" cy="91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141414"/>
                  </a:solidFill>
                  <a:latin typeface="Spectral"/>
                  <a:ea typeface="Spectral"/>
                  <a:cs typeface="Spectral"/>
                  <a:sym typeface="Spectral"/>
                </a:rPr>
                <a:t>1.Today Mainstream education is available only in English in most countries. We believe that language should not be a barrier to learn. </a:t>
              </a:r>
              <a:endParaRPr sz="28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141414"/>
                  </a:solidFill>
                  <a:latin typeface="Spectral"/>
                  <a:ea typeface="Spectral"/>
                  <a:cs typeface="Spectral"/>
                  <a:sym typeface="Spectral"/>
                </a:rPr>
                <a:t>2.Media is an expensive segment and affording to scale globally with a studio setup would cost millions of dollars</a:t>
              </a:r>
              <a:endParaRPr sz="28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141414"/>
                  </a:solidFill>
                  <a:latin typeface="Spectral"/>
                  <a:ea typeface="Spectral"/>
                  <a:cs typeface="Spectral"/>
                  <a:sym typeface="Spectral"/>
                </a:rPr>
                <a:t>3.engage with your target audience from across the world. Whether it's on Instagram, TikTok, Facebook or your own vlog, grow your audience without any hassle.</a:t>
              </a:r>
              <a:endParaRPr sz="28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260589">
            <a:off x="7734332" y="740028"/>
            <a:ext cx="2819335" cy="8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5003" r="5003" t="0"/>
          <a:stretch/>
        </p:blipFill>
        <p:spPr>
          <a:xfrm>
            <a:off x="16473309" y="428339"/>
            <a:ext cx="1571982" cy="146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34119" y="2107926"/>
            <a:ext cx="7782281" cy="70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264431" y="437992"/>
            <a:ext cx="10912607" cy="11726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00" u="none" cap="none" strike="noStrike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PROPOSED SOLUTION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264431" y="1524873"/>
            <a:ext cx="11268706" cy="8882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4141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rPr>
              <a:t>Quantify is a one-stop destination for the content creators such as bloggers, activists, reporters, youtubers and many more . As, content creators should be able to communicate with people around the globe, there's always a language barrier. We at Quantify help to translate and summarize the videos and text files to 100+ languages by leveraging bleeding edge technologies like AI and NLP. </a:t>
            </a:r>
            <a:endParaRPr sz="2400">
              <a:solidFill>
                <a:srgbClr val="14141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rPr>
              <a:t>Today we have manual translation agencies translating it by taking over 15 days and would cost 50,000 INR or more. </a:t>
            </a:r>
            <a:endParaRPr sz="2400">
              <a:solidFill>
                <a:srgbClr val="14141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rPr>
              <a:t>Using Quantify:  </a:t>
            </a:r>
            <a:endParaRPr sz="2400">
              <a:solidFill>
                <a:srgbClr val="14141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rPr>
              <a:t>-You can translate and summarize your content to the language of your choice.</a:t>
            </a:r>
            <a:endParaRPr sz="2400">
              <a:solidFill>
                <a:srgbClr val="14141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rPr>
              <a:t> - Accelerate content reach to 8 billion people with just 1-click. </a:t>
            </a:r>
            <a:endParaRPr sz="2400">
              <a:solidFill>
                <a:srgbClr val="14141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rPr>
              <a:t>- Save more than 50,000 INR</a:t>
            </a:r>
            <a:endParaRPr sz="2400">
              <a:solidFill>
                <a:srgbClr val="14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236183">
            <a:off x="7192382" y="2912189"/>
            <a:ext cx="15371928" cy="590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5003" r="5003" t="0"/>
          <a:stretch/>
        </p:blipFill>
        <p:spPr>
          <a:xfrm>
            <a:off x="16473309" y="294126"/>
            <a:ext cx="1571982" cy="146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414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218575" y="1696969"/>
            <a:ext cx="8165283" cy="6393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UNIQUE SELLING POINTS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863850" y="4850875"/>
            <a:ext cx="114375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3823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0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Engage with your Audience on Social Media Channels worldwid</a:t>
            </a:r>
            <a:r>
              <a:rPr b="1" lang="en-US" sz="30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e</a:t>
            </a:r>
            <a:endParaRPr b="1" sz="30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238235"/>
              </a:lnSpc>
              <a:spcBef>
                <a:spcPts val="2200"/>
              </a:spcBef>
              <a:spcAft>
                <a:spcPts val="0"/>
              </a:spcAft>
              <a:buSzPts val="1100"/>
              <a:buNone/>
            </a:pPr>
            <a:r>
              <a:rPr b="1" lang="en-US" sz="30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- Save more than 50,000 INR</a:t>
            </a:r>
            <a:endParaRPr b="1" sz="36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- </a:t>
            </a:r>
            <a:r>
              <a:rPr b="1" lang="en-US" sz="30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Accelerate content reach to 8 billion people with just 1-click. </a:t>
            </a:r>
            <a:endParaRPr b="1" sz="30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- Save more than 50,000 INR</a:t>
            </a:r>
            <a:endParaRPr b="1" sz="26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18575" y="4742237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5003" r="5003" t="0"/>
          <a:stretch/>
        </p:blipFill>
        <p:spPr>
          <a:xfrm>
            <a:off x="218575" y="203440"/>
            <a:ext cx="1386081" cy="129540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890025" y="2761800"/>
            <a:ext cx="11626200" cy="1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382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Interact and Engage With Your	Customers across the World</a:t>
            </a:r>
            <a:endParaRPr b="1" sz="31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218575" y="2626734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447388">
            <a:off x="13731121" y="-613501"/>
            <a:ext cx="7056358" cy="275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28385" y="2173460"/>
            <a:ext cx="12045623" cy="1005199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1028700" y="3772592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1028700" y="58501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2.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1028700" y="79075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3.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1028700" y="1080743"/>
            <a:ext cx="9029700" cy="1085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YOUR TECH STACK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4">
            <a:alphaModFix/>
          </a:blip>
          <a:srcRect b="0" l="5003" r="5003" t="0"/>
          <a:stretch/>
        </p:blipFill>
        <p:spPr>
          <a:xfrm>
            <a:off x="15697200" y="41022"/>
            <a:ext cx="2430224" cy="227124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1678625" y="3223075"/>
            <a:ext cx="12113400" cy="6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Backend: Django</a:t>
            </a:r>
            <a:endParaRPr sz="2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Architecture: MVT</a:t>
            </a:r>
            <a:endParaRPr sz="2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Web Page : HTML, CSS, Javascript</a:t>
            </a:r>
            <a:endParaRPr sz="2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Others : Tensorflow,TF-IDF,Wiki,Fuzzy Match</a:t>
            </a:r>
            <a:endParaRPr sz="2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1000308" y="4583200"/>
            <a:ext cx="8564296" cy="2316893"/>
            <a:chOff x="0" y="209550"/>
            <a:chExt cx="11419061" cy="3089191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0" y="209550"/>
              <a:ext cx="11419061" cy="22284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0" u="none" cap="none" strike="noStrik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THANK YOU</a:t>
              </a:r>
              <a:endParaRPr/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0" y="2725468"/>
              <a:ext cx="9354958" cy="573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447388">
            <a:off x="6003271" y="-257263"/>
            <a:ext cx="14210931" cy="553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 rotWithShape="1">
          <a:blip r:embed="rId4">
            <a:alphaModFix/>
          </a:blip>
          <a:srcRect b="0" l="5003" r="5003" t="0"/>
          <a:stretch/>
        </p:blipFill>
        <p:spPr>
          <a:xfrm>
            <a:off x="242708" y="416409"/>
            <a:ext cx="1890891" cy="176719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1198885" y="5867677"/>
            <a:ext cx="6721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Feel free to add more slides!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