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-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a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e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e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eometric grey stone architecture" descr="Geometric grey stone architectur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3958" r="0" b="1041"/>
          <a:stretch>
            <a:fillRect/>
          </a:stretch>
        </p:blipFill>
        <p:spPr>
          <a:xfrm>
            <a:off x="0" y="0"/>
            <a:ext cx="24384001" cy="13716000"/>
          </a:xfrm>
          <a:prstGeom prst="rect">
            <a:avLst/>
          </a:prstGeom>
        </p:spPr>
      </p:pic>
      <p:sp>
        <p:nvSpPr>
          <p:cNvPr id="172" name="G.yuvaraj,S.prasanthi,G.anjali devi,K.sree chandana…"/>
          <p:cNvSpPr txBox="1"/>
          <p:nvPr>
            <p:ph type="body" sz="quarter" idx="1"/>
          </p:nvPr>
        </p:nvSpPr>
        <p:spPr>
          <a:xfrm>
            <a:off x="722964" y="11751169"/>
            <a:ext cx="18118638" cy="1171297"/>
          </a:xfrm>
          <a:prstGeom prst="rect">
            <a:avLst/>
          </a:prstGeom>
        </p:spPr>
        <p:txBody>
          <a:bodyPr/>
          <a:lstStyle/>
          <a:p>
            <a:pPr defTabSz="487044">
              <a:defRPr sz="3244"/>
            </a:pPr>
            <a:r>
              <a:t>G.yuvaraj,S.prasanthi,G.anjali devi,K.sree chandana</a:t>
            </a:r>
          </a:p>
          <a:p>
            <a:pPr defTabSz="487044">
              <a:defRPr sz="3244"/>
            </a:pPr>
            <a:r>
              <a:t>B.sidhartha,G.mahidhar</a:t>
            </a:r>
          </a:p>
        </p:txBody>
      </p:sp>
      <p:sp>
        <p:nvSpPr>
          <p:cNvPr id="173" name="iPhone-user Journey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iPhone-user Journey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aunched on JAN 9 2007 by Steeve jobs"/>
          <p:cNvSpPr txBox="1"/>
          <p:nvPr>
            <p:ph type="body" idx="21"/>
          </p:nvPr>
        </p:nvSpPr>
        <p:spPr>
          <a:xfrm>
            <a:off x="607837" y="2228823"/>
            <a:ext cx="9830358" cy="864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619125">
              <a:defRPr sz="4125"/>
            </a:pPr>
            <a:r>
              <a:t>Launched on </a:t>
            </a:r>
            <a:r>
              <a:t>JAN 9 2007</a:t>
            </a:r>
            <a:r>
              <a:t> by Steeve jobs</a:t>
            </a:r>
          </a:p>
        </p:txBody>
      </p:sp>
      <p:pic>
        <p:nvPicPr>
          <p:cNvPr id="176" name="iPhone-15-Pro-Lineup-Feature.jpg" descr="iPhone-15-Pro-Lineup-Feature.jp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5395" t="0" r="25395" b="0"/>
          <a:stretch>
            <a:fillRect/>
          </a:stretch>
        </p:blipFill>
        <p:spPr>
          <a:xfrm>
            <a:off x="12765831" y="-64641"/>
            <a:ext cx="12001418" cy="13716044"/>
          </a:xfrm>
          <a:prstGeom prst="rect">
            <a:avLst/>
          </a:prstGeom>
        </p:spPr>
      </p:pic>
      <p:sp>
        <p:nvSpPr>
          <p:cNvPr id="177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>
                <a:solidFill>
                  <a:srgbClr val="4C1000"/>
                </a:solidFill>
              </a:defRPr>
            </a:lvl1pPr>
          </a:lstStyle>
          <a:p>
            <a:pPr/>
            <a:r>
              <a:t>History</a:t>
            </a:r>
          </a:p>
        </p:txBody>
      </p:sp>
      <p:sp>
        <p:nvSpPr>
          <p:cNvPr id="178" name="FEATURES…"/>
          <p:cNvSpPr txBox="1"/>
          <p:nvPr>
            <p:ph type="body" sz="half" idx="1"/>
          </p:nvPr>
        </p:nvSpPr>
        <p:spPr>
          <a:xfrm>
            <a:off x="1206500" y="4246008"/>
            <a:ext cx="9779000" cy="8256630"/>
          </a:xfrm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b="1" sz="3920">
                <a:solidFill>
                  <a:srgbClr val="1478C9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FEATURES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User experience (IOS)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Security and Privacy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DIY repairs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High performing chipsets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Camera quality 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Water and dust resistance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837pIkbEsTWQe.png!sw800.png" descr="837pIkbEsTWQe.png!sw800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250" t="0" r="6250" b="0"/>
          <a:stretch>
            <a:fillRect/>
          </a:stretch>
        </p:blipFill>
        <p:spPr>
          <a:xfrm>
            <a:off x="14166404" y="2325575"/>
            <a:ext cx="8426863" cy="9630798"/>
          </a:xfrm>
          <a:prstGeom prst="rect">
            <a:avLst/>
          </a:prstGeom>
        </p:spPr>
      </p:pic>
      <p:sp>
        <p:nvSpPr>
          <p:cNvPr id="181" name="Benifits of iph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Benifits of iphone</a:t>
            </a:r>
          </a:p>
        </p:txBody>
      </p:sp>
      <p:sp>
        <p:nvSpPr>
          <p:cNvPr id="182" name="Seemless Ecosystem…"/>
          <p:cNvSpPr txBox="1"/>
          <p:nvPr>
            <p:ph type="body" sz="half" idx="1"/>
          </p:nvPr>
        </p:nvSpPr>
        <p:spPr>
          <a:xfrm>
            <a:off x="1851213" y="3387746"/>
            <a:ext cx="9449808" cy="9500457"/>
          </a:xfrm>
          <a:prstGeom prst="rect">
            <a:avLst/>
          </a:prstGeom>
        </p:spPr>
        <p:txBody>
          <a:bodyPr/>
          <a:lstStyle/>
          <a:p>
            <a:pPr/>
            <a:r>
              <a:t>Seemless Ecosystem</a:t>
            </a:r>
          </a:p>
          <a:p>
            <a:pPr/>
            <a:r>
              <a:t>Software Optimisation</a:t>
            </a:r>
          </a:p>
          <a:p>
            <a:pPr/>
            <a:r>
              <a:t>Privacy and Security</a:t>
            </a:r>
          </a:p>
          <a:p>
            <a:pPr/>
            <a:r>
              <a:t>Integration with Apple</a:t>
            </a:r>
          </a:p>
          <a:p>
            <a:pPr/>
            <a:r>
              <a:t>Longevity and Resale Value</a:t>
            </a:r>
          </a:p>
          <a:p>
            <a:pPr/>
            <a:r>
              <a:t>Customer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s.jpeg" descr="images.jpe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250" t="0" r="6250" b="0"/>
          <a:stretch>
            <a:fillRect/>
          </a:stretch>
        </p:blipFill>
        <p:spPr>
          <a:xfrm>
            <a:off x="16167315" y="2050955"/>
            <a:ext cx="7848158" cy="8969413"/>
          </a:xfrm>
          <a:prstGeom prst="rect">
            <a:avLst/>
          </a:prstGeom>
        </p:spPr>
      </p:pic>
      <p:sp>
        <p:nvSpPr>
          <p:cNvPr id="185" name="Problems faced by user"/>
          <p:cNvSpPr txBox="1"/>
          <p:nvPr>
            <p:ph type="title"/>
          </p:nvPr>
        </p:nvSpPr>
        <p:spPr>
          <a:xfrm>
            <a:off x="1206500" y="635000"/>
            <a:ext cx="10827380" cy="1689100"/>
          </a:xfrm>
          <a:prstGeom prst="rect">
            <a:avLst/>
          </a:prstGeom>
        </p:spPr>
        <p:txBody>
          <a:bodyPr/>
          <a:lstStyle>
            <a:lvl1pPr defTabSz="1877520">
              <a:defRPr spc="-77" sz="7700" u="sng">
                <a:solidFill>
                  <a:srgbClr val="B81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Problems faced by user</a:t>
            </a:r>
          </a:p>
        </p:txBody>
      </p:sp>
      <p:sp>
        <p:nvSpPr>
          <p:cNvPr id="186" name="1. Battery Life…"/>
          <p:cNvSpPr txBox="1"/>
          <p:nvPr>
            <p:ph type="body" idx="1"/>
          </p:nvPr>
        </p:nvSpPr>
        <p:spPr>
          <a:xfrm>
            <a:off x="1206500" y="2390365"/>
            <a:ext cx="18870024" cy="12998443"/>
          </a:xfrm>
          <a:prstGeom prst="rect">
            <a:avLst/>
          </a:prstGeom>
        </p:spPr>
        <p:txBody>
          <a:bodyPr/>
          <a:lstStyle/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</a:t>
            </a:r>
            <a:r>
              <a:rPr b="1"/>
              <a:t>Battery Life</a:t>
            </a:r>
            <a:endParaRPr b="1"/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Problem</a:t>
            </a:r>
            <a:r>
              <a:t>: </a:t>
            </a:r>
            <a:r>
              <a:rPr i="1"/>
              <a:t>Battery degrades overtime, requiring frequent charging.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</a:t>
            </a:r>
            <a:r>
              <a:rPr b="1"/>
              <a:t>Storage Limitations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Problem</a:t>
            </a:r>
            <a:r>
              <a:t>: </a:t>
            </a:r>
            <a:r>
              <a:rPr i="1"/>
              <a:t>Fixed storage capacity without external memory options.</a:t>
            </a:r>
            <a:endParaRPr i="1"/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3.Price</a:t>
            </a:r>
            <a:endParaRPr b="0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Problem</a:t>
            </a:r>
            <a:r>
              <a:t>: </a:t>
            </a:r>
            <a:r>
              <a:rPr b="0" i="1"/>
              <a:t>iPhones are expensive , limiting accessability</a:t>
            </a:r>
            <a:endParaRPr b="0" i="1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4.Compatability with non apple devices</a:t>
            </a:r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problem</a:t>
            </a:r>
            <a:r>
              <a:rPr b="0"/>
              <a:t>: </a:t>
            </a:r>
            <a:r>
              <a:rPr b="0" i="1"/>
              <a:t>limited integration with non apple Eco systems</a:t>
            </a:r>
            <a:endParaRPr b="0" i="1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endParaRPr b="0" i="1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5.Over Heating </a:t>
            </a:r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Problem: </a:t>
            </a:r>
            <a:r>
              <a:rPr b="0" i="1"/>
              <a:t>Overheating during intensive use (e.g., gaming, heavy multitasking).</a:t>
            </a:r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endParaRPr b="0" i="1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endParaRPr b="0" i="1"/>
          </a:p>
          <a:p>
            <a:pPr marL="0" indent="0" defTabSz="320039">
              <a:spcBef>
                <a:spcPts val="800"/>
              </a:spcBef>
              <a:buSzTx/>
              <a:buNone/>
              <a:defRPr b="1" sz="3500">
                <a:latin typeface="Times Roman"/>
                <a:ea typeface="Times Roman"/>
                <a:cs typeface="Times Roman"/>
                <a:sym typeface="Times Roman"/>
              </a:defRPr>
            </a:pPr>
            <a:endParaRPr i="1"/>
          </a:p>
          <a:p>
            <a:pPr marL="0" indent="0" defTabSz="320039">
              <a:spcBef>
                <a:spcPts val="800"/>
              </a:spcBef>
              <a:buSzTx/>
              <a:buNone/>
              <a:defRPr b="1" sz="839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320039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320039" defTabSz="320039">
              <a:spcBef>
                <a:spcPts val="0"/>
              </a:spcBef>
              <a:buSzTx/>
              <a:buNone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olutions"/>
          <p:cNvSpPr txBox="1"/>
          <p:nvPr>
            <p:ph type="title"/>
          </p:nvPr>
        </p:nvSpPr>
        <p:spPr>
          <a:xfrm>
            <a:off x="2657106" y="631787"/>
            <a:ext cx="9779001" cy="1689101"/>
          </a:xfrm>
          <a:prstGeom prst="rect">
            <a:avLst/>
          </a:prstGeom>
        </p:spPr>
        <p:txBody>
          <a:bodyPr/>
          <a:lstStyle/>
          <a:p>
            <a:pPr defTabSz="2316421">
              <a:defRPr spc="-95" sz="9500"/>
            </a:pPr>
            <a:r>
              <a:t>         </a:t>
            </a:r>
            <a:r>
              <a:rPr b="1" u="sng">
                <a:solidFill>
                  <a:srgbClr val="298020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</a:p>
        </p:txBody>
      </p:sp>
      <p:sp>
        <p:nvSpPr>
          <p:cNvPr id="189" name="1. Battery-life :…"/>
          <p:cNvSpPr txBox="1"/>
          <p:nvPr>
            <p:ph type="body" idx="1"/>
          </p:nvPr>
        </p:nvSpPr>
        <p:spPr>
          <a:xfrm>
            <a:off x="1206500" y="2751937"/>
            <a:ext cx="13221223" cy="10644266"/>
          </a:xfrm>
          <a:prstGeom prst="rect">
            <a:avLst/>
          </a:prstGeom>
        </p:spPr>
        <p:txBody>
          <a:bodyPr/>
          <a:lstStyle/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</a:t>
            </a:r>
            <a:r>
              <a:rPr u="sng"/>
              <a:t>Battery-life</a:t>
            </a:r>
            <a:r>
              <a:t> : 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Introduce AI powered energy optimization that adjusts settings and app usage dynamically based on user habits maximising battery longivitiy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60604">
              <a:spcBef>
                <a:spcPts val="600"/>
              </a:spcBef>
              <a:buSzTx/>
              <a:buNone/>
              <a:defRPr sz="285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none"/>
              <a:t>2.</a:t>
            </a:r>
            <a:r>
              <a:t> Storage Limitation: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Push cloud integration further , offering seemless automatic background syncing with advanced compression for photos and videos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</a:t>
            </a:r>
            <a:r>
              <a:rPr u="sng"/>
              <a:t>Price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Develop a modular iPhone that allows user to upgrade specific components rather than buying a new device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60604">
              <a:spcBef>
                <a:spcPts val="600"/>
              </a:spcBef>
              <a:buSzTx/>
              <a:buNone/>
              <a:defRPr sz="285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none"/>
              <a:t>4.</a:t>
            </a:r>
            <a:r>
              <a:t> Compatability with Non Apple Devices :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Expand cross platform support and introduce universal adapters allowing iPhone user to connect easily to non apple device 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 </a:t>
            </a:r>
            <a:r>
              <a:rPr u="sng"/>
              <a:t>Overheating</a:t>
            </a:r>
            <a:r>
              <a:t> :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Innovate with liquod cooling technology to manage heat more effectively</a:t>
            </a: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60604">
              <a:spcBef>
                <a:spcPts val="600"/>
              </a:spcBef>
              <a:buSzTx/>
              <a:buNone/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