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78" r:id="rId7"/>
    <p:sldId id="264" r:id="rId8"/>
    <p:sldId id="276" r:id="rId9"/>
    <p:sldId id="277" r:id="rId10"/>
    <p:sldId id="272" r:id="rId11"/>
    <p:sldId id="279" r:id="rId12"/>
    <p:sldId id="274" r:id="rId13"/>
    <p:sldId id="275" r:id="rId14"/>
    <p:sldId id="280"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64" autoAdjust="0"/>
    <p:restoredTop sz="94660"/>
  </p:normalViewPr>
  <p:slideViewPr>
    <p:cSldViewPr snapToGrid="0">
      <p:cViewPr varScale="1">
        <p:scale>
          <a:sx n="84" d="100"/>
          <a:sy n="84"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92461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666586-5067-4E48-8752-19CE3511036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149736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2197887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257663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3982823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666586-5067-4E48-8752-19CE35110363}"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3785020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666586-5067-4E48-8752-19CE35110363}" type="datetimeFigureOut">
              <a:rPr lang="en-IN" smtClean="0"/>
              <a:t>11-11-2024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1436161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124045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390260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400411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666586-5067-4E48-8752-19CE35110363}"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5490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666586-5067-4E48-8752-19CE3511036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209170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666586-5067-4E48-8752-19CE35110363}"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359152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666586-5067-4E48-8752-19CE35110363}"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138312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66586-5067-4E48-8752-19CE35110363}"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262621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666586-5067-4E48-8752-19CE3511036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187389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666586-5067-4E48-8752-19CE35110363}"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A6D769-0A09-4CD6-9EEA-FB5FABE6542B}" type="slidenum">
              <a:rPr lang="en-IN" smtClean="0"/>
              <a:t>‹#›</a:t>
            </a:fld>
            <a:endParaRPr lang="en-IN"/>
          </a:p>
        </p:txBody>
      </p:sp>
    </p:spTree>
    <p:extLst>
      <p:ext uri="{BB962C8B-B14F-4D97-AF65-F5344CB8AC3E}">
        <p14:creationId xmlns:p14="http://schemas.microsoft.com/office/powerpoint/2010/main" val="238053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0666586-5067-4E48-8752-19CE35110363}" type="datetimeFigureOut">
              <a:rPr lang="en-IN" smtClean="0"/>
              <a:t>11-11-2024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A6D769-0A09-4CD6-9EEA-FB5FABE6542B}" type="slidenum">
              <a:rPr lang="en-IN" smtClean="0"/>
              <a:t>‹#›</a:t>
            </a:fld>
            <a:endParaRPr lang="en-IN"/>
          </a:p>
        </p:txBody>
      </p:sp>
    </p:spTree>
    <p:extLst>
      <p:ext uri="{BB962C8B-B14F-4D97-AF65-F5344CB8AC3E}">
        <p14:creationId xmlns:p14="http://schemas.microsoft.com/office/powerpoint/2010/main" val="18403494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741" y="1415563"/>
            <a:ext cx="5632705" cy="2473796"/>
          </a:xfrm>
        </p:spPr>
        <p:txBody>
          <a:bodyPr anchor="ctr"/>
          <a:lstStyle/>
          <a:p>
            <a:r>
              <a:rPr lang="en-US" b="1" spc="-150" dirty="0" smtClean="0">
                <a:ln w="9525">
                  <a:solidFill>
                    <a:schemeClr val="tx1"/>
                  </a:solidFill>
                </a:ln>
                <a:solidFill>
                  <a:schemeClr val="bg1"/>
                </a:solidFill>
                <a:effectLst>
                  <a:outerShdw blurRad="38100" dist="38100" dir="2700000" algn="tl">
                    <a:srgbClr val="000000">
                      <a:alpha val="43137"/>
                    </a:srgbClr>
                  </a:outerShdw>
                </a:effectLst>
              </a:rPr>
              <a:t>Car </a:t>
            </a:r>
            <a:r>
              <a:rPr lang="en-US" b="1" spc="-150" dirty="0" err="1" smtClean="0">
                <a:ln w="9525">
                  <a:solidFill>
                    <a:schemeClr val="tx1"/>
                  </a:solidFill>
                </a:ln>
                <a:solidFill>
                  <a:schemeClr val="bg1"/>
                </a:solidFill>
                <a:effectLst>
                  <a:outerShdw blurRad="38100" dist="38100" dir="2700000" algn="tl">
                    <a:srgbClr val="000000">
                      <a:alpha val="43137"/>
                    </a:srgbClr>
                  </a:outerShdw>
                </a:effectLst>
              </a:rPr>
              <a:t>dheko</a:t>
            </a:r>
            <a:r>
              <a:rPr lang="en-US" b="1" spc="-150" dirty="0" smtClean="0">
                <a:ln w="9525">
                  <a:solidFill>
                    <a:schemeClr val="tx1"/>
                  </a:solidFill>
                </a:ln>
                <a:solidFill>
                  <a:schemeClr val="bg1"/>
                </a:solidFill>
                <a:effectLst>
                  <a:outerShdw blurRad="38100" dist="38100" dir="2700000" algn="tl">
                    <a:srgbClr val="000000">
                      <a:alpha val="43137"/>
                    </a:srgbClr>
                  </a:outerShdw>
                </a:effectLst>
              </a:rPr>
              <a:t> </a:t>
            </a:r>
            <a:r>
              <a:rPr lang="en-US" b="1" spc="-150" dirty="0" smtClean="0">
                <a:ln w="9525">
                  <a:solidFill>
                    <a:schemeClr val="tx1"/>
                  </a:solidFill>
                </a:ln>
                <a:solidFill>
                  <a:schemeClr val="bg1"/>
                </a:solidFill>
                <a:effectLst>
                  <a:outerShdw blurRad="38100" dist="38100" dir="2700000" algn="tl">
                    <a:srgbClr val="000000">
                      <a:alpha val="43137"/>
                    </a:srgbClr>
                  </a:outerShdw>
                </a:effectLst>
              </a:rPr>
              <a:t>- used car price prediction</a:t>
            </a:r>
            <a:endParaRPr lang="en-IN" spc="-150" dirty="0">
              <a:ln w="9525">
                <a:solidFill>
                  <a:schemeClr val="tx1"/>
                </a:solidFill>
              </a:ln>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89433" y="4082789"/>
            <a:ext cx="2713660" cy="339742"/>
          </a:xfrm>
        </p:spPr>
        <p:txBody>
          <a:bodyPr>
            <a:normAutofit fontScale="92500" lnSpcReduction="20000"/>
          </a:bodyPr>
          <a:lstStyle/>
          <a:p>
            <a:r>
              <a:rPr lang="en-IN" sz="2000" b="1" dirty="0">
                <a:latin typeface="Cambria" panose="02040503050406030204" pitchFamily="18" charset="0"/>
                <a:ea typeface="Cambria" panose="02040503050406030204" pitchFamily="18" charset="0"/>
              </a:rPr>
              <a:t>Analysis – YUVARAJ R</a:t>
            </a:r>
          </a:p>
          <a:p>
            <a:endParaRPr lang="en-IN" dirty="0"/>
          </a:p>
        </p:txBody>
      </p:sp>
      <p:pic>
        <p:nvPicPr>
          <p:cNvPr id="5" name="Picture 4" descr="Car PNG Transparent Images | PNG 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7223" y="4009293"/>
            <a:ext cx="5568285" cy="2697231"/>
          </a:xfrm>
          <a:prstGeom prst="rect">
            <a:avLst/>
          </a:prstGeom>
        </p:spPr>
      </p:pic>
    </p:spTree>
    <p:extLst>
      <p:ext uri="{BB962C8B-B14F-4D97-AF65-F5344CB8AC3E}">
        <p14:creationId xmlns:p14="http://schemas.microsoft.com/office/powerpoint/2010/main" val="1508717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IN" dirty="0"/>
              <a:t>scatter plots </a:t>
            </a:r>
            <a:r>
              <a:rPr lang="en-IN" dirty="0" smtClean="0"/>
              <a:t>our visualization</a:t>
            </a:r>
            <a:endParaRPr lang="en-US" dirty="0"/>
          </a:p>
        </p:txBody>
      </p:sp>
      <p:sp>
        <p:nvSpPr>
          <p:cNvPr id="8" name="Content Placeholder 7"/>
          <p:cNvSpPr>
            <a:spLocks noGrp="1"/>
          </p:cNvSpPr>
          <p:nvPr>
            <p:ph idx="1"/>
          </p:nvPr>
        </p:nvSpPr>
        <p:spPr>
          <a:xfrm>
            <a:off x="509954" y="2312376"/>
            <a:ext cx="11183815" cy="3373315"/>
          </a:xfrm>
        </p:spPr>
        <p:txBody>
          <a:bodyPr>
            <a:noAutofit/>
          </a:bodyPr>
          <a:lstStyle/>
          <a:p>
            <a:r>
              <a:rPr lang="en-US" b="1" dirty="0"/>
              <a:t>Price vs. </a:t>
            </a:r>
            <a:r>
              <a:rPr lang="en-US" b="1" dirty="0" smtClean="0"/>
              <a:t>Engine displacement</a:t>
            </a:r>
            <a:r>
              <a:rPr lang="en-US" dirty="0"/>
              <a:t>: This scatter plot shows the relationship between the car's price and its engine displacement. It appears that there isn't a clear linear relationship, as the points are widely spread across the plot</a:t>
            </a:r>
            <a:r>
              <a:rPr lang="en-US" dirty="0" smtClean="0"/>
              <a:t>.</a:t>
            </a:r>
          </a:p>
          <a:p>
            <a:r>
              <a:rPr lang="en-US" b="1" dirty="0"/>
              <a:t>Price vs. </a:t>
            </a:r>
            <a:r>
              <a:rPr lang="en-US" b="1" dirty="0" smtClean="0"/>
              <a:t>Max power</a:t>
            </a:r>
            <a:r>
              <a:rPr lang="en-US" dirty="0"/>
              <a:t>: This plot visualizes the relationship between the car's price and maximum power. Similar to the previous plot, there doesn't seem to be a straightforward trend, indicating that while max power might influence price, it is likely one of several factors</a:t>
            </a:r>
            <a:r>
              <a:rPr lang="en-US" dirty="0" smtClean="0"/>
              <a:t>.</a:t>
            </a:r>
          </a:p>
          <a:p>
            <a:r>
              <a:rPr lang="en-US" b="1" dirty="0"/>
              <a:t>Mileage vs. </a:t>
            </a:r>
            <a:r>
              <a:rPr lang="en-US" b="1" dirty="0" smtClean="0"/>
              <a:t>Engine displacement</a:t>
            </a:r>
            <a:r>
              <a:rPr lang="en-US" dirty="0"/>
              <a:t>: This scatter plot compares mileage with engine displacement. Typically, as engine displacement increases, fuel efficiency (mileage) tends to decrease, but the relationship here seems varied, indicating other factors might also influence mileage</a:t>
            </a:r>
            <a:r>
              <a:rPr lang="en-US" dirty="0" smtClean="0"/>
              <a:t>.</a:t>
            </a:r>
          </a:p>
          <a:p>
            <a:r>
              <a:rPr lang="en-US" b="1" dirty="0"/>
              <a:t>Mileage vs. </a:t>
            </a:r>
            <a:r>
              <a:rPr lang="en-US" b="1" dirty="0" smtClean="0"/>
              <a:t>Max power</a:t>
            </a:r>
            <a:r>
              <a:rPr lang="en-US" dirty="0"/>
              <a:t>: This plot displays the relationship between mileage and max power. A slight inverse trend might be visible, as higher max power cars generally have lower mileage, although the data points are somewhat scattered.</a:t>
            </a:r>
            <a:endParaRPr lang="en-IN" dirty="0"/>
          </a:p>
        </p:txBody>
      </p:sp>
    </p:spTree>
    <p:extLst>
      <p:ext uri="{BB962C8B-B14F-4D97-AF65-F5344CB8AC3E}">
        <p14:creationId xmlns:p14="http://schemas.microsoft.com/office/powerpoint/2010/main" val="528807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effectLst>
                  <a:outerShdw blurRad="38100" dist="38100" dir="2700000" algn="tl">
                    <a:srgbClr val="000000">
                      <a:alpha val="43137"/>
                    </a:srgbClr>
                  </a:outerShdw>
                </a:effectLst>
              </a:rPr>
              <a:t>Heat map</a:t>
            </a:r>
            <a:endParaRPr lang="en-IN" sz="4400"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740" y="1151793"/>
            <a:ext cx="7164475" cy="5196254"/>
          </a:xfrm>
        </p:spPr>
      </p:pic>
      <p:sp>
        <p:nvSpPr>
          <p:cNvPr id="4" name="Text Placeholder 3"/>
          <p:cNvSpPr>
            <a:spLocks noGrp="1"/>
          </p:cNvSpPr>
          <p:nvPr>
            <p:ph type="body" sz="half" idx="2"/>
          </p:nvPr>
        </p:nvSpPr>
        <p:spPr/>
        <p:txBody>
          <a:bodyPr>
            <a:normAutofit fontScale="85000" lnSpcReduction="10000"/>
          </a:bodyPr>
          <a:lstStyle/>
          <a:p>
            <a:r>
              <a:rPr lang="en-US" b="1" dirty="0">
                <a:solidFill>
                  <a:schemeClr val="bg1"/>
                </a:solidFill>
              </a:rPr>
              <a:t>Summary</a:t>
            </a:r>
            <a:r>
              <a:rPr lang="en-US" dirty="0"/>
              <a:t>: The </a:t>
            </a:r>
            <a:r>
              <a:rPr lang="en-US" dirty="0" smtClean="0"/>
              <a:t>heat map </a:t>
            </a:r>
            <a:r>
              <a:rPr lang="en-US" dirty="0"/>
              <a:t>highlights strong relationships, such as Price with </a:t>
            </a:r>
            <a:r>
              <a:rPr lang="en-US" dirty="0" smtClean="0"/>
              <a:t>Max power </a:t>
            </a:r>
            <a:r>
              <a:rPr lang="en-US" dirty="0"/>
              <a:t>and </a:t>
            </a:r>
            <a:r>
              <a:rPr lang="en-US" dirty="0" smtClean="0"/>
              <a:t>Engine displacement</a:t>
            </a:r>
            <a:r>
              <a:rPr lang="en-US" dirty="0"/>
              <a:t>, as well as Mileage’s inverse relationship with these features. The dataset exhibits logical trends typical in car markets, where newer, more powerful cars with larger engines tend to be more expensive, while fuel-efficient cars are generally smaller and less powerful. These insights can be valuable for predictive modeling, especially for price prediction or understanding factors that affect fuel efficiency.</a:t>
            </a:r>
            <a:endParaRPr lang="en-IN" dirty="0"/>
          </a:p>
        </p:txBody>
      </p:sp>
    </p:spTree>
    <p:extLst>
      <p:ext uri="{BB962C8B-B14F-4D97-AF65-F5344CB8AC3E}">
        <p14:creationId xmlns:p14="http://schemas.microsoft.com/office/powerpoint/2010/main" val="203909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IN" dirty="0"/>
              <a:t>correlation </a:t>
            </a:r>
            <a:r>
              <a:rPr lang="en-IN" dirty="0" err="1"/>
              <a:t>heatmap</a:t>
            </a:r>
            <a:endParaRPr lang="en-US" dirty="0"/>
          </a:p>
        </p:txBody>
      </p:sp>
      <p:sp>
        <p:nvSpPr>
          <p:cNvPr id="8" name="Content Placeholder 7"/>
          <p:cNvSpPr>
            <a:spLocks noGrp="1"/>
          </p:cNvSpPr>
          <p:nvPr>
            <p:ph idx="1"/>
          </p:nvPr>
        </p:nvSpPr>
        <p:spPr>
          <a:xfrm>
            <a:off x="509954" y="2259624"/>
            <a:ext cx="11183815" cy="3426068"/>
          </a:xfrm>
        </p:spPr>
        <p:txBody>
          <a:bodyPr>
            <a:noAutofit/>
          </a:bodyPr>
          <a:lstStyle/>
          <a:p>
            <a:pPr marL="0" indent="0">
              <a:buNone/>
            </a:pPr>
            <a:r>
              <a:rPr lang="en-US" sz="1600" b="1" dirty="0"/>
              <a:t>Price Correlations</a:t>
            </a:r>
            <a:r>
              <a:rPr lang="en-US" sz="1600" dirty="0"/>
              <a:t>:</a:t>
            </a:r>
          </a:p>
          <a:p>
            <a:r>
              <a:rPr lang="en-US" sz="1600" b="1" dirty="0" smtClean="0"/>
              <a:t>Max power </a:t>
            </a:r>
            <a:r>
              <a:rPr lang="en-US" sz="1600" b="1" dirty="0"/>
              <a:t>(0.71)</a:t>
            </a:r>
            <a:r>
              <a:rPr lang="en-US" sz="1600" dirty="0"/>
              <a:t> and </a:t>
            </a:r>
            <a:r>
              <a:rPr lang="en-US" sz="1600" b="1" dirty="0" smtClean="0"/>
              <a:t>Engine displacement </a:t>
            </a:r>
            <a:r>
              <a:rPr lang="en-US" sz="1600" b="1" dirty="0"/>
              <a:t>(0.59)</a:t>
            </a:r>
            <a:r>
              <a:rPr lang="en-US" sz="1600" dirty="0"/>
              <a:t> show a strong positive correlation with Price, indicating that cars with higher power and larger engines tend to have higher prices.</a:t>
            </a:r>
          </a:p>
          <a:p>
            <a:r>
              <a:rPr lang="en-US" sz="1600" b="1" dirty="0"/>
              <a:t>Torque (0.53)</a:t>
            </a:r>
            <a:r>
              <a:rPr lang="en-US" sz="1600" dirty="0"/>
              <a:t> also shows a moderate positive correlation with Price, which makes sense, as cars with higher torque are typically more expensive.</a:t>
            </a:r>
          </a:p>
          <a:p>
            <a:r>
              <a:rPr lang="en-US" sz="1600" b="1" dirty="0" smtClean="0"/>
              <a:t>Model year </a:t>
            </a:r>
            <a:r>
              <a:rPr lang="en-US" sz="1600" b="1" dirty="0"/>
              <a:t>(0.40)</a:t>
            </a:r>
            <a:r>
              <a:rPr lang="en-US" sz="1600" dirty="0"/>
              <a:t> and </a:t>
            </a:r>
            <a:r>
              <a:rPr lang="en-US" sz="1600" b="1" dirty="0" smtClean="0"/>
              <a:t>Year of manufacture </a:t>
            </a:r>
            <a:r>
              <a:rPr lang="en-US" sz="1600" b="1" dirty="0"/>
              <a:t>(0.40)</a:t>
            </a:r>
            <a:r>
              <a:rPr lang="en-US" sz="1600" dirty="0"/>
              <a:t> have moderate positive correlations with Price, indicating that newer cars generally have higher prices.</a:t>
            </a:r>
          </a:p>
          <a:p>
            <a:r>
              <a:rPr lang="en-US" sz="1600" b="1" dirty="0"/>
              <a:t>Mileage (-0.46)</a:t>
            </a:r>
            <a:r>
              <a:rPr lang="en-US" sz="1600" dirty="0"/>
              <a:t> has a negative correlation with Price, suggesting that cars with higher fuel efficiency are generally less expensive, possibly due to smaller or less powerful engines.</a:t>
            </a:r>
          </a:p>
          <a:p>
            <a:pPr marL="0" indent="0">
              <a:buNone/>
            </a:pPr>
            <a:r>
              <a:rPr lang="en-US" sz="1600" b="1" dirty="0"/>
              <a:t>Mileage Correlations</a:t>
            </a:r>
            <a:r>
              <a:rPr lang="en-US" sz="1600" dirty="0"/>
              <a:t>:</a:t>
            </a:r>
          </a:p>
          <a:p>
            <a:r>
              <a:rPr lang="en-US" sz="1600" b="1" dirty="0" smtClean="0"/>
              <a:t>Engine displacement </a:t>
            </a:r>
            <a:r>
              <a:rPr lang="en-US" sz="1600" b="1" dirty="0"/>
              <a:t>(-0.54)</a:t>
            </a:r>
            <a:r>
              <a:rPr lang="en-US" sz="1600" dirty="0"/>
              <a:t> and </a:t>
            </a:r>
            <a:r>
              <a:rPr lang="en-US" sz="1600" b="1" dirty="0" smtClean="0"/>
              <a:t>Max power </a:t>
            </a:r>
            <a:r>
              <a:rPr lang="en-US" sz="1600" b="1" dirty="0"/>
              <a:t>(-0.48)</a:t>
            </a:r>
            <a:r>
              <a:rPr lang="en-US" sz="1600" dirty="0"/>
              <a:t> have moderate negative correlations with Mileage, reflecting that cars with larger engines and higher power usually have lower fuel efficiency.</a:t>
            </a:r>
          </a:p>
          <a:p>
            <a:r>
              <a:rPr lang="en-US" sz="1600" b="1" dirty="0"/>
              <a:t>Price (-0.46)</a:t>
            </a:r>
            <a:r>
              <a:rPr lang="en-US" sz="1600" dirty="0"/>
              <a:t> shows a negative correlation with Mileage, which aligns with the idea that more fuel-efficient cars are typically less powerful and lower priced.</a:t>
            </a:r>
          </a:p>
        </p:txBody>
      </p:sp>
    </p:spTree>
    <p:extLst>
      <p:ext uri="{BB962C8B-B14F-4D97-AF65-F5344CB8AC3E}">
        <p14:creationId xmlns:p14="http://schemas.microsoft.com/office/powerpoint/2010/main" val="2901453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IN" dirty="0"/>
              <a:t>correlation </a:t>
            </a:r>
            <a:r>
              <a:rPr lang="en-IN" dirty="0" err="1"/>
              <a:t>heatmap</a:t>
            </a:r>
            <a:endParaRPr lang="en-US" dirty="0"/>
          </a:p>
        </p:txBody>
      </p:sp>
      <p:sp>
        <p:nvSpPr>
          <p:cNvPr id="8" name="Content Placeholder 7"/>
          <p:cNvSpPr>
            <a:spLocks noGrp="1"/>
          </p:cNvSpPr>
          <p:nvPr>
            <p:ph idx="1"/>
          </p:nvPr>
        </p:nvSpPr>
        <p:spPr>
          <a:xfrm>
            <a:off x="474786" y="2312376"/>
            <a:ext cx="11218984" cy="3261947"/>
          </a:xfrm>
        </p:spPr>
        <p:txBody>
          <a:bodyPr>
            <a:noAutofit/>
          </a:bodyPr>
          <a:lstStyle/>
          <a:p>
            <a:pPr marL="0" indent="0">
              <a:buNone/>
            </a:pPr>
            <a:r>
              <a:rPr lang="en-US" sz="1600" b="1" dirty="0" smtClean="0"/>
              <a:t>Year of manufacture </a:t>
            </a:r>
            <a:r>
              <a:rPr lang="en-US" sz="1600" b="1" dirty="0"/>
              <a:t>and </a:t>
            </a:r>
            <a:r>
              <a:rPr lang="en-US" sz="1600" b="1" dirty="0" smtClean="0"/>
              <a:t>Model year</a:t>
            </a:r>
            <a:r>
              <a:rPr lang="en-US" sz="1600" dirty="0"/>
              <a:t>:</a:t>
            </a:r>
          </a:p>
          <a:p>
            <a:r>
              <a:rPr lang="en-US" sz="1600" dirty="0"/>
              <a:t>These two features have a perfect positive correlation of </a:t>
            </a:r>
            <a:r>
              <a:rPr lang="en-US" sz="1600" b="1" dirty="0"/>
              <a:t>1.00</a:t>
            </a:r>
            <a:r>
              <a:rPr lang="en-US" sz="1600" dirty="0"/>
              <a:t>, which likely indicates they are measuring the same or closely related aspects of the car (e.g., the year the car was manufactured and the model year).</a:t>
            </a:r>
          </a:p>
          <a:p>
            <a:pPr marL="0" indent="0">
              <a:buNone/>
            </a:pPr>
            <a:r>
              <a:rPr lang="en-US" sz="1600" b="1" dirty="0" smtClean="0"/>
              <a:t>Max  power </a:t>
            </a:r>
            <a:r>
              <a:rPr lang="en-US" sz="1600" b="1" dirty="0"/>
              <a:t>and </a:t>
            </a:r>
            <a:r>
              <a:rPr lang="en-US" sz="1600" b="1" dirty="0" smtClean="0"/>
              <a:t>Engine displacement</a:t>
            </a:r>
            <a:r>
              <a:rPr lang="en-US" sz="1600" dirty="0"/>
              <a:t>:</a:t>
            </a:r>
          </a:p>
          <a:p>
            <a:r>
              <a:rPr lang="en-US" sz="1600" dirty="0"/>
              <a:t>These features have a strong positive correlation of </a:t>
            </a:r>
            <a:r>
              <a:rPr lang="en-US" sz="1600" b="1" dirty="0"/>
              <a:t>0.78</a:t>
            </a:r>
            <a:r>
              <a:rPr lang="en-US" sz="1600" dirty="0"/>
              <a:t>, suggesting that cars with larger engine displacement tend to have higher power, as expected.</a:t>
            </a:r>
          </a:p>
          <a:p>
            <a:pPr marL="0" indent="0">
              <a:buNone/>
            </a:pPr>
            <a:r>
              <a:rPr lang="en-US" sz="1600" b="1" dirty="0"/>
              <a:t>Other Observations</a:t>
            </a:r>
            <a:r>
              <a:rPr lang="en-US" sz="1600" dirty="0"/>
              <a:t>:</a:t>
            </a:r>
          </a:p>
          <a:p>
            <a:r>
              <a:rPr lang="en-US" sz="1600" b="1" dirty="0" smtClean="0"/>
              <a:t>Owner No</a:t>
            </a:r>
            <a:r>
              <a:rPr lang="en-US" sz="1600" b="1" dirty="0"/>
              <a:t>.</a:t>
            </a:r>
            <a:r>
              <a:rPr lang="en-US" sz="1600" dirty="0"/>
              <a:t> has a slight positive correlation with </a:t>
            </a:r>
            <a:r>
              <a:rPr lang="en-US" sz="1600" dirty="0" smtClean="0"/>
              <a:t>Kilometer Driven </a:t>
            </a:r>
            <a:r>
              <a:rPr lang="en-US" sz="1600" dirty="0"/>
              <a:t>(0.27), which may indicate that cars with multiple owners tend to have higher mileage.</a:t>
            </a:r>
          </a:p>
          <a:p>
            <a:r>
              <a:rPr lang="en-US" sz="1600" b="1" dirty="0"/>
              <a:t>Exterior</a:t>
            </a:r>
            <a:r>
              <a:rPr lang="en-US" sz="1600" dirty="0"/>
              <a:t> has a slight positive correlation with </a:t>
            </a:r>
            <a:r>
              <a:rPr lang="en-US" sz="1600" dirty="0" smtClean="0"/>
              <a:t>Kilometer Driven </a:t>
            </a:r>
            <a:r>
              <a:rPr lang="en-US" sz="1600" dirty="0"/>
              <a:t>(0.30), which could indicate that cars with more use may show different exterior wear ratings or features.</a:t>
            </a:r>
          </a:p>
          <a:p>
            <a:endParaRPr lang="en-US" dirty="0"/>
          </a:p>
        </p:txBody>
      </p:sp>
    </p:spTree>
    <p:extLst>
      <p:ext uri="{BB962C8B-B14F-4D97-AF65-F5344CB8AC3E}">
        <p14:creationId xmlns:p14="http://schemas.microsoft.com/office/powerpoint/2010/main" val="122032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27" y="978877"/>
            <a:ext cx="2793158" cy="1600200"/>
          </a:xfrm>
        </p:spPr>
        <p:txBody>
          <a:bodyPr/>
          <a:lstStyle/>
          <a:p>
            <a:r>
              <a:rPr lang="en-US" sz="4000" b="1" dirty="0">
                <a:effectLst>
                  <a:outerShdw blurRad="38100" dist="38100" dir="2700000" algn="tl">
                    <a:srgbClr val="000000">
                      <a:alpha val="43137"/>
                    </a:srgbClr>
                  </a:outerShdw>
                </a:effectLst>
              </a:rPr>
              <a:t>bar </a:t>
            </a:r>
            <a:r>
              <a:rPr lang="en-US" sz="4000" b="1" dirty="0" smtClean="0">
                <a:effectLst>
                  <a:outerShdw blurRad="38100" dist="38100" dir="2700000" algn="tl">
                    <a:srgbClr val="000000">
                      <a:alpha val="43137"/>
                    </a:srgbClr>
                  </a:outerShdw>
                </a:effectLst>
              </a:rPr>
              <a:t>chart</a:t>
            </a:r>
            <a:endParaRPr lang="en-IN" sz="4000"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732" y="886246"/>
            <a:ext cx="7224346" cy="5496970"/>
          </a:xfrm>
        </p:spPr>
      </p:pic>
      <p:sp>
        <p:nvSpPr>
          <p:cNvPr id="4" name="Text Placeholder 3"/>
          <p:cNvSpPr>
            <a:spLocks noGrp="1"/>
          </p:cNvSpPr>
          <p:nvPr>
            <p:ph type="body" sz="half" idx="2"/>
          </p:nvPr>
        </p:nvSpPr>
        <p:spPr>
          <a:xfrm>
            <a:off x="1046285" y="2699238"/>
            <a:ext cx="2901827" cy="3325642"/>
          </a:xfrm>
        </p:spPr>
        <p:txBody>
          <a:bodyPr>
            <a:normAutofit fontScale="77500" lnSpcReduction="20000"/>
          </a:bodyPr>
          <a:lstStyle/>
          <a:p>
            <a:r>
              <a:rPr lang="en-US" b="1" dirty="0">
                <a:solidFill>
                  <a:schemeClr val="bg1"/>
                </a:solidFill>
              </a:rPr>
              <a:t>Features with High Correlation with Price:</a:t>
            </a:r>
          </a:p>
          <a:p>
            <a:r>
              <a:rPr lang="en-US" b="1" dirty="0"/>
              <a:t>Price</a:t>
            </a:r>
            <a:r>
              <a:rPr lang="en-US" dirty="0"/>
              <a:t>: 1.00 (Self-correlation)</a:t>
            </a:r>
          </a:p>
          <a:p>
            <a:r>
              <a:rPr lang="en-US" b="1" dirty="0"/>
              <a:t>Max Power</a:t>
            </a:r>
            <a:r>
              <a:rPr lang="en-US" dirty="0"/>
              <a:t>: 0.71</a:t>
            </a:r>
          </a:p>
          <a:p>
            <a:r>
              <a:rPr lang="en-US" b="1" dirty="0"/>
              <a:t>Engine Displacement:</a:t>
            </a:r>
            <a:r>
              <a:rPr lang="en-US" dirty="0"/>
              <a:t> 0.59</a:t>
            </a:r>
          </a:p>
          <a:p>
            <a:r>
              <a:rPr lang="en-US" b="1" dirty="0"/>
              <a:t>Torque</a:t>
            </a:r>
            <a:r>
              <a:rPr lang="en-US" dirty="0"/>
              <a:t>: 0.53</a:t>
            </a:r>
          </a:p>
          <a:p>
            <a:r>
              <a:rPr lang="en-US" b="1" dirty="0"/>
              <a:t>Year of Manufacture </a:t>
            </a:r>
            <a:r>
              <a:rPr lang="en-US" dirty="0"/>
              <a:t>and </a:t>
            </a:r>
            <a:r>
              <a:rPr lang="en-US" b="1" dirty="0"/>
              <a:t>Model Year</a:t>
            </a:r>
            <a:r>
              <a:rPr lang="en-US" dirty="0"/>
              <a:t>: 0.40</a:t>
            </a:r>
          </a:p>
          <a:p>
            <a:r>
              <a:rPr lang="en-US" b="1" dirty="0">
                <a:solidFill>
                  <a:schemeClr val="bg1"/>
                </a:solidFill>
              </a:rPr>
              <a:t>Features with Low/Negative Correlation with Price:</a:t>
            </a:r>
          </a:p>
          <a:p>
            <a:r>
              <a:rPr lang="en-US" b="1" dirty="0"/>
              <a:t>Exterior</a:t>
            </a:r>
            <a:r>
              <a:rPr lang="en-US" dirty="0"/>
              <a:t>: -0.03</a:t>
            </a:r>
          </a:p>
          <a:p>
            <a:r>
              <a:rPr lang="en-US" b="1" dirty="0"/>
              <a:t>Owner Number</a:t>
            </a:r>
            <a:r>
              <a:rPr lang="en-US" dirty="0"/>
              <a:t>: -0.15</a:t>
            </a:r>
          </a:p>
          <a:p>
            <a:r>
              <a:rPr lang="en-US" b="1" dirty="0"/>
              <a:t>Kilometer Driven</a:t>
            </a:r>
            <a:r>
              <a:rPr lang="en-US" dirty="0"/>
              <a:t>: -0.24</a:t>
            </a:r>
          </a:p>
          <a:p>
            <a:r>
              <a:rPr lang="en-US" b="1" dirty="0"/>
              <a:t>Mileage</a:t>
            </a:r>
            <a:r>
              <a:rPr lang="en-US" dirty="0"/>
              <a:t>: -0.46</a:t>
            </a:r>
            <a:endParaRPr lang="en-US" dirty="0"/>
          </a:p>
        </p:txBody>
      </p:sp>
    </p:spTree>
    <p:extLst>
      <p:ext uri="{BB962C8B-B14F-4D97-AF65-F5344CB8AC3E}">
        <p14:creationId xmlns:p14="http://schemas.microsoft.com/office/powerpoint/2010/main" val="23235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IN" dirty="0"/>
              <a:t>Correlation with Price</a:t>
            </a:r>
            <a:endParaRPr lang="en-US" dirty="0"/>
          </a:p>
        </p:txBody>
      </p:sp>
      <p:sp>
        <p:nvSpPr>
          <p:cNvPr id="8" name="Content Placeholder 7"/>
          <p:cNvSpPr>
            <a:spLocks noGrp="1"/>
          </p:cNvSpPr>
          <p:nvPr>
            <p:ph idx="1"/>
          </p:nvPr>
        </p:nvSpPr>
        <p:spPr>
          <a:xfrm>
            <a:off x="474786" y="2312376"/>
            <a:ext cx="11218984" cy="3261947"/>
          </a:xfrm>
        </p:spPr>
        <p:txBody>
          <a:bodyPr>
            <a:noAutofit/>
          </a:bodyPr>
          <a:lstStyle/>
          <a:p>
            <a:pPr marL="0" indent="0">
              <a:buNone/>
            </a:pPr>
            <a:r>
              <a:rPr lang="en-US" sz="1600" b="1" dirty="0"/>
              <a:t>Interpretation</a:t>
            </a:r>
            <a:r>
              <a:rPr lang="en-US" sz="1600" dirty="0"/>
              <a:t>:</a:t>
            </a:r>
          </a:p>
          <a:p>
            <a:r>
              <a:rPr lang="en-US" sz="1600" b="1" dirty="0"/>
              <a:t>Max Power</a:t>
            </a:r>
            <a:r>
              <a:rPr lang="en-US" sz="1600" dirty="0"/>
              <a:t>, </a:t>
            </a:r>
            <a:r>
              <a:rPr lang="en-US" sz="1600" b="1" dirty="0"/>
              <a:t>Engine Displacement</a:t>
            </a:r>
            <a:r>
              <a:rPr lang="en-US" sz="1600" dirty="0"/>
              <a:t>, and </a:t>
            </a:r>
            <a:r>
              <a:rPr lang="en-US" sz="1600" b="1" dirty="0"/>
              <a:t>Torque</a:t>
            </a:r>
            <a:r>
              <a:rPr lang="en-US" sz="1600" dirty="0"/>
              <a:t> have a strong positive correlation with </a:t>
            </a:r>
            <a:r>
              <a:rPr lang="en-US" sz="1600" b="1" dirty="0"/>
              <a:t>Price</a:t>
            </a:r>
            <a:r>
              <a:rPr lang="en-US" sz="1600" dirty="0"/>
              <a:t>, indicating that higher values for these features generally lead to higher car prices.</a:t>
            </a:r>
          </a:p>
          <a:p>
            <a:r>
              <a:rPr lang="en-US" sz="1600" b="1" dirty="0"/>
              <a:t>Mileage</a:t>
            </a:r>
            <a:r>
              <a:rPr lang="en-US" sz="1600" dirty="0"/>
              <a:t> shows a moderate negative correlation with </a:t>
            </a:r>
            <a:r>
              <a:rPr lang="en-US" sz="1600" b="1" dirty="0"/>
              <a:t>Price</a:t>
            </a:r>
            <a:r>
              <a:rPr lang="en-US" sz="1600" dirty="0"/>
              <a:t>, suggesting that higher mileage tends to lower the car's value.</a:t>
            </a:r>
          </a:p>
          <a:p>
            <a:r>
              <a:rPr lang="en-US" sz="1600" b="1" dirty="0"/>
              <a:t>Kilometer Driven</a:t>
            </a:r>
            <a:r>
              <a:rPr lang="en-US" sz="1600" dirty="0"/>
              <a:t> and </a:t>
            </a:r>
            <a:r>
              <a:rPr lang="en-US" sz="1600" b="1" dirty="0"/>
              <a:t>Owner Number</a:t>
            </a:r>
            <a:r>
              <a:rPr lang="en-US" sz="1600" dirty="0"/>
              <a:t> also show a negative correlation, though less strongly, indicating that cars with higher kilometers driven or more previous owners may have lower prices.</a:t>
            </a:r>
          </a:p>
          <a:p>
            <a:pPr marL="0" indent="0">
              <a:buNone/>
            </a:pPr>
            <a:endParaRPr lang="en-US" sz="1600" dirty="0"/>
          </a:p>
        </p:txBody>
      </p:sp>
    </p:spTree>
    <p:extLst>
      <p:ext uri="{BB962C8B-B14F-4D97-AF65-F5344CB8AC3E}">
        <p14:creationId xmlns:p14="http://schemas.microsoft.com/office/powerpoint/2010/main" val="74899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US" dirty="0"/>
              <a:t>Project </a:t>
            </a:r>
            <a:r>
              <a:rPr lang="en-US" dirty="0" smtClean="0"/>
              <a:t>Overview</a:t>
            </a:r>
            <a:endParaRPr lang="en-US" dirty="0"/>
          </a:p>
        </p:txBody>
      </p:sp>
      <p:sp>
        <p:nvSpPr>
          <p:cNvPr id="3" name="Content Placeholder 2"/>
          <p:cNvSpPr>
            <a:spLocks noGrp="1"/>
          </p:cNvSpPr>
          <p:nvPr>
            <p:ph idx="1"/>
          </p:nvPr>
        </p:nvSpPr>
        <p:spPr>
          <a:xfrm>
            <a:off x="448408" y="2576146"/>
            <a:ext cx="11403623" cy="4097216"/>
          </a:xfrm>
        </p:spPr>
        <p:txBody>
          <a:bodyPr>
            <a:normAutofit/>
          </a:bodyPr>
          <a:lstStyle/>
          <a:p>
            <a:pPr marL="0" indent="0">
              <a:buNone/>
            </a:pPr>
            <a:r>
              <a:rPr lang="en-US" sz="2400" dirty="0"/>
              <a:t>The </a:t>
            </a:r>
            <a:r>
              <a:rPr lang="en-US" sz="2400" b="1" dirty="0"/>
              <a:t>Car </a:t>
            </a:r>
            <a:r>
              <a:rPr lang="en-US" sz="2400" b="1" dirty="0" err="1"/>
              <a:t>Dheko</a:t>
            </a:r>
            <a:r>
              <a:rPr lang="en-US" sz="2400" b="1" dirty="0"/>
              <a:t> - Used Car Price Prediction</a:t>
            </a:r>
            <a:r>
              <a:rPr lang="en-US" sz="2400" dirty="0"/>
              <a:t> project aims to enhance customer experience and streamline pricing processes within the automotive industry by developing a machine learning model to predict used car prices based on various features. This predictive model will be integrated into an interactive, user-friendly </a:t>
            </a:r>
            <a:r>
              <a:rPr lang="en-US" sz="2400" dirty="0" err="1"/>
              <a:t>Streamlit</a:t>
            </a:r>
            <a:r>
              <a:rPr lang="en-US" sz="2400" dirty="0"/>
              <a:t> application, allowing customers and sales representatives to input car details and obtain an instant price estimate.</a:t>
            </a:r>
          </a:p>
        </p:txBody>
      </p:sp>
    </p:spTree>
    <p:extLst>
      <p:ext uri="{BB962C8B-B14F-4D97-AF65-F5344CB8AC3E}">
        <p14:creationId xmlns:p14="http://schemas.microsoft.com/office/powerpoint/2010/main" val="377096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US" dirty="0"/>
              <a:t>Descriptive statistics and key insights</a:t>
            </a:r>
          </a:p>
        </p:txBody>
      </p:sp>
      <p:sp>
        <p:nvSpPr>
          <p:cNvPr id="3" name="Content Placeholder 2"/>
          <p:cNvSpPr>
            <a:spLocks noGrp="1"/>
          </p:cNvSpPr>
          <p:nvPr>
            <p:ph idx="1"/>
          </p:nvPr>
        </p:nvSpPr>
        <p:spPr>
          <a:xfrm>
            <a:off x="465993" y="2338754"/>
            <a:ext cx="11403623" cy="4097216"/>
          </a:xfrm>
        </p:spPr>
        <p:txBody>
          <a:bodyPr>
            <a:normAutofit fontScale="92500" lnSpcReduction="10000"/>
          </a:bodyPr>
          <a:lstStyle/>
          <a:p>
            <a:r>
              <a:rPr lang="en-IN" sz="1900" b="1" dirty="0" err="1"/>
              <a:t>Kilometer</a:t>
            </a:r>
            <a:r>
              <a:rPr lang="en-IN" sz="1900" b="1" dirty="0"/>
              <a:t> </a:t>
            </a:r>
            <a:r>
              <a:rPr lang="en-IN" sz="1900" b="1" dirty="0" smtClean="0"/>
              <a:t>Driven = </a:t>
            </a:r>
            <a:r>
              <a:rPr lang="en-IN" sz="1900" dirty="0" smtClean="0"/>
              <a:t>Mean</a:t>
            </a:r>
            <a:r>
              <a:rPr lang="en-IN" sz="1900" dirty="0"/>
              <a:t>: 58,974 </a:t>
            </a:r>
            <a:r>
              <a:rPr lang="en-IN" sz="1900" dirty="0" smtClean="0"/>
              <a:t>km, Median</a:t>
            </a:r>
            <a:r>
              <a:rPr lang="en-IN" sz="1900" dirty="0"/>
              <a:t>: 53,692 </a:t>
            </a:r>
            <a:r>
              <a:rPr lang="en-IN" sz="1900" dirty="0" smtClean="0"/>
              <a:t>km, Mode</a:t>
            </a:r>
            <a:r>
              <a:rPr lang="en-IN" sz="1900" dirty="0"/>
              <a:t>: 120,000 </a:t>
            </a:r>
            <a:r>
              <a:rPr lang="en-IN" sz="1900" dirty="0" smtClean="0"/>
              <a:t>km, Standard </a:t>
            </a:r>
            <a:r>
              <a:rPr lang="en-IN" sz="1900" dirty="0"/>
              <a:t>Deviation: 74,060 </a:t>
            </a:r>
            <a:r>
              <a:rPr lang="en-IN" sz="1900" dirty="0" smtClean="0"/>
              <a:t>km, Range</a:t>
            </a:r>
            <a:r>
              <a:rPr lang="en-IN" sz="1900" dirty="0"/>
              <a:t>: 0 </a:t>
            </a:r>
            <a:r>
              <a:rPr lang="en-IN" sz="1900" dirty="0" smtClean="0"/>
              <a:t>to </a:t>
            </a:r>
            <a:r>
              <a:rPr lang="en-IN" sz="1900" dirty="0"/>
              <a:t>5,500,000 </a:t>
            </a:r>
            <a:r>
              <a:rPr lang="en-IN" sz="1900" dirty="0" smtClean="0"/>
              <a:t>km</a:t>
            </a:r>
          </a:p>
          <a:p>
            <a:pPr marL="0" indent="0">
              <a:buNone/>
            </a:pPr>
            <a:r>
              <a:rPr lang="en-US" sz="1900" b="1" dirty="0" smtClean="0"/>
              <a:t>    Insight</a:t>
            </a:r>
            <a:r>
              <a:rPr lang="en-US" sz="1900" dirty="0"/>
              <a:t>: Most cars have a moderate mileage around 54,000 km, but the </a:t>
            </a:r>
            <a:r>
              <a:rPr lang="en-US" sz="1900" dirty="0" smtClean="0"/>
              <a:t>high </a:t>
            </a:r>
            <a:r>
              <a:rPr lang="en-US" sz="1900" dirty="0"/>
              <a:t>standard deviation and extreme max value suggest possible outliers. Cars with extremely high or low kilometers might need further investigation to ensure data quality</a:t>
            </a:r>
            <a:r>
              <a:rPr lang="en-US" sz="1900" dirty="0" smtClean="0"/>
              <a:t>.</a:t>
            </a:r>
          </a:p>
          <a:p>
            <a:r>
              <a:rPr lang="en-US" sz="1900" b="1" dirty="0"/>
              <a:t>Owner Number (</a:t>
            </a:r>
            <a:r>
              <a:rPr lang="en-US" sz="1900" b="1" dirty="0" err="1"/>
              <a:t>Owner_No</a:t>
            </a:r>
            <a:r>
              <a:rPr lang="en-US" sz="1900" b="1" dirty="0" smtClean="0"/>
              <a:t>.) = </a:t>
            </a:r>
            <a:r>
              <a:rPr lang="en-US" sz="1900" dirty="0" smtClean="0"/>
              <a:t>Mean</a:t>
            </a:r>
            <a:r>
              <a:rPr lang="en-US" sz="1900" dirty="0"/>
              <a:t>: 1.36 </a:t>
            </a:r>
            <a:r>
              <a:rPr lang="en-US" sz="1900" dirty="0" smtClean="0"/>
              <a:t>owners, Median</a:t>
            </a:r>
            <a:r>
              <a:rPr lang="en-US" sz="1900" dirty="0"/>
              <a:t>: 1 </a:t>
            </a:r>
            <a:r>
              <a:rPr lang="en-US" sz="1900" dirty="0" smtClean="0"/>
              <a:t>owner, Mode</a:t>
            </a:r>
            <a:r>
              <a:rPr lang="en-US" sz="1900" dirty="0"/>
              <a:t>: 1 </a:t>
            </a:r>
            <a:r>
              <a:rPr lang="en-US" sz="1900" dirty="0" smtClean="0"/>
              <a:t>owner, Standard </a:t>
            </a:r>
            <a:r>
              <a:rPr lang="en-US" sz="1900" dirty="0"/>
              <a:t>Deviation: </a:t>
            </a:r>
            <a:r>
              <a:rPr lang="en-US" sz="1900" dirty="0" smtClean="0"/>
              <a:t>0.64, Range</a:t>
            </a:r>
            <a:r>
              <a:rPr lang="en-US" sz="1900" dirty="0"/>
              <a:t>: 0 to 5 owners</a:t>
            </a:r>
          </a:p>
          <a:p>
            <a:pPr marL="0" indent="0">
              <a:buNone/>
            </a:pPr>
            <a:r>
              <a:rPr lang="en-US" sz="1900" b="1" dirty="0" smtClean="0"/>
              <a:t>     Insight</a:t>
            </a:r>
            <a:r>
              <a:rPr lang="en-US" sz="1900" dirty="0"/>
              <a:t>: Most cars have had only one previous owner, making them more attractive to buyers. Higher owner numbers may affect price, indicating the car's history</a:t>
            </a:r>
            <a:r>
              <a:rPr lang="en-US" sz="1900" dirty="0" smtClean="0"/>
              <a:t>.</a:t>
            </a:r>
          </a:p>
          <a:p>
            <a:r>
              <a:rPr lang="en-US" sz="1900" b="1" dirty="0"/>
              <a:t>Model Year = </a:t>
            </a:r>
            <a:r>
              <a:rPr lang="en-US" sz="1900" dirty="0"/>
              <a:t>Mean: 2016.5, Median: 2017, Mode: 2018, Standard</a:t>
            </a:r>
            <a:r>
              <a:rPr lang="en-US" sz="1900" b="1" dirty="0"/>
              <a:t> </a:t>
            </a:r>
            <a:r>
              <a:rPr lang="en-US" sz="1900" dirty="0"/>
              <a:t>Deviation: 3.92, Range: 1985 to 2023</a:t>
            </a:r>
          </a:p>
          <a:p>
            <a:pPr marL="0" indent="0">
              <a:buNone/>
            </a:pPr>
            <a:r>
              <a:rPr lang="en-US" sz="1900" b="1" dirty="0"/>
              <a:t>    Insight</a:t>
            </a:r>
            <a:r>
              <a:rPr lang="en-US" sz="1900" dirty="0"/>
              <a:t>: Most cars in the dataset are relatively recent, with a strong concentration around 2017–2018, which is ideal for identifying modern market trends</a:t>
            </a:r>
            <a:r>
              <a:rPr lang="en-US" sz="2100" dirty="0"/>
              <a:t>.</a:t>
            </a:r>
          </a:p>
          <a:p>
            <a:pPr marL="0" indent="0">
              <a:buNone/>
            </a:pPr>
            <a:endParaRPr lang="en-US" sz="2400" dirty="0"/>
          </a:p>
          <a:p>
            <a:pPr marL="0" indent="0">
              <a:buNone/>
            </a:pPr>
            <a:endParaRPr lang="en-US" sz="2400" dirty="0"/>
          </a:p>
          <a:p>
            <a:endParaRPr lang="en-IN" sz="2400" dirty="0"/>
          </a:p>
        </p:txBody>
      </p:sp>
    </p:spTree>
    <p:extLst>
      <p:ext uri="{BB962C8B-B14F-4D97-AF65-F5344CB8AC3E}">
        <p14:creationId xmlns:p14="http://schemas.microsoft.com/office/powerpoint/2010/main" val="339855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US" dirty="0"/>
              <a:t>Descriptive statistics and key insights</a:t>
            </a:r>
          </a:p>
        </p:txBody>
      </p:sp>
      <p:sp>
        <p:nvSpPr>
          <p:cNvPr id="3" name="Content Placeholder 2"/>
          <p:cNvSpPr>
            <a:spLocks noGrp="1"/>
          </p:cNvSpPr>
          <p:nvPr>
            <p:ph idx="1"/>
          </p:nvPr>
        </p:nvSpPr>
        <p:spPr>
          <a:xfrm>
            <a:off x="395654" y="2250831"/>
            <a:ext cx="11403623" cy="4141177"/>
          </a:xfrm>
        </p:spPr>
        <p:txBody>
          <a:bodyPr>
            <a:noAutofit/>
          </a:bodyPr>
          <a:lstStyle/>
          <a:p>
            <a:r>
              <a:rPr lang="en-US" b="1" dirty="0" smtClean="0"/>
              <a:t>Price </a:t>
            </a:r>
            <a:r>
              <a:rPr lang="en-US" b="1" dirty="0"/>
              <a:t>(</a:t>
            </a:r>
            <a:r>
              <a:rPr lang="en-US" b="1" dirty="0" smtClean="0"/>
              <a:t>Normalized) = </a:t>
            </a:r>
            <a:r>
              <a:rPr lang="en-US" dirty="0" smtClean="0"/>
              <a:t>Mean</a:t>
            </a:r>
            <a:r>
              <a:rPr lang="en-US" dirty="0"/>
              <a:t>: </a:t>
            </a:r>
            <a:r>
              <a:rPr lang="en-US" dirty="0" smtClean="0"/>
              <a:t>0.0089, Median</a:t>
            </a:r>
            <a:r>
              <a:rPr lang="en-US" dirty="0"/>
              <a:t>: </a:t>
            </a:r>
            <a:r>
              <a:rPr lang="en-US" dirty="0" smtClean="0"/>
              <a:t>0.000062, Mode</a:t>
            </a:r>
            <a:r>
              <a:rPr lang="en-US" dirty="0"/>
              <a:t>: </a:t>
            </a:r>
            <a:r>
              <a:rPr lang="en-US" dirty="0" smtClean="0"/>
              <a:t>0.000065, Standard </a:t>
            </a:r>
            <a:r>
              <a:rPr lang="en-US" dirty="0"/>
              <a:t>Deviation: </a:t>
            </a:r>
            <a:r>
              <a:rPr lang="en-US" dirty="0" smtClean="0"/>
              <a:t>0.0794, Range</a:t>
            </a:r>
            <a:r>
              <a:rPr lang="en-US" dirty="0"/>
              <a:t>: 0 to 1</a:t>
            </a:r>
          </a:p>
          <a:p>
            <a:pPr marL="0" indent="0">
              <a:buNone/>
            </a:pPr>
            <a:r>
              <a:rPr lang="en-US" b="1" dirty="0" smtClean="0"/>
              <a:t>    Insight</a:t>
            </a:r>
            <a:r>
              <a:rPr lang="en-US" dirty="0"/>
              <a:t>: The price data appears heavily skewed with many lower-value cars, as indicated by the median being close to zero. The wide spread suggests a varied price range across cars, likely due to factors like age, mileage, and condition.</a:t>
            </a:r>
          </a:p>
          <a:p>
            <a:r>
              <a:rPr lang="en-US" b="1" dirty="0"/>
              <a:t>Seat = </a:t>
            </a:r>
            <a:r>
              <a:rPr lang="en-US" dirty="0"/>
              <a:t>Mean: 5.2 seats, Median: 5 seats, Mode: 5 seats, Standard Deviation: 0.68, Range: 0 to 10 seats</a:t>
            </a:r>
          </a:p>
          <a:p>
            <a:pPr marL="0" indent="0">
              <a:buNone/>
            </a:pPr>
            <a:r>
              <a:rPr lang="en-US" b="1" dirty="0"/>
              <a:t>    Insight</a:t>
            </a:r>
            <a:r>
              <a:rPr lang="en-US" dirty="0"/>
              <a:t>: Most cars are standard 5-seaters, which aligns with common consumer preferences. A few cars with higher seat counts likely represent larger models (e.g., vans or SUVs).</a:t>
            </a:r>
          </a:p>
          <a:p>
            <a:r>
              <a:rPr lang="en-US" b="1" dirty="0"/>
              <a:t>Engine Displacement = Mean</a:t>
            </a:r>
            <a:r>
              <a:rPr lang="en-US" dirty="0"/>
              <a:t>: 1,424 cc, </a:t>
            </a:r>
            <a:r>
              <a:rPr lang="en-US" b="1" dirty="0"/>
              <a:t>Median</a:t>
            </a:r>
            <a:r>
              <a:rPr lang="en-US" dirty="0"/>
              <a:t>: 1,248 cc, </a:t>
            </a:r>
            <a:r>
              <a:rPr lang="en-US" b="1" dirty="0"/>
              <a:t>Mode</a:t>
            </a:r>
            <a:r>
              <a:rPr lang="en-US" dirty="0"/>
              <a:t>: 1,197 cc, </a:t>
            </a:r>
            <a:r>
              <a:rPr lang="en-US" b="1" dirty="0"/>
              <a:t>Standard Deviation</a:t>
            </a:r>
            <a:r>
              <a:rPr lang="en-US" dirty="0"/>
              <a:t>: 478.53, </a:t>
            </a:r>
            <a:r>
              <a:rPr lang="en-US" b="1" dirty="0"/>
              <a:t>Range</a:t>
            </a:r>
            <a:r>
              <a:rPr lang="en-US" dirty="0"/>
              <a:t>: 0 to 5,000 cc</a:t>
            </a:r>
          </a:p>
          <a:p>
            <a:pPr marL="0" indent="0">
              <a:buNone/>
            </a:pPr>
            <a:r>
              <a:rPr lang="en-US" b="1" dirty="0"/>
              <a:t>    Insight</a:t>
            </a:r>
            <a:r>
              <a:rPr lang="en-US" dirty="0"/>
              <a:t>: The majority of cars have engine capacities in the mid-range (1,200–1,500 cc), suitable for everyday use. Extreme values could indicate high-performance or specialty vehicles, which may impact price.</a:t>
            </a:r>
          </a:p>
          <a:p>
            <a:pPr marL="0" indent="0">
              <a:buNone/>
            </a:pPr>
            <a:endParaRPr lang="en-US" sz="2000" dirty="0"/>
          </a:p>
          <a:p>
            <a:endParaRPr lang="en-IN" sz="2000" dirty="0"/>
          </a:p>
        </p:txBody>
      </p:sp>
    </p:spTree>
    <p:extLst>
      <p:ext uri="{BB962C8B-B14F-4D97-AF65-F5344CB8AC3E}">
        <p14:creationId xmlns:p14="http://schemas.microsoft.com/office/powerpoint/2010/main" val="592356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US" dirty="0"/>
              <a:t>Descriptive statistics and key insights</a:t>
            </a:r>
          </a:p>
        </p:txBody>
      </p:sp>
      <p:sp>
        <p:nvSpPr>
          <p:cNvPr id="3" name="Content Placeholder 2"/>
          <p:cNvSpPr>
            <a:spLocks noGrp="1"/>
          </p:cNvSpPr>
          <p:nvPr>
            <p:ph idx="1"/>
          </p:nvPr>
        </p:nvSpPr>
        <p:spPr>
          <a:xfrm>
            <a:off x="553915" y="2409091"/>
            <a:ext cx="11403623" cy="3534509"/>
          </a:xfrm>
        </p:spPr>
        <p:txBody>
          <a:bodyPr>
            <a:normAutofit/>
          </a:bodyPr>
          <a:lstStyle/>
          <a:p>
            <a:pPr marL="0" indent="0">
              <a:buNone/>
            </a:pPr>
            <a:endParaRPr lang="en-US" sz="2400" dirty="0"/>
          </a:p>
          <a:p>
            <a:r>
              <a:rPr lang="en-US" b="1" dirty="0" smtClean="0"/>
              <a:t>Mileage = Mean</a:t>
            </a:r>
            <a:r>
              <a:rPr lang="en-US" dirty="0"/>
              <a:t>: 18.47 </a:t>
            </a:r>
            <a:r>
              <a:rPr lang="en-US" dirty="0" smtClean="0"/>
              <a:t>km/l, </a:t>
            </a:r>
            <a:r>
              <a:rPr lang="en-US" b="1" dirty="0" smtClean="0"/>
              <a:t>Median</a:t>
            </a:r>
            <a:r>
              <a:rPr lang="en-US" dirty="0"/>
              <a:t>: 18.9 </a:t>
            </a:r>
            <a:r>
              <a:rPr lang="en-US" dirty="0" smtClean="0"/>
              <a:t>km/l, </a:t>
            </a:r>
            <a:r>
              <a:rPr lang="en-US" b="1" dirty="0" smtClean="0"/>
              <a:t>Mode</a:t>
            </a:r>
            <a:r>
              <a:rPr lang="en-US" dirty="0"/>
              <a:t>: 0 </a:t>
            </a:r>
            <a:r>
              <a:rPr lang="en-US" dirty="0" smtClean="0"/>
              <a:t>km/l, </a:t>
            </a:r>
            <a:r>
              <a:rPr lang="en-US" b="1" dirty="0" smtClean="0"/>
              <a:t>Standard </a:t>
            </a:r>
            <a:r>
              <a:rPr lang="en-US" b="1" dirty="0"/>
              <a:t>Deviation</a:t>
            </a:r>
            <a:r>
              <a:rPr lang="en-US" dirty="0"/>
              <a:t>: </a:t>
            </a:r>
            <a:r>
              <a:rPr lang="en-US" dirty="0" smtClean="0"/>
              <a:t>5.38, </a:t>
            </a:r>
            <a:r>
              <a:rPr lang="en-US" b="1" dirty="0" smtClean="0"/>
              <a:t>Range</a:t>
            </a:r>
            <a:r>
              <a:rPr lang="en-US" dirty="0"/>
              <a:t>: 0 to ~50 km/l</a:t>
            </a:r>
          </a:p>
          <a:p>
            <a:pPr marL="0" indent="0">
              <a:buNone/>
            </a:pPr>
            <a:r>
              <a:rPr lang="en-US" b="1" dirty="0" smtClean="0"/>
              <a:t>    Insight</a:t>
            </a:r>
            <a:r>
              <a:rPr lang="en-US" dirty="0"/>
              <a:t>: A median mileage of around 18.9 km/l suggests fuel efficiency is a common trait, which is appealing to cost-conscious buyers. The zero values may represent missing data or data entry errors.</a:t>
            </a:r>
          </a:p>
          <a:p>
            <a:r>
              <a:rPr lang="en-IN" b="1" dirty="0"/>
              <a:t>Max Power and </a:t>
            </a:r>
            <a:r>
              <a:rPr lang="en-IN" b="1" dirty="0" smtClean="0"/>
              <a:t>Torque = Max </a:t>
            </a:r>
            <a:r>
              <a:rPr lang="en-IN" b="1" dirty="0"/>
              <a:t>Power (Mean)</a:t>
            </a:r>
            <a:r>
              <a:rPr lang="en-IN" dirty="0"/>
              <a:t>: 102.17 </a:t>
            </a:r>
            <a:r>
              <a:rPr lang="en-IN" dirty="0" err="1" smtClean="0"/>
              <a:t>hp</a:t>
            </a:r>
            <a:r>
              <a:rPr lang="en-IN" dirty="0" smtClean="0"/>
              <a:t>, </a:t>
            </a:r>
            <a:r>
              <a:rPr lang="en-IN" b="1" dirty="0" smtClean="0"/>
              <a:t>Median</a:t>
            </a:r>
            <a:r>
              <a:rPr lang="en-IN" dirty="0"/>
              <a:t>: 88.5 </a:t>
            </a:r>
            <a:r>
              <a:rPr lang="en-IN" dirty="0" err="1" smtClean="0"/>
              <a:t>hp</a:t>
            </a:r>
            <a:r>
              <a:rPr lang="en-IN" dirty="0" smtClean="0"/>
              <a:t>, </a:t>
            </a:r>
            <a:r>
              <a:rPr lang="en-IN" b="1" dirty="0" smtClean="0"/>
              <a:t>Torque (Mean)</a:t>
            </a:r>
            <a:r>
              <a:rPr lang="en-IN" dirty="0" smtClean="0"/>
              <a:t>: 161 Nm, </a:t>
            </a:r>
            <a:r>
              <a:rPr lang="en-IN" b="1" dirty="0" smtClean="0"/>
              <a:t>Median</a:t>
            </a:r>
            <a:r>
              <a:rPr lang="en-IN" dirty="0"/>
              <a:t>: 115 Nm</a:t>
            </a:r>
          </a:p>
          <a:p>
            <a:pPr marL="0" indent="0">
              <a:buNone/>
            </a:pPr>
            <a:r>
              <a:rPr lang="en-IN" b="1" dirty="0" smtClean="0"/>
              <a:t>    Insight</a:t>
            </a:r>
            <a:r>
              <a:rPr lang="en-IN" dirty="0"/>
              <a:t>: The average max power and torque values align with mid-range, fuel-efficient engines. Cars with higher power and torque values may target performance-oriented customers</a:t>
            </a:r>
            <a:r>
              <a:rPr lang="en-IN" dirty="0" smtClean="0"/>
              <a:t>.</a:t>
            </a:r>
          </a:p>
          <a:p>
            <a:pPr marL="0" indent="0">
              <a:buNone/>
            </a:pPr>
            <a:endParaRPr lang="en-IN" dirty="0"/>
          </a:p>
          <a:p>
            <a:pPr marL="0" indent="0">
              <a:buNone/>
            </a:pPr>
            <a:endParaRPr lang="en-US" sz="2400" b="1" dirty="0"/>
          </a:p>
        </p:txBody>
      </p:sp>
    </p:spTree>
    <p:extLst>
      <p:ext uri="{BB962C8B-B14F-4D97-AF65-F5344CB8AC3E}">
        <p14:creationId xmlns:p14="http://schemas.microsoft.com/office/powerpoint/2010/main" val="794874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rPr>
              <a:t>histograms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67654" y="1177123"/>
            <a:ext cx="7146561" cy="5153339"/>
          </a:xfrm>
        </p:spPr>
      </p:pic>
      <p:sp>
        <p:nvSpPr>
          <p:cNvPr id="4" name="Text Placeholder 3"/>
          <p:cNvSpPr>
            <a:spLocks noGrp="1"/>
          </p:cNvSpPr>
          <p:nvPr>
            <p:ph type="body" sz="half" idx="2"/>
          </p:nvPr>
        </p:nvSpPr>
        <p:spPr/>
        <p:txBody>
          <a:bodyPr/>
          <a:lstStyle/>
          <a:p>
            <a:r>
              <a:rPr lang="en-US" b="1" dirty="0">
                <a:solidFill>
                  <a:schemeClr val="bg1"/>
                </a:solidFill>
              </a:rPr>
              <a:t>Summary</a:t>
            </a:r>
            <a:r>
              <a:rPr lang="en-US" dirty="0"/>
              <a:t>: </a:t>
            </a:r>
            <a:r>
              <a:rPr lang="en-US" b="1" dirty="0"/>
              <a:t>The dataset seems to consist primarily of relatively newer vehicles with standard features, mostly first-owner cars. Key variables like Price, Kilometer Driven, and Engine Displacement show significant variation, which could be useful in predictive modeling (e.g., price prediction).</a:t>
            </a:r>
          </a:p>
        </p:txBody>
      </p:sp>
    </p:spTree>
    <p:extLst>
      <p:ext uri="{BB962C8B-B14F-4D97-AF65-F5344CB8AC3E}">
        <p14:creationId xmlns:p14="http://schemas.microsoft.com/office/powerpoint/2010/main" val="341582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IN" dirty="0"/>
              <a:t>histogram in </a:t>
            </a:r>
            <a:r>
              <a:rPr lang="en-IN" dirty="0" smtClean="0"/>
              <a:t>our visualization</a:t>
            </a:r>
            <a:endParaRPr lang="en-US" dirty="0"/>
          </a:p>
        </p:txBody>
      </p:sp>
      <p:sp>
        <p:nvSpPr>
          <p:cNvPr id="8" name="Content Placeholder 7"/>
          <p:cNvSpPr>
            <a:spLocks noGrp="1"/>
          </p:cNvSpPr>
          <p:nvPr>
            <p:ph idx="1"/>
          </p:nvPr>
        </p:nvSpPr>
        <p:spPr>
          <a:xfrm>
            <a:off x="492370" y="2303584"/>
            <a:ext cx="11183815" cy="3373315"/>
          </a:xfrm>
        </p:spPr>
        <p:txBody>
          <a:bodyPr>
            <a:noAutofit/>
          </a:bodyPr>
          <a:lstStyle/>
          <a:p>
            <a:r>
              <a:rPr lang="en-US" sz="1600" b="1" dirty="0" smtClean="0"/>
              <a:t>Kilometer Driven</a:t>
            </a:r>
            <a:r>
              <a:rPr lang="en-US" sz="1600" dirty="0"/>
              <a:t>: The distribution shows that most cars have mileage below </a:t>
            </a:r>
            <a:r>
              <a:rPr lang="en-US" sz="1600" dirty="0" smtClean="0"/>
              <a:t>75,000 </a:t>
            </a:r>
            <a:r>
              <a:rPr lang="en-US" sz="1600" dirty="0"/>
              <a:t>km, with a significant decline in frequency as the distance increases</a:t>
            </a:r>
            <a:r>
              <a:rPr lang="en-US" sz="1600" dirty="0" smtClean="0"/>
              <a:t>.</a:t>
            </a:r>
          </a:p>
          <a:p>
            <a:r>
              <a:rPr lang="en-US" sz="1600" b="1" dirty="0" smtClean="0"/>
              <a:t>Owner No</a:t>
            </a:r>
            <a:r>
              <a:rPr lang="en-US" sz="1600" dirty="0" smtClean="0"/>
              <a:t>: </a:t>
            </a:r>
            <a:r>
              <a:rPr lang="en-US" sz="1600" dirty="0"/>
              <a:t>The data shows a high frequency for cars owned by a single owner, with fewer cars owned by two or more owners, indicating that most cars are likely first-hand</a:t>
            </a:r>
            <a:r>
              <a:rPr lang="en-US" sz="1600" dirty="0" smtClean="0"/>
              <a:t>.</a:t>
            </a:r>
          </a:p>
          <a:p>
            <a:r>
              <a:rPr lang="en-US" sz="1600" b="1" dirty="0" smtClean="0"/>
              <a:t>Model year</a:t>
            </a:r>
            <a:r>
              <a:rPr lang="en-US" sz="1600" dirty="0"/>
              <a:t>: The distribution is skewed towards newer model years, with a peak around 2015-2020, indicating that more recent cars are prevalent in the dataset</a:t>
            </a:r>
            <a:r>
              <a:rPr lang="en-US" sz="1600" dirty="0" smtClean="0"/>
              <a:t>.</a:t>
            </a:r>
          </a:p>
          <a:p>
            <a:r>
              <a:rPr lang="en-US" sz="1600" b="1" dirty="0"/>
              <a:t>Price</a:t>
            </a:r>
            <a:r>
              <a:rPr lang="en-US" sz="1600" dirty="0"/>
              <a:t>: The distribution for price is heavily right-skewed, with most cars clustered at lower price points and only a few high-priced outliers</a:t>
            </a:r>
            <a:r>
              <a:rPr lang="en-US" sz="1600" dirty="0" smtClean="0"/>
              <a:t>.</a:t>
            </a:r>
          </a:p>
          <a:p>
            <a:r>
              <a:rPr lang="en-US" sz="1600" b="1" dirty="0"/>
              <a:t>Seats</a:t>
            </a:r>
            <a:r>
              <a:rPr lang="en-US" sz="1600" dirty="0"/>
              <a:t>: This distribution is almost a single point, suggesting most cars have the same number of seats, likely a standard count, which could indicate that the dataset mostly includes similar types of cars</a:t>
            </a:r>
            <a:r>
              <a:rPr lang="en-US" sz="1600" dirty="0" smtClean="0"/>
              <a:t>.</a:t>
            </a:r>
          </a:p>
          <a:p>
            <a:r>
              <a:rPr lang="en-US" sz="1600" b="1" dirty="0" smtClean="0"/>
              <a:t>Engine displacement</a:t>
            </a:r>
            <a:r>
              <a:rPr lang="en-US" sz="1600" dirty="0"/>
              <a:t>: There is a peak around 1200-1500 cc, with another smaller peak at 2000 cc, which might represent different classes of vehicles (e.g., compact vs. SUVs</a:t>
            </a:r>
            <a:r>
              <a:rPr lang="en-US" sz="1600" dirty="0" smtClean="0"/>
              <a:t>).</a:t>
            </a:r>
          </a:p>
          <a:p>
            <a:r>
              <a:rPr lang="en-US" sz="1600" b="1" dirty="0"/>
              <a:t>Year of manufacture</a:t>
            </a:r>
            <a:r>
              <a:rPr lang="en-US" sz="1600" dirty="0"/>
              <a:t>: Similar to the Model year distribution, this is skewed towards recent years, with a noticeable peak between 2015 and 2020.</a:t>
            </a:r>
          </a:p>
          <a:p>
            <a:endParaRPr lang="en-IN" dirty="0"/>
          </a:p>
        </p:txBody>
      </p:sp>
    </p:spTree>
    <p:extLst>
      <p:ext uri="{BB962C8B-B14F-4D97-AF65-F5344CB8AC3E}">
        <p14:creationId xmlns:p14="http://schemas.microsoft.com/office/powerpoint/2010/main" val="511086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46162" y="956083"/>
            <a:ext cx="8761413" cy="706964"/>
          </a:xfrm>
        </p:spPr>
        <p:txBody>
          <a:bodyPr>
            <a:normAutofit/>
          </a:bodyPr>
          <a:lstStyle/>
          <a:p>
            <a:pPr algn="ctr"/>
            <a:r>
              <a:rPr lang="en-IN" dirty="0"/>
              <a:t>histogram in </a:t>
            </a:r>
            <a:r>
              <a:rPr lang="en-IN" dirty="0" smtClean="0"/>
              <a:t>our visualization</a:t>
            </a:r>
            <a:endParaRPr lang="en-US" dirty="0"/>
          </a:p>
        </p:txBody>
      </p:sp>
      <p:sp>
        <p:nvSpPr>
          <p:cNvPr id="8" name="Content Placeholder 7"/>
          <p:cNvSpPr>
            <a:spLocks noGrp="1"/>
          </p:cNvSpPr>
          <p:nvPr>
            <p:ph idx="1"/>
          </p:nvPr>
        </p:nvSpPr>
        <p:spPr>
          <a:xfrm>
            <a:off x="509954" y="2312376"/>
            <a:ext cx="11183815" cy="3373315"/>
          </a:xfrm>
        </p:spPr>
        <p:txBody>
          <a:bodyPr>
            <a:noAutofit/>
          </a:bodyPr>
          <a:lstStyle/>
          <a:p>
            <a:r>
              <a:rPr lang="en-US" sz="1600" b="1" dirty="0" smtClean="0"/>
              <a:t>Mileage</a:t>
            </a:r>
            <a:r>
              <a:rPr lang="en-US" sz="1600" dirty="0"/>
              <a:t>: The distribution shows a central peak around 20, suggesting that most cars have an average mileage in this range, likely measured in km/liter</a:t>
            </a:r>
            <a:r>
              <a:rPr lang="en-US" sz="1600" dirty="0" smtClean="0"/>
              <a:t>.</a:t>
            </a:r>
          </a:p>
          <a:p>
            <a:r>
              <a:rPr lang="en-US" sz="1600" b="1" dirty="0" smtClean="0"/>
              <a:t>Max power</a:t>
            </a:r>
            <a:r>
              <a:rPr lang="en-US" sz="1600" dirty="0"/>
              <a:t>: The data shows several peaks, suggesting a range of power ratings, with a concentration around 75-150, likely indicating different categories or classes of cars</a:t>
            </a:r>
            <a:r>
              <a:rPr lang="en-US" sz="1600" dirty="0" smtClean="0"/>
              <a:t>.</a:t>
            </a:r>
          </a:p>
          <a:p>
            <a:r>
              <a:rPr lang="en-US" sz="1600" b="1" dirty="0"/>
              <a:t>Torque</a:t>
            </a:r>
            <a:r>
              <a:rPr lang="en-US" sz="1600" dirty="0"/>
              <a:t>: The distribution is widely spread, with peaks at specific values, indicating a varied range in torque levels for the vehicles in the dataset</a:t>
            </a:r>
            <a:r>
              <a:rPr lang="en-US" sz="1600" dirty="0" smtClean="0"/>
              <a:t>.</a:t>
            </a:r>
          </a:p>
          <a:p>
            <a:r>
              <a:rPr lang="en-US" sz="1600" b="1" dirty="0"/>
              <a:t>Features</a:t>
            </a:r>
            <a:r>
              <a:rPr lang="en-US" sz="1600" dirty="0"/>
              <a:t>: The data points here are concentrated at a specific value, suggesting that most cars have a similar rating or score for features, or it could be a binary/limited scale</a:t>
            </a:r>
            <a:r>
              <a:rPr lang="en-US" sz="1600" dirty="0" smtClean="0"/>
              <a:t>.</a:t>
            </a:r>
          </a:p>
          <a:p>
            <a:r>
              <a:rPr lang="en-US" sz="1600" b="1" dirty="0"/>
              <a:t>Interior</a:t>
            </a:r>
            <a:r>
              <a:rPr lang="en-US" sz="1600" dirty="0"/>
              <a:t>: Like "Features," this is concentrated at one value, possibly indicating a standard score or assessment level for interior features across most vehicles</a:t>
            </a:r>
            <a:r>
              <a:rPr lang="en-US" sz="1600" dirty="0" smtClean="0"/>
              <a:t>.</a:t>
            </a:r>
          </a:p>
          <a:p>
            <a:r>
              <a:rPr lang="en-US" sz="1600" b="1" dirty="0"/>
              <a:t>Exterior</a:t>
            </a:r>
            <a:r>
              <a:rPr lang="en-US" sz="1600" dirty="0"/>
              <a:t>: This has a more spread-out distribution, indicating some variety in the exterior features or conditions of the </a:t>
            </a:r>
            <a:r>
              <a:rPr lang="en-US" sz="1600" dirty="0" smtClean="0"/>
              <a:t>vehicles.</a:t>
            </a:r>
            <a:endParaRPr lang="en-US" dirty="0" smtClean="0"/>
          </a:p>
          <a:p>
            <a:endParaRPr lang="en-IN" dirty="0"/>
          </a:p>
        </p:txBody>
      </p:sp>
    </p:spTree>
    <p:extLst>
      <p:ext uri="{BB962C8B-B14F-4D97-AF65-F5344CB8AC3E}">
        <p14:creationId xmlns:p14="http://schemas.microsoft.com/office/powerpoint/2010/main" val="44307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effectLst>
                  <a:outerShdw blurRad="38100" dist="38100" dir="2700000" algn="tl">
                    <a:srgbClr val="000000">
                      <a:alpha val="43137"/>
                    </a:srgbClr>
                  </a:outerShdw>
                </a:effectLst>
              </a:rPr>
              <a:t>scatter plots</a:t>
            </a:r>
            <a:endParaRPr lang="en-IN" sz="4800"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09773" y="1295400"/>
            <a:ext cx="7206027" cy="5158154"/>
          </a:xfrm>
        </p:spPr>
      </p:pic>
      <p:sp>
        <p:nvSpPr>
          <p:cNvPr id="4" name="Text Placeholder 3"/>
          <p:cNvSpPr>
            <a:spLocks noGrp="1"/>
          </p:cNvSpPr>
          <p:nvPr>
            <p:ph type="body" sz="half" idx="2"/>
          </p:nvPr>
        </p:nvSpPr>
        <p:spPr/>
        <p:txBody>
          <a:bodyPr>
            <a:normAutofit fontScale="85000" lnSpcReduction="10000"/>
          </a:bodyPr>
          <a:lstStyle/>
          <a:p>
            <a:r>
              <a:rPr lang="en-US" b="1" dirty="0">
                <a:solidFill>
                  <a:schemeClr val="bg1"/>
                </a:solidFill>
              </a:rPr>
              <a:t>Summary</a:t>
            </a:r>
            <a:r>
              <a:rPr lang="en-US" dirty="0"/>
              <a:t>: These scatter plots reveal expected relationships, such as higher engine displacement and max power correlating with higher prices and lower mileage. However, there is considerable spread in prices for similar engine displacements and power levels, suggesting that additional factors like brand, model, or condition may also impact price. The relationships between mileage, engine displacement, and power align with typical automotive trends, where smaller engines and lower power yield better fuel efficiency.</a:t>
            </a:r>
            <a:endParaRPr lang="en-IN" dirty="0"/>
          </a:p>
        </p:txBody>
      </p:sp>
    </p:spTree>
    <p:extLst>
      <p:ext uri="{BB962C8B-B14F-4D97-AF65-F5344CB8AC3E}">
        <p14:creationId xmlns:p14="http://schemas.microsoft.com/office/powerpoint/2010/main" val="1828510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233</TotalTime>
  <Words>1885</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Century Gothic</vt:lpstr>
      <vt:lpstr>Wingdings 3</vt:lpstr>
      <vt:lpstr>Ion Boardroom</vt:lpstr>
      <vt:lpstr>Car dheko - used car price prediction</vt:lpstr>
      <vt:lpstr>Project Overview</vt:lpstr>
      <vt:lpstr>Descriptive statistics and key insights</vt:lpstr>
      <vt:lpstr>Descriptive statistics and key insights</vt:lpstr>
      <vt:lpstr>Descriptive statistics and key insights</vt:lpstr>
      <vt:lpstr>histograms</vt:lpstr>
      <vt:lpstr>histogram in our visualization</vt:lpstr>
      <vt:lpstr>histogram in our visualization</vt:lpstr>
      <vt:lpstr>scatter plots</vt:lpstr>
      <vt:lpstr>scatter plots our visualization</vt:lpstr>
      <vt:lpstr>Heat map</vt:lpstr>
      <vt:lpstr>correlation heatmap</vt:lpstr>
      <vt:lpstr>correlation heatmap</vt:lpstr>
      <vt:lpstr>bar chart</vt:lpstr>
      <vt:lpstr>Correlation with Price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Dheko - Used Car Price Prediction</dc:title>
  <dc:creator>Naveen Kumar</dc:creator>
  <cp:lastModifiedBy>Naveen Kumar</cp:lastModifiedBy>
  <cp:revision>20</cp:revision>
  <dcterms:created xsi:type="dcterms:W3CDTF">2024-11-11T05:47:47Z</dcterms:created>
  <dcterms:modified xsi:type="dcterms:W3CDTF">2024-11-11T16:37:24Z</dcterms:modified>
</cp:coreProperties>
</file>