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588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E.jayasuriya_Employee_performance_analysi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MONISH%20E%20Performance%20Analysis%20NM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pivotSource>
    <c:name>[E.jayasuriya_Employee_performance_analysis.xlsx]Summary!PivotTable6</c:name>
    <c:fmtId val="2"/>
  </c:pivotSource>
  <c:chart>
    <c:title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1415726159230097"/>
          <c:y val="0.1475000000000001"/>
          <c:w val="0.75138013998250219"/>
          <c:h val="0.61315385209201823"/>
        </c:manualLayout>
      </c:layout>
      <c:barChart>
        <c:barDir val="col"/>
        <c:grouping val="clustered"/>
        <c:ser>
          <c:idx val="0"/>
          <c:order val="0"/>
          <c:tx>
            <c:strRef>
              <c:f>Summary!$B$3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Summary!$A$4:$A$9</c:f>
              <c:strCache>
                <c:ptCount val="5"/>
                <c:pt idx="0">
                  <c:v>Exceeds</c:v>
                </c:pt>
                <c:pt idx="1">
                  <c:v>Fully Meets</c:v>
                </c:pt>
                <c:pt idx="2">
                  <c:v>Needs Improvement</c:v>
                </c:pt>
                <c:pt idx="3">
                  <c:v>PIP</c:v>
                </c:pt>
                <c:pt idx="4">
                  <c:v>(blank)</c:v>
                </c:pt>
              </c:strCache>
            </c:strRef>
          </c:cat>
          <c:val>
            <c:numRef>
              <c:f>Summary!$B$4:$B$9</c:f>
              <c:numCache>
                <c:formatCode>General</c:formatCode>
                <c:ptCount val="5"/>
                <c:pt idx="0">
                  <c:v>369</c:v>
                </c:pt>
                <c:pt idx="1">
                  <c:v>2361</c:v>
                </c:pt>
                <c:pt idx="2">
                  <c:v>177</c:v>
                </c:pt>
                <c:pt idx="3">
                  <c:v>93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88C-4E84-8E8B-F98FA9BFAC40}"/>
            </c:ext>
          </c:extLst>
        </c:ser>
        <c:gapWidth val="219"/>
        <c:overlap val="-27"/>
        <c:axId val="126368384"/>
        <c:axId val="126902656"/>
      </c:barChart>
      <c:catAx>
        <c:axId val="126368384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902656"/>
        <c:crosses val="autoZero"/>
        <c:auto val="1"/>
        <c:lblAlgn val="ctr"/>
        <c:lblOffset val="100"/>
      </c:catAx>
      <c:valAx>
        <c:axId val="126902656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368384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8.6981903214791947E-2"/>
          <c:y val="7.407407407407407E-2"/>
          <c:w val="0.75056339048289133"/>
          <c:h val="0.80628864100320796"/>
        </c:manualLayout>
      </c:layout>
      <c:areaChart>
        <c:grouping val="standard"/>
        <c:ser>
          <c:idx val="0"/>
          <c:order val="0"/>
          <c:tx>
            <c:v>1</c:v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Lit>
              <c:ptCount val="5"/>
              <c:pt idx="0">
                <c:v>Average</c:v>
              </c:pt>
              <c:pt idx="1">
                <c:v>Bad</c:v>
              </c:pt>
              <c:pt idx="2">
                <c:v>Good</c:v>
              </c:pt>
              <c:pt idx="3">
                <c:v>Very Bad</c:v>
              </c:pt>
              <c:pt idx="4">
                <c:v>Very Good</c:v>
              </c:pt>
            </c:strLit>
          </c:cat>
          <c:val>
            <c:numLit>
              <c:formatCode>General</c:formatCode>
              <c:ptCount val="5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271</c:v>
              </c:pt>
              <c:pt idx="4">
                <c:v>0</c:v>
              </c:pt>
            </c:numLit>
          </c:val>
        </c:ser>
        <c:ser>
          <c:idx val="1"/>
          <c:order val="1"/>
          <c:tx>
            <c:v>2</c:v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Lit>
              <c:ptCount val="5"/>
              <c:pt idx="0">
                <c:v>Average</c:v>
              </c:pt>
              <c:pt idx="1">
                <c:v>Bad</c:v>
              </c:pt>
              <c:pt idx="2">
                <c:v>Good</c:v>
              </c:pt>
              <c:pt idx="3">
                <c:v>Very Bad</c:v>
              </c:pt>
              <c:pt idx="4">
                <c:v>Very Good</c:v>
              </c:pt>
            </c:strLit>
          </c:cat>
          <c:val>
            <c:numLit>
              <c:formatCode>General</c:formatCode>
              <c:ptCount val="5"/>
              <c:pt idx="0">
                <c:v>0</c:v>
              </c:pt>
              <c:pt idx="1">
                <c:v>1020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</c:numLit>
          </c:val>
        </c:ser>
        <c:ser>
          <c:idx val="2"/>
          <c:order val="2"/>
          <c:tx>
            <c:v>3</c:v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Lit>
              <c:ptCount val="5"/>
              <c:pt idx="0">
                <c:v>Average</c:v>
              </c:pt>
              <c:pt idx="1">
                <c:v>Bad</c:v>
              </c:pt>
              <c:pt idx="2">
                <c:v>Good</c:v>
              </c:pt>
              <c:pt idx="3">
                <c:v>Very Bad</c:v>
              </c:pt>
              <c:pt idx="4">
                <c:v>Very Good</c:v>
              </c:pt>
            </c:strLit>
          </c:cat>
          <c:val>
            <c:numLit>
              <c:formatCode>General</c:formatCode>
              <c:ptCount val="5"/>
              <c:pt idx="0">
                <c:v>4590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</c:numLit>
          </c:val>
        </c:ser>
        <c:ser>
          <c:idx val="3"/>
          <c:order val="3"/>
          <c:tx>
            <c:v>4</c:v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strLit>
              <c:ptCount val="5"/>
              <c:pt idx="0">
                <c:v>Average</c:v>
              </c:pt>
              <c:pt idx="1">
                <c:v>Bad</c:v>
              </c:pt>
              <c:pt idx="2">
                <c:v>Good</c:v>
              </c:pt>
              <c:pt idx="3">
                <c:v>Very Bad</c:v>
              </c:pt>
              <c:pt idx="4">
                <c:v>Very Good</c:v>
              </c:pt>
            </c:strLit>
          </c:cat>
          <c:val>
            <c:numLit>
              <c:formatCode>General</c:formatCode>
              <c:ptCount val="5"/>
              <c:pt idx="0">
                <c:v>0</c:v>
              </c:pt>
              <c:pt idx="1">
                <c:v>0</c:v>
              </c:pt>
              <c:pt idx="2">
                <c:v>1676</c:v>
              </c:pt>
              <c:pt idx="3">
                <c:v>0</c:v>
              </c:pt>
              <c:pt idx="4">
                <c:v>0</c:v>
              </c:pt>
            </c:numLit>
          </c:val>
        </c:ser>
        <c:ser>
          <c:idx val="4"/>
          <c:order val="4"/>
          <c:tx>
            <c:v>5</c:v>
          </c:tx>
          <c:spPr>
            <a:solidFill>
              <a:schemeClr val="accent5"/>
            </a:solidFill>
            <a:ln>
              <a:noFill/>
            </a:ln>
            <a:effectLst/>
          </c:spPr>
          <c:cat>
            <c:strLit>
              <c:ptCount val="5"/>
              <c:pt idx="0">
                <c:v>Average</c:v>
              </c:pt>
              <c:pt idx="1">
                <c:v>Bad</c:v>
              </c:pt>
              <c:pt idx="2">
                <c:v>Good</c:v>
              </c:pt>
              <c:pt idx="3">
                <c:v>Very Bad</c:v>
              </c:pt>
              <c:pt idx="4">
                <c:v>Very Good</c:v>
              </c:pt>
            </c:strLit>
          </c:cat>
          <c:val>
            <c:numLit>
              <c:formatCode>General</c:formatCode>
              <c:ptCount val="5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1350</c:v>
              </c:pt>
            </c:numLit>
          </c:val>
        </c:ser>
        <c:axId val="126938112"/>
        <c:axId val="127079168"/>
      </c:areaChart>
      <c:catAx>
        <c:axId val="126938112"/>
        <c:scaling>
          <c:orientation val="minMax"/>
        </c:scaling>
        <c:axPos val="b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079168"/>
        <c:crosses val="autoZero"/>
        <c:auto val="1"/>
        <c:lblAlgn val="ctr"/>
        <c:lblOffset val="100"/>
      </c:catAx>
      <c:valAx>
        <c:axId val="12707916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9381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10-09-2024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9/10/2024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" y="10668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  YUVARAJ.M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dirty="0" smtClean="0"/>
              <a:t>: 312203457</a:t>
            </a:r>
            <a:endParaRPr lang="en-US" sz="2400" dirty="0"/>
          </a:p>
          <a:p>
            <a:r>
              <a:rPr lang="en-US" sz="2400" dirty="0"/>
              <a:t>DEPARTMENT</a:t>
            </a:r>
            <a:r>
              <a:rPr lang="en-US" sz="2400" dirty="0" smtClean="0"/>
              <a:t>: MANAGEMENT</a:t>
            </a:r>
            <a:endParaRPr lang="en-US" sz="2400" dirty="0"/>
          </a:p>
          <a:p>
            <a:r>
              <a:rPr lang="en-US" sz="2400" dirty="0" smtClean="0"/>
              <a:t>COLLEGE : HINDUSTAN COLLEGE OF ARTS &amp;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457200" y="1143000"/>
            <a:ext cx="7010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❑ </a:t>
            </a:r>
            <a:r>
              <a:rPr lang="en-US" b="1" dirty="0" smtClean="0"/>
              <a:t>Data collection</a:t>
            </a:r>
            <a:r>
              <a:rPr lang="en-US" dirty="0" smtClean="0"/>
              <a:t>:</a:t>
            </a:r>
          </a:p>
          <a:p>
            <a:r>
              <a:rPr lang="en-US" dirty="0" smtClean="0"/>
              <a:t>The employee dataset is collected from the Edunet dashboard.</a:t>
            </a:r>
          </a:p>
          <a:p>
            <a:r>
              <a:rPr lang="en-US" dirty="0" smtClean="0"/>
              <a:t>❑ </a:t>
            </a:r>
            <a:r>
              <a:rPr lang="en-US" b="1" dirty="0" smtClean="0"/>
              <a:t>Features collection</a:t>
            </a:r>
            <a:r>
              <a:rPr lang="en-US" dirty="0" smtClean="0"/>
              <a:t>:</a:t>
            </a:r>
          </a:p>
          <a:p>
            <a:r>
              <a:rPr lang="en-US" dirty="0" smtClean="0"/>
              <a:t>Then, the features for the project is selected from the dataset.</a:t>
            </a:r>
          </a:p>
          <a:p>
            <a:r>
              <a:rPr lang="en-US" dirty="0" smtClean="0"/>
              <a:t>❑ </a:t>
            </a:r>
            <a:r>
              <a:rPr lang="en-US" b="1" dirty="0" smtClean="0"/>
              <a:t>Conversion</a:t>
            </a:r>
            <a:r>
              <a:rPr lang="en-US" dirty="0" smtClean="0"/>
              <a:t>:</a:t>
            </a:r>
          </a:p>
          <a:p>
            <a:r>
              <a:rPr lang="en-US" dirty="0" smtClean="0"/>
              <a:t>Then, the rating is converted into text by using formula.</a:t>
            </a:r>
          </a:p>
          <a:p>
            <a:r>
              <a:rPr lang="en-US" dirty="0" smtClean="0"/>
              <a:t>❑ </a:t>
            </a:r>
            <a:r>
              <a:rPr lang="en-US" b="1" dirty="0" smtClean="0"/>
              <a:t>Creation of Pivot table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Then, created a pivot table using the insert tool.</a:t>
            </a:r>
          </a:p>
          <a:p>
            <a:r>
              <a:rPr lang="en-US" dirty="0" smtClean="0"/>
              <a:t>➢ Where,</a:t>
            </a:r>
          </a:p>
          <a:p>
            <a:r>
              <a:rPr lang="en-US" dirty="0" smtClean="0"/>
              <a:t>1. The business unit is used in the rows.</a:t>
            </a:r>
          </a:p>
          <a:p>
            <a:r>
              <a:rPr lang="en-US" dirty="0" smtClean="0"/>
              <a:t>2. The gender code is used as filter.</a:t>
            </a:r>
          </a:p>
          <a:p>
            <a:r>
              <a:rPr lang="en-US" dirty="0" smtClean="0"/>
              <a:t>3. The performance category is used as the values.</a:t>
            </a:r>
          </a:p>
          <a:p>
            <a:r>
              <a:rPr lang="en-US" dirty="0" smtClean="0"/>
              <a:t>4. The employee classification type is used in columns.</a:t>
            </a:r>
          </a:p>
          <a:p>
            <a:r>
              <a:rPr lang="en-US" b="1" dirty="0" smtClean="0"/>
              <a:t>❑ Creation of chart</a:t>
            </a:r>
            <a:r>
              <a:rPr lang="en-US" dirty="0" smtClean="0"/>
              <a:t>:</a:t>
            </a:r>
          </a:p>
          <a:p>
            <a:r>
              <a:rPr lang="en-US" dirty="0" smtClean="0"/>
              <a:t>The chart is created by using the insert tool.</a:t>
            </a:r>
          </a:p>
          <a:p>
            <a:r>
              <a:rPr lang="en-US" dirty="0" smtClean="0"/>
              <a:t>➢ Where,</a:t>
            </a:r>
          </a:p>
          <a:p>
            <a:r>
              <a:rPr lang="en-US" dirty="0" smtClean="0"/>
              <a:t>1. Number of employees are in the Y axis and the business unit in the X axis. 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86600" y="533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144780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CHART FOR FEMALE EMPLOYEE PERFORMANCE ANALYSIS:</a:t>
            </a:r>
            <a:br>
              <a:rPr lang="en-US" b="1" u="sng" dirty="0" smtClean="0"/>
            </a:br>
            <a:endParaRPr lang="en-US" b="1" u="sng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lc="http://schemas.openxmlformats.org/drawingml/2006/lockedCanvas" xmlns="" xmlns:a16="http://schemas.microsoft.com/office/drawing/2014/main" xmlns:xdr="http://schemas.openxmlformats.org/drawingml/2006/spreadsheetDrawing" id="{243B0D1F-8497-D8E1-2184-18CCAAB33C40}"/>
              </a:ext>
            </a:extLst>
          </p:cNvPr>
          <p:cNvGraphicFramePr/>
          <p:nvPr/>
        </p:nvGraphicFramePr>
        <p:xfrm>
          <a:off x="1371600" y="2819400"/>
          <a:ext cx="4191000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/>
          <p:cNvGraphicFramePr/>
          <p:nvPr/>
        </p:nvGraphicFramePr>
        <p:xfrm>
          <a:off x="838200" y="2209800"/>
          <a:ext cx="48323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219200"/>
            <a:ext cx="6781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❑The conclusion of female employee analysis is that the</a:t>
            </a:r>
          </a:p>
          <a:p>
            <a:r>
              <a:rPr lang="en-US" dirty="0" smtClean="0"/>
              <a:t>temporary type employees are performing more than</a:t>
            </a:r>
          </a:p>
          <a:p>
            <a:r>
              <a:rPr lang="en-US" dirty="0" smtClean="0"/>
              <a:t>the other employees.</a:t>
            </a:r>
          </a:p>
          <a:p>
            <a:endParaRPr lang="en-US" dirty="0" smtClean="0"/>
          </a:p>
          <a:p>
            <a:r>
              <a:rPr lang="en-US" dirty="0" smtClean="0"/>
              <a:t>❑It shows that the number of employees in the full time</a:t>
            </a:r>
          </a:p>
          <a:p>
            <a:r>
              <a:rPr lang="en-US" dirty="0" smtClean="0"/>
              <a:t>job is between 18 and 36.</a:t>
            </a:r>
          </a:p>
          <a:p>
            <a:endParaRPr lang="en-US" dirty="0" smtClean="0"/>
          </a:p>
          <a:p>
            <a:r>
              <a:rPr lang="en-US" dirty="0" smtClean="0"/>
              <a:t>❑The number of employees in the part time job is</a:t>
            </a:r>
          </a:p>
          <a:p>
            <a:r>
              <a:rPr lang="en-US" dirty="0" smtClean="0"/>
              <a:t>between 19 and 38.</a:t>
            </a:r>
          </a:p>
          <a:p>
            <a:endParaRPr lang="en-US" dirty="0" smtClean="0"/>
          </a:p>
          <a:p>
            <a:r>
              <a:rPr lang="en-US" dirty="0" smtClean="0"/>
              <a:t>❑Lastly the number of employees in the temporary job is</a:t>
            </a:r>
          </a:p>
          <a:p>
            <a:r>
              <a:rPr lang="en-US" dirty="0" smtClean="0"/>
              <a:t>23 and 40.</a:t>
            </a:r>
          </a:p>
          <a:p>
            <a:endParaRPr lang="en-US" dirty="0" smtClean="0"/>
          </a:p>
          <a:p>
            <a:r>
              <a:rPr lang="en-US" dirty="0" smtClean="0"/>
              <a:t>❑Therefore, the company may prefer temporary job</a:t>
            </a:r>
          </a:p>
          <a:p>
            <a:r>
              <a:rPr lang="en-US" dirty="0" smtClean="0"/>
              <a:t>persons more than others to get a good outcome.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772400" y="10668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0" y="1828800"/>
            <a:ext cx="7772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• This PowerPoint is about the performance</a:t>
            </a:r>
          </a:p>
          <a:p>
            <a:r>
              <a:rPr lang="en-US" sz="2800" dirty="0" smtClean="0"/>
              <a:t>analysis of the employees in a company</a:t>
            </a:r>
          </a:p>
          <a:p>
            <a:r>
              <a:rPr lang="en-US" sz="2800" dirty="0" smtClean="0"/>
              <a:t>during a particular period.</a:t>
            </a:r>
          </a:p>
          <a:p>
            <a:r>
              <a:rPr lang="en-US" sz="2800" dirty="0" smtClean="0"/>
              <a:t> </a:t>
            </a:r>
          </a:p>
          <a:p>
            <a:r>
              <a:rPr lang="en-US" sz="2800" dirty="0" smtClean="0"/>
              <a:t>• The performance analysis is use to know</a:t>
            </a:r>
          </a:p>
          <a:p>
            <a:r>
              <a:rPr lang="en-US" sz="2800" dirty="0" smtClean="0"/>
              <a:t>about the work of an employee.</a:t>
            </a:r>
          </a:p>
          <a:p>
            <a:endParaRPr lang="en-US" sz="2800" dirty="0" smtClean="0"/>
          </a:p>
          <a:p>
            <a:r>
              <a:rPr lang="en-US" sz="2800" dirty="0" smtClean="0"/>
              <a:t>• By doing this we can easily identify the best</a:t>
            </a:r>
          </a:p>
          <a:p>
            <a:r>
              <a:rPr lang="en-US" sz="2800" dirty="0" smtClean="0"/>
              <a:t>employees of the company.</a:t>
            </a: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077200" y="1143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609600" y="1676400"/>
            <a:ext cx="8991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Employee performance analysis is the process of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how well employees perform their job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duties and responsibilities. This involves assessing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various aspects of their work, including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productivity, quality, and efficiency, as well as their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 to organizational goals.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In this project the performance is analyzed by using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employee’s gender, business unit, performance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category, first name, last name, date of birth,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rating and with 20 more columns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05800" y="1676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1752600"/>
            <a:ext cx="7467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end users of the employee performance</a:t>
            </a:r>
          </a:p>
          <a:p>
            <a:r>
              <a:rPr lang="en-US" sz="2400" dirty="0" smtClean="0"/>
              <a:t>analysis are:</a:t>
            </a:r>
          </a:p>
          <a:p>
            <a:endParaRPr lang="en-US" sz="2400" dirty="0" smtClean="0"/>
          </a:p>
          <a:p>
            <a:r>
              <a:rPr lang="en-US" sz="2400" dirty="0" smtClean="0"/>
              <a:t>• Employee</a:t>
            </a:r>
          </a:p>
          <a:p>
            <a:r>
              <a:rPr lang="en-US" sz="2400" dirty="0" smtClean="0"/>
              <a:t>• Employer</a:t>
            </a:r>
          </a:p>
          <a:p>
            <a:r>
              <a:rPr lang="en-US" sz="2400" dirty="0" smtClean="0"/>
              <a:t>• Manager</a:t>
            </a:r>
          </a:p>
          <a:p>
            <a:r>
              <a:rPr lang="en-US" sz="2400" dirty="0" smtClean="0"/>
              <a:t>• Supervisors</a:t>
            </a:r>
          </a:p>
          <a:p>
            <a:r>
              <a:rPr lang="en-US" sz="2400" dirty="0" smtClean="0"/>
              <a:t>• HR</a:t>
            </a:r>
          </a:p>
          <a:p>
            <a:r>
              <a:rPr lang="en-US" sz="2400" dirty="0" smtClean="0"/>
              <a:t>• Executives</a:t>
            </a:r>
          </a:p>
          <a:p>
            <a:r>
              <a:rPr lang="en-US" sz="2400" dirty="0" smtClean="0"/>
              <a:t>• Senior leadership</a:t>
            </a:r>
          </a:p>
          <a:p>
            <a:r>
              <a:rPr lang="en-US" sz="2400" dirty="0" smtClean="0"/>
              <a:t>• Financial analyst</a:t>
            </a:r>
          </a:p>
          <a:p>
            <a:r>
              <a:rPr lang="en-US" sz="2400" dirty="0" smtClean="0"/>
              <a:t>• Training and development teams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2819400" y="1905000"/>
            <a:ext cx="7086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OUR SOLUTION AND ITS VALUE PROPOSITION</a:t>
            </a:r>
          </a:p>
          <a:p>
            <a:endParaRPr lang="en-US" dirty="0" smtClean="0"/>
          </a:p>
          <a:p>
            <a:r>
              <a:rPr lang="en-US" dirty="0" smtClean="0"/>
              <a:t>• Conditional formatting to find the blank</a:t>
            </a:r>
          </a:p>
          <a:p>
            <a:r>
              <a:rPr lang="en-US" dirty="0" smtClean="0"/>
              <a:t>cells.</a:t>
            </a:r>
          </a:p>
          <a:p>
            <a:r>
              <a:rPr lang="en-US" dirty="0" smtClean="0"/>
              <a:t>• Filter option to eliminate the blank cells in</a:t>
            </a:r>
          </a:p>
          <a:p>
            <a:r>
              <a:rPr lang="en-US" dirty="0" smtClean="0"/>
              <a:t>the columns.</a:t>
            </a:r>
          </a:p>
          <a:p>
            <a:r>
              <a:rPr lang="en-US" dirty="0" smtClean="0"/>
              <a:t>• IFS formula to convert the performance</a:t>
            </a:r>
          </a:p>
          <a:p>
            <a:r>
              <a:rPr lang="en-US" dirty="0" smtClean="0"/>
              <a:t>rating to text.</a:t>
            </a:r>
          </a:p>
          <a:p>
            <a:r>
              <a:rPr lang="en-US" dirty="0" smtClean="0"/>
              <a:t>• Pivot table to make a summary about the</a:t>
            </a:r>
          </a:p>
          <a:p>
            <a:r>
              <a:rPr lang="en-US" dirty="0" smtClean="0"/>
              <a:t>project.</a:t>
            </a:r>
          </a:p>
          <a:p>
            <a:r>
              <a:rPr lang="en-US" dirty="0" smtClean="0"/>
              <a:t>• Chart visualization for easy understanding</a:t>
            </a:r>
          </a:p>
          <a:p>
            <a:r>
              <a:rPr lang="en-US" dirty="0" smtClean="0"/>
              <a:t>of the analysis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43200" y="1600200"/>
            <a:ext cx="6781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USED FORMULAS AND TECHIQUES</a:t>
            </a:r>
            <a:endParaRPr lang="en-US" b="1" u="sng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447800"/>
            <a:ext cx="84582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Dataset Description</a:t>
            </a:r>
          </a:p>
          <a:p>
            <a:endParaRPr lang="en-US" b="1" u="sng" dirty="0" smtClean="0"/>
          </a:p>
          <a:p>
            <a:r>
              <a:rPr lang="en-US" b="1" u="sng" dirty="0" smtClean="0"/>
              <a:t>DETAILS OF THE DATASET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• Downloaded the dataset from the Edunet student</a:t>
            </a:r>
          </a:p>
          <a:p>
            <a:r>
              <a:rPr lang="en-US" dirty="0" smtClean="0"/>
              <a:t>dashboard.</a:t>
            </a:r>
          </a:p>
          <a:p>
            <a:r>
              <a:rPr lang="en-US" dirty="0" smtClean="0"/>
              <a:t>• It contains totally 26 features.</a:t>
            </a:r>
          </a:p>
          <a:p>
            <a:r>
              <a:rPr lang="en-US" dirty="0" smtClean="0"/>
              <a:t>• In this project I have selected 9 features to analyse the</a:t>
            </a:r>
          </a:p>
          <a:p>
            <a:r>
              <a:rPr lang="en-US" dirty="0" smtClean="0"/>
              <a:t>performance.</a:t>
            </a:r>
          </a:p>
          <a:p>
            <a:r>
              <a:rPr lang="en-US" dirty="0" smtClean="0"/>
              <a:t>• Employee ID and the current employee rating are in</a:t>
            </a:r>
          </a:p>
          <a:p>
            <a:r>
              <a:rPr lang="en-US" dirty="0" smtClean="0"/>
              <a:t>numerical values.</a:t>
            </a:r>
          </a:p>
          <a:p>
            <a:r>
              <a:rPr lang="en-US" dirty="0" smtClean="0"/>
              <a:t>• I have added one more feature called performance</a:t>
            </a:r>
          </a:p>
          <a:p>
            <a:r>
              <a:rPr lang="en-US" dirty="0" smtClean="0"/>
              <a:t>category to convert the rating into text by formula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10600" y="838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09800" y="1524000"/>
            <a:ext cx="6629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3/21/2024 Annual Review</a:t>
            </a:r>
          </a:p>
          <a:p>
            <a:endParaRPr lang="en-US" dirty="0" smtClean="0"/>
          </a:p>
          <a:p>
            <a:r>
              <a:rPr lang="en-US" dirty="0" smtClean="0"/>
              <a:t>THE "WOW" IN OUR SOLUTION</a:t>
            </a:r>
          </a:p>
          <a:p>
            <a:endParaRPr lang="en-US" dirty="0" smtClean="0"/>
          </a:p>
          <a:p>
            <a:r>
              <a:rPr lang="en-US" dirty="0" smtClean="0"/>
              <a:t>❑ The main thing of the project is converting the rating</a:t>
            </a:r>
          </a:p>
          <a:p>
            <a:r>
              <a:rPr lang="en-US" dirty="0" smtClean="0"/>
              <a:t>into text by using IFS formula:</a:t>
            </a:r>
          </a:p>
          <a:p>
            <a:r>
              <a:rPr lang="en-US" dirty="0" smtClean="0"/>
              <a:t>• =IFS(Z8&gt;=5,“AVERAGE",Z8&gt;=4,“BAD",Z8&gt;=3,"GOOD",TRUE,“VERYBAD")</a:t>
            </a:r>
          </a:p>
          <a:p>
            <a:r>
              <a:rPr lang="en-US" dirty="0" smtClean="0"/>
              <a:t>❑ The second part is about the</a:t>
            </a:r>
          </a:p>
          <a:p>
            <a:r>
              <a:rPr lang="en-US" dirty="0" smtClean="0"/>
              <a:t>Pivot table used in the excel</a:t>
            </a:r>
          </a:p>
          <a:p>
            <a:r>
              <a:rPr lang="en-US" dirty="0" smtClean="0"/>
              <a:t>to easily identify the</a:t>
            </a:r>
          </a:p>
          <a:p>
            <a:r>
              <a:rPr lang="en-US" dirty="0" smtClean="0"/>
              <a:t>performance based on the</a:t>
            </a:r>
          </a:p>
          <a:p>
            <a:r>
              <a:rPr lang="en-US" dirty="0" smtClean="0"/>
              <a:t>employee work type: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</TotalTime>
  <Words>713</Words>
  <Application>Microsoft Office PowerPoint</Application>
  <PresentationFormat>Custom</PresentationFormat>
  <Paragraphs>146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18</cp:revision>
  <dcterms:created xsi:type="dcterms:W3CDTF">2024-03-29T15:07:22Z</dcterms:created>
  <dcterms:modified xsi:type="dcterms:W3CDTF">2024-09-10T10:04:36Z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