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7" r:id="rId4"/>
    <p:sldId id="259" r:id="rId5"/>
    <p:sldId id="260" r:id="rId6"/>
    <p:sldId id="282" r:id="rId7"/>
    <p:sldId id="271" r:id="rId8"/>
    <p:sldId id="283" r:id="rId10"/>
    <p:sldId id="284" r:id="rId11"/>
    <p:sldId id="285" r:id="rId12"/>
    <p:sldId id="286" r:id="rId13"/>
    <p:sldId id="263" r:id="rId14"/>
    <p:sldId id="272" r:id="rId15"/>
    <p:sldId id="276" r:id="rId16"/>
    <p:sldId id="287" r:id="rId17"/>
    <p:sldId id="277" r:id="rId18"/>
    <p:sldId id="278" r:id="rId19"/>
    <p:sldId id="279" r:id="rId20"/>
    <p:sldId id="288" r:id="rId21"/>
    <p:sldId id="289" r:id="rId22"/>
    <p:sldId id="290" r:id="rId23"/>
    <p:sldId id="291" r:id="rId24"/>
    <p:sldId id="292" r:id="rId25"/>
    <p:sldId id="293" r:id="rId26"/>
    <p:sldId id="294"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2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a:t>
            </a:r>
            <a:r>
              <a:rPr lang="en-US" sz="2800" dirty="0" smtClean="0">
                <a:latin typeface="Cambria" panose="02040503050406030204" pitchFamily="18" charset="0"/>
                <a:sym typeface="+mn-ea"/>
              </a:rPr>
              <a:t>Ms.V.Yukthika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a:t>
            </a:r>
            <a:r>
              <a:rPr lang="en-US" sz="2800" dirty="0" smtClean="0">
                <a:latin typeface="Cambria" panose="02040503050406030204" pitchFamily="18" charset="0"/>
                <a:sym typeface="+mn-ea"/>
              </a:rPr>
              <a:t>Ms.M.Shanthini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3</a:t>
            </a:r>
            <a:endParaRPr lang="en-US"/>
          </a:p>
        </p:txBody>
      </p:sp>
      <p:pic>
        <p:nvPicPr>
          <p:cNvPr id="8" name="Content Placeholder 7"/>
          <p:cNvPicPr>
            <a:picLocks noChangeAspect="1"/>
          </p:cNvPicPr>
          <p:nvPr>
            <p:ph idx="1"/>
          </p:nvPr>
        </p:nvPicPr>
        <p:blipFill>
          <a:blip r:embed="rId1"/>
          <a:stretch>
            <a:fillRect/>
          </a:stretch>
        </p:blipFill>
        <p:spPr>
          <a:xfrm>
            <a:off x="928370" y="1927225"/>
            <a:ext cx="7286625" cy="4240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Module 1-For strategy #1-</a:t>
            </a:r>
            <a:br>
              <a:rPr lang="en-US"/>
            </a:br>
            <a:r>
              <a:rPr lang="en-US">
                <a:sym typeface="+mn-ea"/>
              </a:rPr>
              <a:t>Subsequent claiming (Dataset)</a:t>
            </a:r>
            <a:endParaRPr lang="en-US"/>
          </a:p>
        </p:txBody>
      </p:sp>
      <p:pic>
        <p:nvPicPr>
          <p:cNvPr id="4" name="Picture 7"/>
          <p:cNvPicPr>
            <a:picLocks noChangeAspect="1"/>
          </p:cNvPicPr>
          <p:nvPr>
            <p:ph idx="1"/>
          </p:nvPr>
        </p:nvPicPr>
        <p:blipFill>
          <a:blip r:embed="rId1"/>
          <a:stretch>
            <a:fillRect/>
          </a:stretch>
        </p:blipFill>
        <p:spPr>
          <a:xfrm>
            <a:off x="1515110" y="1935480"/>
            <a:ext cx="6717030"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cleaning</a:t>
            </a:r>
            <a:endParaRPr lang="en-US"/>
          </a:p>
        </p:txBody>
      </p:sp>
      <p:pic>
        <p:nvPicPr>
          <p:cNvPr id="15" name="Picture 15"/>
          <p:cNvPicPr>
            <a:picLocks noChangeAspect="1"/>
          </p:cNvPicPr>
          <p:nvPr>
            <p:ph idx="1"/>
          </p:nvPr>
        </p:nvPicPr>
        <p:blipFill>
          <a:blip r:embed="rId1"/>
          <a:stretch>
            <a:fillRect/>
          </a:stretch>
        </p:blipFill>
        <p:spPr>
          <a:xfrm>
            <a:off x="1530350" y="2138045"/>
            <a:ext cx="5774690" cy="3134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Pie-Chart</a:t>
            </a:r>
            <a:endParaRPr lang="en-US"/>
          </a:p>
        </p:txBody>
      </p:sp>
      <p:pic>
        <p:nvPicPr>
          <p:cNvPr id="5" name="Picture 5" descr="C:\Users\vineetha\AppData\Local\Temp\ksohtml\wps68BA.tmp.jpg"/>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27605" y="2499360"/>
            <a:ext cx="3709670" cy="276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sym typeface="+mn-ea"/>
              </a:rPr>
              <a:t>Data Visualization Type 1</a:t>
            </a:r>
            <a:br>
              <a:rPr lang="en-US"/>
            </a:br>
            <a:endParaRPr lang="en-US"/>
          </a:p>
        </p:txBody>
      </p:sp>
      <p:pic>
        <p:nvPicPr>
          <p:cNvPr id="5" name="Content Placeholder 4"/>
          <p:cNvPicPr>
            <a:picLocks noChangeAspect="1"/>
          </p:cNvPicPr>
          <p:nvPr>
            <p:ph idx="1"/>
          </p:nvPr>
        </p:nvPicPr>
        <p:blipFill>
          <a:blip r:embed="rId1"/>
          <a:stretch>
            <a:fillRect/>
          </a:stretch>
        </p:blipFill>
        <p:spPr>
          <a:xfrm>
            <a:off x="1258570" y="1846580"/>
            <a:ext cx="6169660" cy="3559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Type 2</a:t>
            </a:r>
            <a:endParaRPr lang="en-US"/>
          </a:p>
        </p:txBody>
      </p:sp>
      <p:pic>
        <p:nvPicPr>
          <p:cNvPr id="5" name="Content Placeholder 4"/>
          <p:cNvPicPr>
            <a:picLocks noChangeAspect="1"/>
          </p:cNvPicPr>
          <p:nvPr>
            <p:ph idx="1"/>
          </p:nvPr>
        </p:nvPicPr>
        <p:blipFill>
          <a:blip r:embed="rId1"/>
          <a:stretch>
            <a:fillRect/>
          </a:stretch>
        </p:blipFill>
        <p:spPr>
          <a:xfrm>
            <a:off x="2199005" y="2193925"/>
            <a:ext cx="5109210" cy="3368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Type 3</a:t>
            </a:r>
            <a:endParaRPr lang="en-US"/>
          </a:p>
        </p:txBody>
      </p:sp>
      <p:pic>
        <p:nvPicPr>
          <p:cNvPr id="5" name="Content Placeholder 4"/>
          <p:cNvPicPr>
            <a:picLocks noChangeAspect="1"/>
          </p:cNvPicPr>
          <p:nvPr>
            <p:ph idx="1"/>
          </p:nvPr>
        </p:nvPicPr>
        <p:blipFill>
          <a:blip r:embed="rId1"/>
          <a:stretch>
            <a:fillRect/>
          </a:stretch>
        </p:blipFill>
        <p:spPr>
          <a:xfrm>
            <a:off x="1692275" y="2432685"/>
            <a:ext cx="5593715" cy="33007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idx="1"/>
          </p:nvPr>
        </p:nvPicPr>
        <p:blipFill>
          <a:blip r:embed="rId1"/>
          <a:stretch>
            <a:fillRect/>
          </a:stretch>
        </p:blipFill>
        <p:spPr>
          <a:xfrm>
            <a:off x="1072515" y="2329180"/>
            <a:ext cx="6857365" cy="30740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1447800" y="1424940"/>
            <a:ext cx="6096000" cy="4043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415030"/>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sym typeface="+mn-ea"/>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(policy holder, vehicle,engine/chassis),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a:p>
            <a:pPr indent="0" algn="l">
              <a:buFont typeface="Arial" panose="020B0604020202020204" pitchFamily="34" charset="0"/>
              <a:buChar char="•"/>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37665" y="1393190"/>
            <a:ext cx="5445760" cy="3789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98955" y="1620520"/>
            <a:ext cx="4949190" cy="3382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30935" y="1148715"/>
            <a:ext cx="6612255" cy="44310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90625" y="1427480"/>
            <a:ext cx="6762115" cy="36982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latin typeface="Cambria" panose="02040503050406030204" pitchFamily="18" charset="0"/>
              </a:rPr>
            </a:br>
            <a:r>
              <a:rPr lang="en-US" dirty="0">
                <a:latin typeface="Cambria" panose="02040503050406030204" pitchFamily="18" charset="0"/>
              </a:rPr>
              <a:t>Software Requirements</a:t>
            </a:r>
            <a:endParaRPr lang="en-US"/>
          </a:p>
        </p:txBody>
      </p:sp>
      <p:sp>
        <p:nvSpPr>
          <p:cNvPr id="3" name="Content Placeholder 2"/>
          <p:cNvSpPr>
            <a:spLocks noGrp="1"/>
          </p:cNvSpPr>
          <p:nvPr>
            <p:ph idx="1"/>
          </p:nvPr>
        </p:nvSpPr>
        <p:spPr/>
        <p:txBody>
          <a:bodyPr/>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Jupyter Notebook</a:t>
            </a:r>
            <a:endParaRPr lang="en-US" alt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Tableau</a:t>
            </a:r>
            <a:endParaRPr lang="en-US" alt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altLang="en-IN" dirty="0" smtClean="0">
                <a:latin typeface="Times New Roman" panose="02020603050405020304" pitchFamily="18" charset="0"/>
                <a:cs typeface="Times New Roman" panose="02020603050405020304" pitchFamily="18" charset="0"/>
                <a:sym typeface="+mn-ea"/>
              </a:rPr>
              <a:t>python Technology</a:t>
            </a:r>
            <a:endParaRPr lang="en-US" altLang="en-IN" dirty="0" smtClean="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anose="04020404031007020602" pitchFamily="82" charset="0"/>
              </a:rPr>
              <a:t>  	</a:t>
            </a:r>
            <a:endParaRPr lang="en-US" sz="4800" b="1" dirty="0" smtClean="0">
              <a:latin typeface="Chiller" panose="04020404031007020602" pitchFamily="82" charset="0"/>
            </a:endParaRPr>
          </a:p>
          <a:p>
            <a:pPr>
              <a:buNone/>
            </a:pPr>
            <a:r>
              <a:rPr lang="en-US" sz="4800" b="1" dirty="0" smtClean="0">
                <a:latin typeface="Chiller" panose="04020404031007020602" pitchFamily="82" charset="0"/>
              </a:rPr>
              <a:t>			   </a:t>
            </a:r>
            <a:r>
              <a:rPr lang="en-US" sz="4800" b="1" dirty="0" smtClean="0"/>
              <a:t>Thank You</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2143433"/>
            <a:ext cx="7072362" cy="2461260"/>
          </a:xfrm>
          <a:prstGeom prst="rect">
            <a:avLst/>
          </a:prstGeom>
          <a:noFill/>
        </p:spPr>
        <p:txBody>
          <a:bodyPr wrap="square" rtlCol="0">
            <a:spAutoFit/>
          </a:bodyPr>
          <a:lstStyle/>
          <a:p>
            <a:pPr indent="0" algn="just">
              <a:buFont typeface="Arial" panose="020B0604020202020204" pitchFamily="34" charset="0"/>
              <a:buNone/>
            </a:pPr>
            <a:r>
              <a:rPr lang="en-US" altLang="en-IN" sz="2200" dirty="0" smtClean="0">
                <a:latin typeface="Times New Roman" panose="02020603050405020304" pitchFamily="18" charset="0"/>
                <a:cs typeface="Times New Roman" panose="02020603050405020304" pitchFamily="18" charset="0"/>
                <a:sym typeface="+mn-ea"/>
              </a:rPr>
              <a:t>In the</a:t>
            </a:r>
            <a:r>
              <a:rPr lang="en-IN" sz="2200" dirty="0" smtClean="0">
                <a:latin typeface="Times New Roman" panose="02020603050405020304" pitchFamily="18" charset="0"/>
                <a:cs typeface="Times New Roman" panose="02020603050405020304" pitchFamily="18" charset="0"/>
                <a:sym typeface="+mn-ea"/>
              </a:rPr>
              <a:t> existing system</a:t>
            </a:r>
            <a:r>
              <a:rPr lang="en-US" altLang="en-IN" sz="2200" dirty="0" smtClean="0">
                <a:latin typeface="Times New Roman" panose="02020603050405020304" pitchFamily="18" charset="0"/>
                <a:cs typeface="Times New Roman" panose="02020603050405020304" pitchFamily="18" charset="0"/>
                <a:sym typeface="+mn-ea"/>
              </a:rPr>
              <a:t>,</a:t>
            </a:r>
            <a:r>
              <a:rPr lang="en-IN" sz="2200" dirty="0" smtClean="0">
                <a:latin typeface="Times New Roman" panose="02020603050405020304" pitchFamily="18" charset="0"/>
                <a:cs typeface="Times New Roman" panose="02020603050405020304" pitchFamily="18" charset="0"/>
                <a:sym typeface="+mn-ea"/>
              </a:rPr>
              <a:t> </a:t>
            </a:r>
            <a:r>
              <a:rPr lang="en-US" altLang="en-IN" sz="2200" dirty="0" smtClean="0">
                <a:latin typeface="Times New Roman" panose="02020603050405020304" pitchFamily="18" charset="0"/>
                <a:cs typeface="Times New Roman" panose="02020603050405020304" pitchFamily="18" charset="0"/>
                <a:sym typeface="+mn-ea"/>
              </a:rPr>
              <a:t>data analysis for renewal loss was partially determined through excel worksheets and the report was generated. The current system makes all possibilities by categorising the drawbacks of renewal loss, such as theft of vehicle, policy cancellation, blacklisting etc.</a:t>
            </a:r>
            <a:endParaRPr lang="en-IN" sz="22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endParaRPr lang="en-US" sz="2000" dirty="0" smtClean="0">
              <a:latin typeface="Cambria" panose="02040503050406030204" pitchFamily="18" charset="0"/>
            </a:endParaRPr>
          </a:p>
          <a:p>
            <a:pPr>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endParaRPr lang="en-US" dirty="0"/>
          </a:p>
        </p:txBody>
      </p:sp>
      <p:sp>
        <p:nvSpPr>
          <p:cNvPr id="10" name="Rectangle 9"/>
          <p:cNvSpPr/>
          <p:nvPr/>
        </p:nvSpPr>
        <p:spPr>
          <a:xfrm>
            <a:off x="928662" y="3143248"/>
            <a:ext cx="6572296" cy="3476625"/>
          </a:xfrm>
          <a:prstGeom prst="rect">
            <a:avLst/>
          </a:prstGeom>
          <a:ln>
            <a:solidFill>
              <a:schemeClr val="bg1"/>
            </a:solidFill>
          </a:ln>
        </p:spPr>
        <p:txBody>
          <a:bodyPr wrap="square">
            <a:spAutoFit/>
          </a:bodyPr>
          <a:lstStyle/>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16280"/>
            <a:ext cx="8229600" cy="996950"/>
          </a:xfrm>
        </p:spPr>
        <p:txBody>
          <a:bodyPr>
            <a:normAutofit fontScale="90000"/>
          </a:bodyPr>
          <a:p>
            <a:r>
              <a:rPr lang="en-US">
                <a:sym typeface="+mn-ea"/>
              </a:rPr>
              <a:t>  </a:t>
            </a:r>
            <a:br>
              <a:rPr lang="en-US" dirty="0">
                <a:latin typeface="Cambria" panose="02040503050406030204" pitchFamily="18" charset="0"/>
              </a:rPr>
            </a:br>
            <a:r>
              <a:rPr lang="en-US">
                <a:sym typeface="+mn-ea"/>
              </a:rPr>
              <a:t>  </a:t>
            </a:r>
            <a:br>
              <a:rPr lang="en-US" dirty="0">
                <a:latin typeface="Cambria" panose="02040503050406030204" pitchFamily="18" charset="0"/>
              </a:rPr>
            </a:br>
            <a:r>
              <a:rPr lang="en-US" dirty="0">
                <a:latin typeface="Cambria" panose="02040503050406030204" pitchFamily="18" charset="0"/>
              </a:rPr>
              <a:t>Strategy</a:t>
            </a:r>
            <a:endParaRPr lang="en-US"/>
          </a:p>
        </p:txBody>
      </p:sp>
      <p:sp>
        <p:nvSpPr>
          <p:cNvPr id="3" name="Content Placeholder 2"/>
          <p:cNvSpPr>
            <a:spLocks noGrp="1"/>
          </p:cNvSpPr>
          <p:nvPr>
            <p:ph idx="1"/>
          </p:nvPr>
        </p:nvSpPr>
        <p:spPr/>
        <p:txBody>
          <a:bodyPr>
            <a:normAutofit fontScale="90000"/>
          </a:bodyPr>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1. Subsequent claiming from policy holders (more accidental cases).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2.Policy cancellation due to neglegance.</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3. Blacklist of Policy holders &amp; Vehicle, engine /chassis, incase of Motor policies.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4.Theft &amp; fraudulent cases.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sym typeface="+mn-ea"/>
              </a:rPr>
              <a:t>ER Diagram</a:t>
            </a:r>
            <a:br>
              <a:rPr lang="en-US" dirty="0" smtClean="0">
                <a:sym typeface="+mn-ea"/>
              </a:rPr>
            </a:br>
            <a:endParaRPr lang="en-US"/>
          </a:p>
        </p:txBody>
      </p:sp>
      <p:sp>
        <p:nvSpPr>
          <p:cNvPr id="3" name="Content Placeholder 2"/>
          <p:cNvSpPr>
            <a:spLocks noGrp="1"/>
          </p:cNvSpPr>
          <p:nvPr>
            <p:ph idx="1"/>
          </p:nvPr>
        </p:nvSpPr>
        <p:spPr>
          <a:xfrm>
            <a:off x="457200" y="2064385"/>
            <a:ext cx="8229600" cy="4389120"/>
          </a:xfrm>
        </p:spPr>
        <p:txBody>
          <a:bodyPr/>
          <a:p>
            <a:pPr lvl="3"/>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95885" y="1784985"/>
            <a:ext cx="1334135" cy="508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No</a:t>
            </a:r>
            <a:endParaRPr lang="en-US"/>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flow Diagram</a:t>
            </a:r>
            <a:br>
              <a:rPr lang="en-US"/>
            </a:br>
            <a:endParaRPr lang="en-US"/>
          </a:p>
        </p:txBody>
      </p:sp>
      <p:sp>
        <p:nvSpPr>
          <p:cNvPr id="3" name="Content Placeholder 2"/>
          <p:cNvSpPr>
            <a:spLocks noGrp="1"/>
          </p:cNvSpPr>
          <p:nvPr>
            <p:ph idx="1"/>
          </p:nvPr>
        </p:nvSpPr>
        <p:spPr/>
        <p:txBody>
          <a:bodyPr/>
          <a:p>
            <a:pPr marL="0" indent="0">
              <a:buNone/>
            </a:pPr>
            <a:r>
              <a:rPr lang="en-US">
                <a:sym typeface="+mn-ea"/>
              </a:rPr>
              <a:t>Level 0</a:t>
            </a:r>
            <a:endParaRPr lang="en-US">
              <a:sym typeface="+mn-ea"/>
            </a:endParaRPr>
          </a:p>
          <a:p>
            <a:pPr marL="0" indent="0">
              <a:buNone/>
            </a:pPr>
            <a:endParaRPr lang="en-US"/>
          </a:p>
          <a:p>
            <a:pPr marL="0" indent="0">
              <a:buNone/>
            </a:pP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240155" y="2494280"/>
            <a:ext cx="6722745" cy="2593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1</a:t>
            </a:r>
            <a:endParaRPr lang="en-US"/>
          </a:p>
        </p:txBody>
      </p:sp>
      <p:pic>
        <p:nvPicPr>
          <p:cNvPr id="4" name="Content Placeholder 3"/>
          <p:cNvPicPr>
            <a:picLocks noChangeAspect="1"/>
          </p:cNvPicPr>
          <p:nvPr>
            <p:ph idx="1"/>
          </p:nvPr>
        </p:nvPicPr>
        <p:blipFill>
          <a:blip r:embed="rId1"/>
          <a:stretch>
            <a:fillRect/>
          </a:stretch>
        </p:blipFill>
        <p:spPr>
          <a:xfrm>
            <a:off x="1400810" y="2379345"/>
            <a:ext cx="6927215" cy="3442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2</a:t>
            </a:r>
            <a:endParaRPr lang="en-US"/>
          </a:p>
        </p:txBody>
      </p:sp>
      <p:pic>
        <p:nvPicPr>
          <p:cNvPr id="4" name="Content Placeholder 3"/>
          <p:cNvPicPr>
            <a:picLocks noChangeAspect="1"/>
          </p:cNvPicPr>
          <p:nvPr>
            <p:ph idx="1"/>
          </p:nvPr>
        </p:nvPicPr>
        <p:blipFill>
          <a:blip r:embed="rId1"/>
          <a:stretch>
            <a:fillRect/>
          </a:stretch>
        </p:blipFill>
        <p:spPr>
          <a:xfrm>
            <a:off x="1350645" y="1956435"/>
            <a:ext cx="6523990" cy="41116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2603</Words>
  <Application>WPS Presentation</Application>
  <PresentationFormat>On-screen Show (4:3)</PresentationFormat>
  <Paragraphs>153</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Wingdings 2</vt:lpstr>
      <vt:lpstr>Times New Roman</vt:lpstr>
      <vt:lpstr>Cambria</vt:lpstr>
      <vt:lpstr>Constantia</vt:lpstr>
      <vt:lpstr>Microsoft YaHei</vt:lpstr>
      <vt:lpstr>Arial Unicode MS</vt:lpstr>
      <vt:lpstr>Calibri</vt:lpstr>
      <vt:lpstr>Chiller</vt:lpstr>
      <vt:lpstr>Flow</vt:lpstr>
      <vt:lpstr>Investigating the losses of Insurance  Renewal </vt:lpstr>
      <vt:lpstr>       Abstract</vt:lpstr>
      <vt:lpstr>Area Introduction-Existing system</vt:lpstr>
      <vt:lpstr>Proposed System</vt:lpstr>
      <vt:lpstr>      Strategy</vt:lpstr>
      <vt:lpstr>ER Diagram </vt:lpstr>
      <vt:lpstr>Data flow Diagram </vt:lpstr>
      <vt:lpstr>Level 1</vt:lpstr>
      <vt:lpstr>Level 2</vt:lpstr>
      <vt:lpstr>Level 3</vt:lpstr>
      <vt:lpstr>Module Splitup</vt:lpstr>
      <vt:lpstr>Module 1-For strategy #1- Subsequent claiming (Dataset)</vt:lpstr>
      <vt:lpstr>Data cleaning</vt:lpstr>
      <vt:lpstr>Pie-Chart</vt:lpstr>
      <vt:lpstr>Data Visualization Type 1 </vt:lpstr>
      <vt:lpstr>Type 2</vt:lpstr>
      <vt:lpstr>Type 3</vt:lpstr>
      <vt:lpstr>K-Means</vt:lpstr>
      <vt:lpstr>PowerPoint 演示文稿</vt:lpstr>
      <vt:lpstr>PowerPoint 演示文稿</vt:lpstr>
      <vt:lpstr>PowerPoint 演示文稿</vt:lpstr>
      <vt:lpstr>PowerPoint 演示文稿</vt:lpstr>
      <vt:lpstr>PowerPoint 演示文稿</vt:lpstr>
      <vt:lpstr> 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83</cp:revision>
  <dcterms:created xsi:type="dcterms:W3CDTF">2011-12-09T06:36:00Z</dcterms:created>
  <dcterms:modified xsi:type="dcterms:W3CDTF">2019-03-07T16:57:04Z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