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8" r:id="rId3"/>
    <p:sldId id="257" r:id="rId4"/>
    <p:sldId id="259" r:id="rId5"/>
    <p:sldId id="260" r:id="rId6"/>
    <p:sldId id="304" r:id="rId7"/>
    <p:sldId id="263" r:id="rId8"/>
    <p:sldId id="303"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0042"/>
            <a:ext cx="7772400" cy="1503383"/>
          </a:xfrm>
        </p:spPr>
        <p:txBody>
          <a:bodyPr>
            <a:normAutofit/>
          </a:bodyPr>
          <a:lstStyle/>
          <a:p>
            <a:pPr algn="ctr"/>
            <a:r>
              <a:rPr lang="en-IN" sz="4400" dirty="0" smtClean="0">
                <a:solidFill>
                  <a:schemeClr val="tx1"/>
                </a:solidFill>
                <a:latin typeface="Times New Roman" panose="02020603050405020304" pitchFamily="18" charset="0"/>
                <a:cs typeface="Times New Roman" panose="02020603050405020304" pitchFamily="18" charset="0"/>
              </a:rPr>
              <a:t>Investigating the losses of Insurance  Renewal </a:t>
            </a:r>
            <a:endParaRPr lang="en-US" sz="4400" dirty="0">
              <a:solidFill>
                <a:schemeClr val="tx1"/>
              </a:solidFill>
              <a:latin typeface="Cambria" panose="02040503050406030204" pitchFamily="18" charset="0"/>
            </a:endParaRPr>
          </a:p>
        </p:txBody>
      </p:sp>
      <p:sp>
        <p:nvSpPr>
          <p:cNvPr id="7" name="Title 3"/>
          <p:cNvSpPr txBox="1"/>
          <p:nvPr/>
        </p:nvSpPr>
        <p:spPr>
          <a:xfrm>
            <a:off x="785786" y="1785926"/>
            <a:ext cx="7358114" cy="2514600"/>
          </a:xfrm>
          <a:prstGeom prst="rect">
            <a:avLst/>
          </a:prstGeom>
        </p:spPr>
        <p:txBody>
          <a:bodyPr vert="horz" lIns="91440" tIns="45720" rIns="91440" bIns="45720" rtlCol="0" anchor="ctr">
            <a:normAutofit fontScale="90000" lnSpcReduction="200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    1.Shanmuga </a:t>
            </a:r>
            <a:r>
              <a:rPr lang="en-US" sz="2800" dirty="0" err="1" smtClean="0">
                <a:latin typeface="Cambria" panose="02040503050406030204" pitchFamily="18" charset="0"/>
                <a:ea typeface="+mj-ea"/>
                <a:cs typeface="+mj-cs"/>
              </a:rPr>
              <a:t>Dhivya.S</a:t>
            </a:r>
            <a:r>
              <a:rPr lang="en-US" sz="2800" dirty="0" smtClean="0">
                <a:latin typeface="Cambria" panose="02040503050406030204" pitchFamily="18" charset="0"/>
                <a:ea typeface="+mj-ea"/>
                <a:cs typeface="+mj-cs"/>
              </a:rPr>
              <a:t>          </a:t>
            </a:r>
            <a:r>
              <a:rPr lang="en-US" sz="2800" dirty="0" smtClean="0">
                <a:latin typeface="Cambria" panose="02040503050406030204" pitchFamily="18" charset="0"/>
              </a:rPr>
              <a:t>[711715104054]</a:t>
            </a:r>
            <a:endParaRPr lang="en-US" sz="2800" dirty="0" smtClean="0">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noProof="0" dirty="0" smtClean="0">
                <a:ln>
                  <a:noFill/>
                </a:ln>
                <a:effectLst/>
                <a:uLnTx/>
                <a:uFillTx/>
                <a:latin typeface="Cambria" panose="02040503050406030204" pitchFamily="18" charset="0"/>
                <a:ea typeface="+mj-ea"/>
                <a:cs typeface="+mj-cs"/>
                <a:sym typeface="+mn-ea"/>
              </a:rPr>
              <a:t>    2.Vineetha.S                            [711715104073]</a:t>
            </a:r>
            <a:endParaRPr lang="en-US" sz="2800" noProof="0" dirty="0" smtClean="0">
              <a:ln>
                <a:noFill/>
              </a:ln>
              <a:effectLst/>
              <a:uLnTx/>
              <a:uFillTx/>
              <a:latin typeface="Cambria" panose="02040503050406030204" pitchFamily="18" charset="0"/>
              <a:ea typeface="+mj-ea"/>
              <a:cs typeface="+mj-cs"/>
              <a:sym typeface="+mn-ea"/>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sym typeface="+mn-ea"/>
              </a:rPr>
              <a:t>    3.Yuvaraj.G                              [711715104076]</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lvl="0" algn="just">
              <a:spcBef>
                <a:spcPct val="0"/>
              </a:spcBef>
              <a:defRPr/>
            </a:pPr>
            <a:r>
              <a:rPr lang="en-US" sz="2800" dirty="0" smtClean="0">
                <a:latin typeface="Cambria" panose="02040503050406030204" pitchFamily="18" charset="0"/>
                <a:ea typeface="+mj-ea"/>
                <a:cs typeface="+mj-cs"/>
                <a:sym typeface="+mn-ea"/>
              </a:rPr>
              <a:t>    </a:t>
            </a:r>
            <a:r>
              <a:rPr lang="en-US" sz="2800" dirty="0" smtClean="0">
                <a:latin typeface="Cambria" panose="02040503050406030204" pitchFamily="18" charset="0"/>
                <a:ea typeface="+mj-ea"/>
                <a:cs typeface="+mj-cs"/>
              </a:rPr>
              <a:t>    </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Rectangle 5"/>
          <p:cNvSpPr/>
          <p:nvPr/>
        </p:nvSpPr>
        <p:spPr>
          <a:xfrm>
            <a:off x="857224" y="4214818"/>
            <a:ext cx="5786478" cy="1814830"/>
          </a:xfrm>
          <a:prstGeom prst="rect">
            <a:avLst/>
          </a:prstGeom>
        </p:spPr>
        <p:txBody>
          <a:bodyPr wrap="square">
            <a:spAutoFit/>
          </a:bodyPr>
          <a:lstStyle/>
          <a:p>
            <a:pPr lvl="0" algn="ctr">
              <a:spcBef>
                <a:spcPct val="0"/>
              </a:spcBef>
              <a:defRPr/>
            </a:pPr>
            <a:r>
              <a:rPr lang="en-US" sz="2800" dirty="0" smtClean="0">
                <a:latin typeface="Cambria" panose="02040503050406030204" pitchFamily="18" charset="0"/>
              </a:rPr>
              <a:t>Guided By:</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Industry Mentor:</a:t>
            </a:r>
            <a:r>
              <a:rPr lang="en-US" sz="2800" dirty="0" smtClean="0">
                <a:latin typeface="Cambria" panose="02040503050406030204" pitchFamily="18" charset="0"/>
                <a:sym typeface="+mn-ea"/>
              </a:rPr>
              <a:t>Ms.V.Yukthika</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Faculty Guide:</a:t>
            </a:r>
            <a:r>
              <a:rPr lang="en-US" sz="2800" dirty="0" smtClean="0">
                <a:latin typeface="Cambria" panose="02040503050406030204" pitchFamily="18" charset="0"/>
                <a:sym typeface="+mn-ea"/>
              </a:rPr>
              <a:t>Ms.M.Shanthini</a:t>
            </a:r>
            <a:endParaRPr lang="en-US" sz="2800" dirty="0" smtClean="0">
              <a:latin typeface="Cambria" panose="02040503050406030204" pitchFamily="18" charset="0"/>
            </a:endParaRPr>
          </a:p>
          <a:p>
            <a:pPr lvl="0" algn="just">
              <a:spcBef>
                <a:spcPct val="0"/>
              </a:spcBef>
              <a:defRPr/>
            </a:pPr>
            <a:endParaRPr lang="en-US" sz="28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00108"/>
            <a:ext cx="8229600" cy="846980"/>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304800" y="990600"/>
            <a:ext cx="8229600" cy="11430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4400" b="0"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Department of CSE, KGiSL Institute of Technology, Coimbatore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2910" y="2071678"/>
            <a:ext cx="7286676" cy="3415030"/>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sym typeface="+mn-ea"/>
              </a:rPr>
              <a:t>General Insurance policies are renewed annually.The insurance company usually alerts the policyholder to renew the policy near the end of its term.The main objective of our  project is to investigate the loss of insurance renewal caused by certain criterias like accidental cases, blacklisting (policy holder, vehicle,engine/chassis), insurance cancelation,theft etc..</a:t>
            </a:r>
            <a:endParaRPr lang="en-US" alt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tLang="en-IN" sz="2400" dirty="0" smtClean="0">
              <a:latin typeface="Times New Roman" panose="02020603050405020304" pitchFamily="18" charset="0"/>
              <a:cs typeface="Times New Roman" panose="02020603050405020304" pitchFamily="18" charset="0"/>
            </a:endParaRPr>
          </a:p>
          <a:p>
            <a:pPr indent="0" algn="l">
              <a:buFont typeface="Arial" panose="020B0604020202020204" pitchFamily="34" charset="0"/>
              <a:buChar char="•"/>
            </a:pPr>
            <a:endParaRPr lang="en-US" alt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2143433"/>
            <a:ext cx="7072362" cy="2461260"/>
          </a:xfrm>
          <a:prstGeom prst="rect">
            <a:avLst/>
          </a:prstGeom>
          <a:noFill/>
        </p:spPr>
        <p:txBody>
          <a:bodyPr wrap="square" rtlCol="0">
            <a:spAutoFit/>
          </a:bodyPr>
          <a:lstStyle/>
          <a:p>
            <a:pPr indent="0" algn="just">
              <a:buFont typeface="Arial" panose="020B0604020202020204" pitchFamily="34" charset="0"/>
              <a:buNone/>
            </a:pPr>
            <a:r>
              <a:rPr lang="en-US" altLang="en-IN" sz="2200" dirty="0" smtClean="0">
                <a:latin typeface="Times New Roman" panose="02020603050405020304" pitchFamily="18" charset="0"/>
                <a:cs typeface="Times New Roman" panose="02020603050405020304" pitchFamily="18" charset="0"/>
                <a:sym typeface="+mn-ea"/>
              </a:rPr>
              <a:t>In the</a:t>
            </a:r>
            <a:r>
              <a:rPr lang="en-IN" sz="2200" dirty="0" smtClean="0">
                <a:latin typeface="Times New Roman" panose="02020603050405020304" pitchFamily="18" charset="0"/>
                <a:cs typeface="Times New Roman" panose="02020603050405020304" pitchFamily="18" charset="0"/>
                <a:sym typeface="+mn-ea"/>
              </a:rPr>
              <a:t> existing system</a:t>
            </a:r>
            <a:r>
              <a:rPr lang="en-US" altLang="en-IN" sz="2200" dirty="0" smtClean="0">
                <a:latin typeface="Times New Roman" panose="02020603050405020304" pitchFamily="18" charset="0"/>
                <a:cs typeface="Times New Roman" panose="02020603050405020304" pitchFamily="18" charset="0"/>
                <a:sym typeface="+mn-ea"/>
              </a:rPr>
              <a:t>,</a:t>
            </a:r>
            <a:r>
              <a:rPr lang="en-IN" sz="2200" dirty="0" smtClean="0">
                <a:latin typeface="Times New Roman" panose="02020603050405020304" pitchFamily="18" charset="0"/>
                <a:cs typeface="Times New Roman" panose="02020603050405020304" pitchFamily="18" charset="0"/>
                <a:sym typeface="+mn-ea"/>
              </a:rPr>
              <a:t> </a:t>
            </a:r>
            <a:r>
              <a:rPr lang="en-US" altLang="en-IN" sz="2200" dirty="0" smtClean="0">
                <a:latin typeface="Times New Roman" panose="02020603050405020304" pitchFamily="18" charset="0"/>
                <a:cs typeface="Times New Roman" panose="02020603050405020304" pitchFamily="18" charset="0"/>
                <a:sym typeface="+mn-ea"/>
              </a:rPr>
              <a:t>data analysis for renewal loss was partially determined through excel worksheets and the report was generated. The current system makes all possibilities by categorising the drawbacks of renewal loss, such as theft of vehicle, policy cancellation, blacklisting etc.</a:t>
            </a:r>
            <a:endParaRPr lang="en-IN" sz="22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785786" y="3000372"/>
            <a:ext cx="7143800" cy="1323439"/>
          </a:xfrm>
          <a:prstGeom prst="rect">
            <a:avLst/>
          </a:prstGeom>
        </p:spPr>
        <p:txBody>
          <a:bodyPr wrap="square">
            <a:spAutoFit/>
          </a:bodyPr>
          <a:lstStyle/>
          <a:p>
            <a:pPr algn="just">
              <a:buFont typeface="Wingdings" panose="05000000000000000000" pitchFamily="2" charset="2"/>
              <a:buChar char="§"/>
            </a:pPr>
            <a:endParaRPr lang="en-US" sz="2000" dirty="0" smtClean="0">
              <a:latin typeface="Cambria" panose="02040503050406030204" pitchFamily="18" charset="0"/>
            </a:endParaRPr>
          </a:p>
          <a:p>
            <a:pPr algn="just"/>
            <a:r>
              <a:rPr lang="en-IN" sz="2000" dirty="0" smtClean="0">
                <a:latin typeface="Cambria" panose="02040503050406030204" pitchFamily="18" charset="0"/>
              </a:rPr>
              <a:t>          </a:t>
            </a:r>
            <a:endParaRPr lang="en-US" sz="2000" dirty="0" smtClean="0">
              <a:latin typeface="Cambria" panose="02040503050406030204" pitchFamily="18" charset="0"/>
            </a:endParaRPr>
          </a:p>
          <a:p>
            <a:endParaRPr lang="en-US" sz="2000" dirty="0" smtClean="0">
              <a:latin typeface="Cambria" panose="02040503050406030204" pitchFamily="18" charset="0"/>
            </a:endParaRPr>
          </a:p>
          <a:p>
            <a:pPr>
              <a:buFont typeface="Wingdings" panose="05000000000000000000" pitchFamily="2" charset="2"/>
              <a:buChar char="§"/>
            </a:pPr>
            <a:endParaRPr lang="en-US" sz="2000" dirty="0">
              <a:latin typeface="Cambria" panose="02040503050406030204" pitchFamily="18" charset="0"/>
            </a:endParaRPr>
          </a:p>
        </p:txBody>
      </p:sp>
      <p:sp>
        <p:nvSpPr>
          <p:cNvPr id="8" name="Rectangle 7"/>
          <p:cNvSpPr/>
          <p:nvPr/>
        </p:nvSpPr>
        <p:spPr>
          <a:xfrm>
            <a:off x="928662" y="1928802"/>
            <a:ext cx="6715172" cy="1014730"/>
          </a:xfrm>
          <a:prstGeom prst="rect">
            <a:avLst/>
          </a:prstGeom>
        </p:spPr>
        <p:txBody>
          <a:bodyPr wrap="square">
            <a:spAutoFit/>
          </a:bodyPr>
          <a:lstStyle/>
          <a:p>
            <a:pPr algn="just"/>
            <a:r>
              <a:rPr lang="en-IN" sz="2000" dirty="0" smtClean="0">
                <a:latin typeface="Times New Roman" panose="02020603050405020304" pitchFamily="18" charset="0"/>
                <a:cs typeface="Times New Roman" panose="02020603050405020304" pitchFamily="18" charset="0"/>
              </a:rPr>
              <a:t>In order to overcome the demerits of the existing system, we </a:t>
            </a:r>
            <a:r>
              <a:rPr lang="en-US" altLang="en-IN" sz="2000" dirty="0" smtClean="0">
                <a:latin typeface="Times New Roman" panose="02020603050405020304" pitchFamily="18" charset="0"/>
                <a:cs typeface="Times New Roman" panose="02020603050405020304" pitchFamily="18" charset="0"/>
              </a:rPr>
              <a:t>have done</a:t>
            </a: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analysis </a:t>
            </a:r>
            <a:r>
              <a:rPr lang="en-US" altLang="en-IN" sz="2000" dirty="0" smtClean="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accessing </a:t>
            </a:r>
            <a:r>
              <a:rPr lang="en-US" altLang="en-IN" sz="2000" dirty="0" smtClean="0">
                <a:latin typeface="Times New Roman" panose="02020603050405020304" pitchFamily="18" charset="0"/>
                <a:cs typeface="Times New Roman" panose="02020603050405020304" pitchFamily="18" charset="0"/>
              </a:rPr>
              <a:t>some large datasets </a:t>
            </a:r>
            <a:r>
              <a:rPr lang="en-IN" sz="2000" dirty="0" smtClean="0">
                <a:latin typeface="Times New Roman" panose="02020603050405020304" pitchFamily="18" charset="0"/>
                <a:cs typeface="Times New Roman" panose="02020603050405020304" pitchFamily="18" charset="0"/>
              </a:rPr>
              <a:t>using tableau</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flipV="1">
            <a:off x="500034" y="3214686"/>
            <a:ext cx="7358114" cy="369332"/>
          </a:xfrm>
          <a:prstGeom prst="rect">
            <a:avLst/>
          </a:prstGeom>
        </p:spPr>
        <p:txBody>
          <a:bodyPr wrap="square">
            <a:spAutoFit/>
          </a:bodyPr>
          <a:lstStyle/>
          <a:p>
            <a:endParaRPr lang="en-US" dirty="0"/>
          </a:p>
        </p:txBody>
      </p:sp>
      <p:sp>
        <p:nvSpPr>
          <p:cNvPr id="10" name="Rectangle 9"/>
          <p:cNvSpPr/>
          <p:nvPr/>
        </p:nvSpPr>
        <p:spPr>
          <a:xfrm>
            <a:off x="928662" y="3143248"/>
            <a:ext cx="6572296" cy="3476625"/>
          </a:xfrm>
          <a:prstGeom prst="rect">
            <a:avLst/>
          </a:prstGeom>
          <a:ln>
            <a:solidFill>
              <a:schemeClr val="bg1"/>
            </a:solidFill>
          </a:ln>
        </p:spPr>
        <p:txBody>
          <a:bodyPr wrap="square">
            <a:spAutoFit/>
          </a:bodyPr>
          <a:lstStyle/>
          <a:p>
            <a:pPr indent="0">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Advantages over existing methods</a:t>
            </a:r>
            <a:endParaRPr lang="en-US" sz="2000"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Working with big data.</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Fast transmit in Data</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Future Enhancements</a:t>
            </a:r>
            <a:endParaRPr lang="en-US" sz="2000"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can track the client who are pending with premium without renewing the policies.</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P</a:t>
            </a:r>
            <a:r>
              <a:rPr lang="en-IN" sz="2000" dirty="0" smtClean="0">
                <a:latin typeface="Times New Roman" panose="02020603050405020304" pitchFamily="18" charset="0"/>
                <a:cs typeface="Times New Roman" panose="02020603050405020304" pitchFamily="18" charset="0"/>
              </a:rPr>
              <a:t>redicti</a:t>
            </a:r>
            <a:r>
              <a:rPr lang="en-US" altLang="en-IN" sz="2000" dirty="0" smtClean="0">
                <a:latin typeface="Times New Roman" panose="02020603050405020304" pitchFamily="18" charset="0"/>
                <a:cs typeface="Times New Roman" panose="02020603050405020304" pitchFamily="18" charset="0"/>
              </a:rPr>
              <a:t>ve analysis</a:t>
            </a:r>
            <a:r>
              <a:rPr lang="en-IN" sz="2000" dirty="0" smtClean="0">
                <a:latin typeface="Times New Roman" panose="02020603050405020304" pitchFamily="18" charset="0"/>
                <a:cs typeface="Times New Roman" panose="02020603050405020304" pitchFamily="18" charset="0"/>
              </a:rPr>
              <a:t> can be made </a:t>
            </a:r>
            <a:r>
              <a:rPr lang="en-US" altLang="en-IN" sz="2000" dirty="0" smtClean="0">
                <a:latin typeface="Times New Roman" panose="02020603050405020304" pitchFamily="18" charset="0"/>
                <a:cs typeface="Times New Roman" panose="02020603050405020304" pitchFamily="18" charset="0"/>
              </a:rPr>
              <a:t>for future cases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  </a:t>
            </a:r>
            <a:br>
              <a:rPr lang="en-US" dirty="0">
                <a:latin typeface="Cambria" panose="02040503050406030204" pitchFamily="18" charset="0"/>
                <a:sym typeface="+mn-ea"/>
              </a:rPr>
            </a:br>
            <a:r>
              <a:rPr lang="en-US">
                <a:sym typeface="+mn-ea"/>
              </a:rPr>
              <a:t>  </a:t>
            </a:r>
            <a:br>
              <a:rPr lang="en-US" dirty="0">
                <a:latin typeface="Cambria" panose="02040503050406030204" pitchFamily="18" charset="0"/>
                <a:sym typeface="+mn-ea"/>
              </a:rPr>
            </a:br>
            <a:r>
              <a:rPr lang="en-US" dirty="0">
                <a:latin typeface="Cambria" panose="02040503050406030204" pitchFamily="18" charset="0"/>
                <a:sym typeface="+mn-ea"/>
              </a:rPr>
              <a:t>Strategy</a:t>
            </a:r>
            <a:br>
              <a:rPr lang="en-US"/>
            </a:br>
            <a:endParaRPr lang="en-US"/>
          </a:p>
        </p:txBody>
      </p:sp>
      <p:sp>
        <p:nvSpPr>
          <p:cNvPr id="3" name="Content Placeholder 2"/>
          <p:cNvSpPr>
            <a:spLocks noGrp="1"/>
          </p:cNvSpPr>
          <p:nvPr>
            <p:ph idx="1"/>
          </p:nvPr>
        </p:nvSpPr>
        <p:spPr/>
        <p:txBody>
          <a:bodyPr>
            <a:normAutofit fontScale="90000"/>
          </a:bodyPr>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1. Subsequent claiming from policy holders (more accidental cases).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2.Policy cancellation due to neglegance.</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3. Blacklist of Policy holders &amp; Vehicle, engine /chassis, incase of Motor policies.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4.Theft &amp; fraudulent cases.</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 </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3969385"/>
          </a:xfrm>
          <a:prstGeom prst="rect">
            <a:avLst/>
          </a:prstGeom>
          <a:noFill/>
        </p:spPr>
        <p:txBody>
          <a:bodyPr wrap="square" rtlCol="0">
            <a:spAutoFit/>
          </a:bodyPr>
          <a:lstStyle/>
          <a:p>
            <a:pPr algn="just"/>
            <a:r>
              <a:rPr lang="en-IN" b="1" u="sng" dirty="0" smtClean="0">
                <a:latin typeface="Times New Roman" panose="02020603050405020304" pitchFamily="18" charset="0"/>
                <a:cs typeface="Times New Roman" panose="02020603050405020304" pitchFamily="18" charset="0"/>
              </a:rPr>
              <a:t>MODULE 1 </a:t>
            </a:r>
            <a:endParaRPr lang="en-IN"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Data </a:t>
            </a:r>
            <a:r>
              <a:rPr lang="en-US" altLang="en-IN" dirty="0" smtClean="0">
                <a:latin typeface="Times New Roman" panose="02020603050405020304" pitchFamily="18" charset="0"/>
                <a:cs typeface="Times New Roman" panose="02020603050405020304" pitchFamily="18" charset="0"/>
              </a:rPr>
              <a:t>extraction &amp; cleaning</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2</a:t>
            </a:r>
            <a:endParaRPr lang="en-IN"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Analysing </a:t>
            </a:r>
            <a:r>
              <a:rPr lang="en-US" altLang="en-IN" dirty="0" smtClean="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sym typeface="+mn-ea"/>
              </a:rPr>
              <a:t>data </a:t>
            </a:r>
            <a:r>
              <a:rPr lang="en-IN" dirty="0" smtClean="0">
                <a:latin typeface="Times New Roman" panose="02020603050405020304" pitchFamily="18" charset="0"/>
                <a:cs typeface="Times New Roman" panose="02020603050405020304" pitchFamily="18" charset="0"/>
              </a:rPr>
              <a:t>of unpaid </a:t>
            </a:r>
            <a:r>
              <a:rPr lang="en-IN" dirty="0" err="1" smtClean="0">
                <a:latin typeface="Times New Roman" panose="02020603050405020304" pitchFamily="18" charset="0"/>
                <a:cs typeface="Times New Roman" panose="02020603050405020304" pitchFamily="18" charset="0"/>
              </a:rPr>
              <a:t>premi</a:t>
            </a:r>
            <a:r>
              <a:rPr lang="en-US" altLang="en-IN" dirty="0" err="1" smtClean="0">
                <a:latin typeface="Times New Roman" panose="02020603050405020304" pitchFamily="18" charset="0"/>
                <a:cs typeface="Times New Roman" panose="02020603050405020304" pitchFamily="18" charset="0"/>
              </a:rPr>
              <a:t>u</a:t>
            </a:r>
            <a:r>
              <a:rPr lang="en-IN" dirty="0" err="1" smtClean="0">
                <a:latin typeface="Times New Roman" panose="02020603050405020304" pitchFamily="18" charset="0"/>
                <a:cs typeface="Times New Roman" panose="02020603050405020304" pitchFamily="18" charset="0"/>
              </a:rPr>
              <a:t>ms</a:t>
            </a:r>
            <a:r>
              <a:rPr lang="en-US" altLang="en-IN" dirty="0" err="1"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3</a:t>
            </a:r>
            <a:endParaRPr lang="en-IN" b="1" u="sng" dirty="0" smtClean="0">
              <a:latin typeface="Times New Roman" panose="02020603050405020304" pitchFamily="18" charset="0"/>
              <a:cs typeface="Times New Roman" panose="02020603050405020304" pitchFamily="18" charset="0"/>
            </a:endParaRPr>
          </a:p>
          <a:p>
            <a:pPr algn="just"/>
            <a:r>
              <a:rPr lang="en-US" altLang="en-IN" dirty="0" smtClean="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ata </a:t>
            </a:r>
            <a:r>
              <a:rPr lang="en-US" altLang="en-IN" dirty="0" smtClean="0">
                <a:latin typeface="Times New Roman" panose="02020603050405020304" pitchFamily="18" charset="0"/>
                <a:cs typeface="Times New Roman" panose="02020603050405020304" pitchFamily="18" charset="0"/>
              </a:rPr>
              <a:t>Manipulation </a:t>
            </a:r>
            <a:r>
              <a:rPr lang="en-IN" dirty="0" smtClean="0">
                <a:latin typeface="Times New Roman" panose="02020603050405020304" pitchFamily="18" charset="0"/>
                <a:cs typeface="Times New Roman" panose="02020603050405020304" pitchFamily="18" charset="0"/>
              </a:rPr>
              <a:t>and </a:t>
            </a:r>
            <a:r>
              <a:rPr lang="en-US" altLang="en-IN" dirty="0" smtClean="0">
                <a:latin typeface="Times New Roman" panose="02020603050405020304" pitchFamily="18" charset="0"/>
                <a:cs typeface="Times New Roman" panose="02020603050405020304" pitchFamily="18" charset="0"/>
              </a:rPr>
              <a:t>predictions of linear regression</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4</a:t>
            </a:r>
            <a:endParaRPr lang="en-IN" b="1" u="sng"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Generating the report </a:t>
            </a:r>
            <a:r>
              <a:rPr lang="en-US" altLang="en-IN" dirty="0" smtClean="0">
                <a:latin typeface="Times New Roman" panose="02020603050405020304" pitchFamily="18" charset="0"/>
                <a:cs typeface="Times New Roman" panose="02020603050405020304" pitchFamily="18" charset="0"/>
              </a:rPr>
              <a:t>for renewal </a:t>
            </a:r>
            <a:r>
              <a:rPr lang="en-IN" dirty="0" smtClean="0">
                <a:latin typeface="Times New Roman" panose="02020603050405020304" pitchFamily="18" charset="0"/>
                <a:cs typeface="Times New Roman" panose="02020603050405020304" pitchFamily="18" charset="0"/>
              </a:rPr>
              <a:t>losses</a:t>
            </a:r>
            <a:r>
              <a:rPr lang="en-US" alt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smtClean="0">
                <a:latin typeface="Cambria" panose="02040503050406030204" pitchFamily="18" charset="0"/>
                <a:sym typeface="+mn-ea"/>
              </a:rPr>
              <a:t>      </a:t>
            </a:r>
            <a:br>
              <a:rPr lang="en-US" dirty="0">
                <a:latin typeface="Cambria" panose="02040503050406030204" pitchFamily="18" charset="0"/>
              </a:rPr>
            </a:br>
            <a:r>
              <a:rPr lang="en-US" dirty="0">
                <a:latin typeface="Cambria" panose="02040503050406030204" pitchFamily="18" charset="0"/>
              </a:rPr>
              <a:t>Project Planner/Timeline chart</a:t>
            </a:r>
            <a:endParaRPr lang="en-US"/>
          </a:p>
        </p:txBody>
      </p:sp>
      <p:graphicFrame>
        <p:nvGraphicFramePr>
          <p:cNvPr id="7" name="Content Placeholder 6"/>
          <p:cNvGraphicFramePr>
            <a:graphicFrameLocks noGrp="1"/>
          </p:cNvGraphicFramePr>
          <p:nvPr>
            <p:ph idx="1"/>
          </p:nvPr>
        </p:nvGraphicFramePr>
        <p:xfrm>
          <a:off x="457200" y="1935480"/>
          <a:ext cx="8229600" cy="4038600"/>
        </p:xfrm>
        <a:graphic>
          <a:graphicData uri="http://schemas.openxmlformats.org/drawingml/2006/table">
            <a:tbl>
              <a:tblPr/>
              <a:tblGrid>
                <a:gridCol w="995045"/>
                <a:gridCol w="437515"/>
                <a:gridCol w="438150"/>
                <a:gridCol w="438150"/>
                <a:gridCol w="438785"/>
                <a:gridCol w="438150"/>
                <a:gridCol w="438150"/>
                <a:gridCol w="438150"/>
                <a:gridCol w="438785"/>
                <a:gridCol w="437515"/>
                <a:gridCol w="438785"/>
                <a:gridCol w="437515"/>
                <a:gridCol w="438785"/>
                <a:gridCol w="528955"/>
                <a:gridCol w="452120"/>
                <a:gridCol w="452120"/>
                <a:gridCol w="542925"/>
              </a:tblGrid>
              <a:tr h="367145">
                <a:tc rowSpan="2">
                  <a:txBody>
                    <a:bodyPr/>
                    <a:p>
                      <a:pPr algn="ctr" fontAlgn="ctr"/>
                      <a:r>
                        <a:rPr lang="en-US" sz="1000" b="1" i="0" u="none" strike="noStrike" dirty="0">
                          <a:solidFill>
                            <a:srgbClr val="000000"/>
                          </a:solidFill>
                          <a:latin typeface="Cambria" panose="02040503050406030204"/>
                        </a:rPr>
                        <a:t>Particulars</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p>
                      <a:pPr algn="ctr" fontAlgn="ctr"/>
                      <a:r>
                        <a:rPr lang="en-US" sz="1000" b="1" i="0" u="none" strike="noStrike" dirty="0" smtClean="0">
                          <a:solidFill>
                            <a:srgbClr val="000000"/>
                          </a:solidFill>
                          <a:latin typeface="Cambria" panose="02040503050406030204"/>
                        </a:rPr>
                        <a:t>Dec</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gridSpan="4">
                  <a:txBody>
                    <a:bodyPr/>
                    <a:p>
                      <a:pPr algn="ctr" fontAlgn="ctr"/>
                      <a:r>
                        <a:rPr lang="en-US" sz="1000" b="1" i="0" u="none" strike="noStrike" dirty="0" smtClean="0">
                          <a:solidFill>
                            <a:srgbClr val="000000"/>
                          </a:solidFill>
                          <a:latin typeface="Cambria" panose="02040503050406030204"/>
                        </a:rPr>
                        <a:t>Jan</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gridSpan="4">
                  <a:txBody>
                    <a:bodyPr/>
                    <a:p>
                      <a:pPr algn="ctr" fontAlgn="ctr"/>
                      <a:r>
                        <a:rPr lang="en-US" sz="1000" b="1" i="0" u="none" strike="noStrike" dirty="0" smtClean="0">
                          <a:solidFill>
                            <a:srgbClr val="000000"/>
                          </a:solidFill>
                          <a:latin typeface="Cambria" panose="02040503050406030204"/>
                        </a:rPr>
                        <a:t>Feb</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gridSpan="4">
                  <a:txBody>
                    <a:bodyPr/>
                    <a:p>
                      <a:pPr algn="ctr" fontAlgn="ctr"/>
                      <a:r>
                        <a:rPr lang="en-US" sz="1000" b="1" i="0" u="none" strike="noStrike" dirty="0" smtClean="0">
                          <a:solidFill>
                            <a:srgbClr val="000000"/>
                          </a:solidFill>
                          <a:latin typeface="Cambria" panose="02040503050406030204"/>
                        </a:rPr>
                        <a:t>Mar</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367145">
                <a:tc vMerge="1">
                  <a:tcPr/>
                </a:tc>
                <a:tc>
                  <a:txBody>
                    <a:bodyPr/>
                    <a:p>
                      <a:pPr algn="ctr" fontAlgn="ctr"/>
                      <a:r>
                        <a:rPr lang="en-US" sz="1000" b="1" i="0" u="none" strike="noStrike" dirty="0" smtClean="0">
                          <a:solidFill>
                            <a:srgbClr val="000000"/>
                          </a:solidFill>
                          <a:latin typeface="Cambria" panose="02040503050406030204"/>
                        </a:rPr>
                        <a:t>Wk 1</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dirty="0" smtClean="0">
                          <a:solidFill>
                            <a:srgbClr val="000000"/>
                          </a:solidFill>
                          <a:latin typeface="Cambria" panose="02040503050406030204"/>
                        </a:rPr>
                        <a:t>Wk 2</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dirty="0" smtClean="0">
                          <a:solidFill>
                            <a:srgbClr val="000000"/>
                          </a:solidFill>
                          <a:latin typeface="Cambria" panose="02040503050406030204"/>
                        </a:rPr>
                        <a:t>Wk 3</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dirty="0" smtClean="0">
                          <a:solidFill>
                            <a:srgbClr val="000000"/>
                          </a:solidFill>
                          <a:latin typeface="Cambria" panose="02040503050406030204"/>
                        </a:rPr>
                        <a:t>Wk 4</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a:solidFill>
                            <a:srgbClr val="000000"/>
                          </a:solidFill>
                          <a:latin typeface="Cambria" panose="02040503050406030204"/>
                        </a:rPr>
                        <a:t>Wk 1</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a:solidFill>
                            <a:srgbClr val="000000"/>
                          </a:solidFill>
                          <a:latin typeface="Cambria" panose="02040503050406030204"/>
                        </a:rPr>
                        <a:t>Wk 2</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a:solidFill>
                            <a:srgbClr val="000000"/>
                          </a:solidFill>
                          <a:latin typeface="Cambria" panose="02040503050406030204"/>
                        </a:rPr>
                        <a:t>Wk 3</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a:solidFill>
                            <a:srgbClr val="000000"/>
                          </a:solidFill>
                          <a:latin typeface="Cambria" panose="02040503050406030204"/>
                        </a:rPr>
                        <a:t>Wk 4</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a:solidFill>
                            <a:srgbClr val="000000"/>
                          </a:solidFill>
                          <a:latin typeface="Cambria" panose="02040503050406030204"/>
                        </a:rPr>
                        <a:t>Wk 1</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a:solidFill>
                            <a:srgbClr val="000000"/>
                          </a:solidFill>
                          <a:latin typeface="Cambria" panose="02040503050406030204"/>
                        </a:rPr>
                        <a:t>Wk 2</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dirty="0">
                          <a:solidFill>
                            <a:srgbClr val="000000"/>
                          </a:solidFill>
                          <a:latin typeface="Cambria" panose="02040503050406030204"/>
                        </a:rPr>
                        <a:t>Wk 3</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dirty="0">
                          <a:solidFill>
                            <a:srgbClr val="000000"/>
                          </a:solidFill>
                          <a:latin typeface="Cambria" panose="02040503050406030204"/>
                        </a:rPr>
                        <a:t>Wk 4</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dirty="0">
                          <a:solidFill>
                            <a:srgbClr val="000000"/>
                          </a:solidFill>
                          <a:latin typeface="Cambria" panose="02040503050406030204"/>
                        </a:rPr>
                        <a:t>Wk 1</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a:solidFill>
                            <a:srgbClr val="000000"/>
                          </a:solidFill>
                          <a:latin typeface="Cambria" panose="02040503050406030204"/>
                        </a:rPr>
                        <a:t>Wk 2</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dirty="0">
                          <a:solidFill>
                            <a:srgbClr val="000000"/>
                          </a:solidFill>
                          <a:latin typeface="Cambria" panose="02040503050406030204"/>
                        </a:rPr>
                        <a:t>Wk 3</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lang="en-US" sz="1000" b="1" i="0" u="none" strike="noStrike" dirty="0">
                          <a:solidFill>
                            <a:srgbClr val="000000"/>
                          </a:solidFill>
                          <a:latin typeface="Cambria" panose="02040503050406030204"/>
                        </a:rPr>
                        <a:t>Wk 4</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Problem Identification</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rgbClr val="C00000"/>
                          </a:solidFill>
                          <a:latin typeface="Calibri" panose="020F0502020204030204"/>
                        </a:rPr>
                        <a:t> </a:t>
                      </a:r>
                      <a:endParaRPr lang="en-US" sz="1000" b="0" i="0" u="none" strike="noStrike" dirty="0">
                        <a:solidFill>
                          <a:srgbClr val="C00000"/>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rgbClr val="C00000"/>
                          </a:solidFill>
                          <a:latin typeface="Calibri" panose="020F0502020204030204"/>
                        </a:rPr>
                        <a:t> </a:t>
                      </a:r>
                      <a:endParaRPr lang="en-US" sz="1000" b="0" i="0" u="none" strike="noStrike" dirty="0">
                        <a:solidFill>
                          <a:srgbClr val="C00000"/>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dirty="0">
                          <a:solidFill>
                            <a:srgbClr val="C00000"/>
                          </a:solidFill>
                          <a:latin typeface="Calibri" panose="020F0502020204030204"/>
                        </a:rPr>
                        <a:t> </a:t>
                      </a:r>
                      <a:endParaRPr lang="en-US" sz="1000" b="0" i="0" u="none" strike="noStrike" dirty="0">
                        <a:solidFill>
                          <a:srgbClr val="C00000"/>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Literature Survey</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Module 1</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Module 2</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Module 3</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Module 4</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Thesis Draft</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Final Thesis</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p>
                      <a:pPr lvl="0" algn="ctr" fontAlgn="ctr"/>
                      <a:r>
                        <a:rPr lang="en-US" sz="1000" b="1" i="0" u="none" strike="noStrike" dirty="0">
                          <a:solidFill>
                            <a:srgbClr val="000000"/>
                          </a:solidFill>
                          <a:latin typeface="Cambria" panose="02040503050406030204"/>
                        </a:rPr>
                        <a:t>Viva</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800" b="1" dirty="0" smtClean="0">
                <a:latin typeface="Chiller" pitchFamily="82" charset="0"/>
              </a:rPr>
              <a:t>  	</a:t>
            </a:r>
            <a:endParaRPr lang="en-US" sz="4800" b="1" dirty="0" smtClean="0">
              <a:latin typeface="Chiller" pitchFamily="82" charset="0"/>
            </a:endParaRPr>
          </a:p>
          <a:p>
            <a:pPr>
              <a:buNone/>
            </a:pPr>
            <a:r>
              <a:rPr lang="en-US" sz="4800" b="1" dirty="0" smtClean="0">
                <a:latin typeface="Chiller" pitchFamily="82" charset="0"/>
              </a:rPr>
              <a:t>			   </a:t>
            </a:r>
            <a:r>
              <a:rPr lang="en-US" sz="4800" b="1" dirty="0" smtClean="0"/>
              <a:t>Thank You</a:t>
            </a:r>
            <a:endParaRPr lang="en-US" sz="48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2561</Words>
  <Application>WPS Presentation</Application>
  <PresentationFormat>On-screen Show (4:3)</PresentationFormat>
  <Paragraphs>450</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Wingdings 2</vt:lpstr>
      <vt:lpstr>Times New Roman</vt:lpstr>
      <vt:lpstr>Cambria</vt:lpstr>
      <vt:lpstr>Constantia</vt:lpstr>
      <vt:lpstr>Microsoft YaHei</vt:lpstr>
      <vt:lpstr>Arial Unicode MS</vt:lpstr>
      <vt:lpstr>Calibri</vt:lpstr>
      <vt:lpstr>Wingdings</vt:lpstr>
      <vt:lpstr>Chiller</vt:lpstr>
      <vt:lpstr>Segoe Print</vt:lpstr>
      <vt:lpstr>Cambria</vt:lpstr>
      <vt:lpstr>Calibri</vt:lpstr>
      <vt:lpstr>Flow</vt:lpstr>
      <vt:lpstr>Investigating the losses of Insurance  Renewal </vt:lpstr>
      <vt:lpstr>       Abstract</vt:lpstr>
      <vt:lpstr>Area Introduction-Existing system</vt:lpstr>
      <vt:lpstr>Proposed System</vt:lpstr>
      <vt:lpstr>PowerPoint 演示文稿</vt:lpstr>
      <vt:lpstr>Module Splitup</vt:lpstr>
      <vt:lpstr>PowerPoint 演示文稿</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vineetha</cp:lastModifiedBy>
  <cp:revision>83</cp:revision>
  <dcterms:created xsi:type="dcterms:W3CDTF">2011-12-09T06:36:00Z</dcterms:created>
  <dcterms:modified xsi:type="dcterms:W3CDTF">2019-03-06T15:36:50Z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