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8" r:id="rId3"/>
    <p:sldId id="257" r:id="rId4"/>
    <p:sldId id="259" r:id="rId5"/>
    <p:sldId id="260" r:id="rId6"/>
    <p:sldId id="303" r:id="rId7"/>
    <p:sldId id="271" r:id="rId8"/>
    <p:sldId id="283" r:id="rId10"/>
    <p:sldId id="272" r:id="rId11"/>
    <p:sldId id="290" r:id="rId12"/>
    <p:sldId id="297" r:id="rId13"/>
    <p:sldId id="298" r:id="rId14"/>
    <p:sldId id="300" r:id="rId15"/>
    <p:sldId id="295" r:id="rId16"/>
    <p:sldId id="26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94660"/>
  </p:normalViewPr>
  <p:slideViewPr>
    <p:cSldViewPr>
      <p:cViewPr varScale="1">
        <p:scale>
          <a:sx n="69" d="100"/>
          <a:sy n="69" d="100"/>
        </p:scale>
        <p:origin x="-1332" y="-108"/>
      </p:cViewPr>
      <p:guideLst>
        <p:guide orient="horz" pos="2160"/>
        <p:guide pos="292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B3AD4F-333B-4FA6-A95A-8834EE455EFF}"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3C61A5-194D-44A2-BAC4-33515B3CF07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D82AAB8-209E-40E4-9B0A-72170986B060}" type="datetimeFigureOut">
              <a:rPr lang="en-US" smtClean="0"/>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05D4DAC-9686-44D4-9C67-CFBEB78F5284}"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3D82AAB8-209E-40E4-9B0A-72170986B0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D82AAB8-209E-40E4-9B0A-72170986B06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82AAB8-209E-40E4-9B0A-72170986B06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2AAB8-209E-40E4-9B0A-72170986B06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p:txBody>
          <a:bodyPr/>
          <a:lstStyle/>
          <a:p>
            <a:fld id="{3D82AAB8-209E-40E4-9B0A-72170986B06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05D4DAC-9686-44D4-9C67-CFBEB78F5284}" type="slidenum">
              <a:rPr lang="en-US" smtClean="0"/>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82AAB8-209E-40E4-9B0A-72170986B060}" type="datetimeFigureOut">
              <a:rPr lang="en-US" smtClean="0"/>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05D4DAC-9686-44D4-9C67-CFBEB78F5284}" type="slidenum">
              <a:rPr lang="en-US" smtClean="0"/>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500042"/>
            <a:ext cx="7772400" cy="1503383"/>
          </a:xfrm>
        </p:spPr>
        <p:txBody>
          <a:bodyPr>
            <a:normAutofit/>
          </a:bodyPr>
          <a:lstStyle/>
          <a:p>
            <a:pPr algn="ctr"/>
            <a:r>
              <a:rPr lang="en-IN" sz="4400" dirty="0" smtClean="0">
                <a:solidFill>
                  <a:schemeClr val="tx1"/>
                </a:solidFill>
                <a:latin typeface="Times New Roman" panose="02020603050405020304" pitchFamily="18" charset="0"/>
                <a:cs typeface="Times New Roman" panose="02020603050405020304" pitchFamily="18" charset="0"/>
              </a:rPr>
              <a:t>Investigating the losses of Insurance  Renewal </a:t>
            </a:r>
            <a:endParaRPr lang="en-US" sz="4400" dirty="0">
              <a:solidFill>
                <a:schemeClr val="tx1"/>
              </a:solidFill>
              <a:latin typeface="Cambria" panose="02040503050406030204" pitchFamily="18" charset="0"/>
            </a:endParaRPr>
          </a:p>
        </p:txBody>
      </p:sp>
      <p:sp>
        <p:nvSpPr>
          <p:cNvPr id="7" name="Title 3"/>
          <p:cNvSpPr txBox="1"/>
          <p:nvPr/>
        </p:nvSpPr>
        <p:spPr>
          <a:xfrm>
            <a:off x="785786" y="1785926"/>
            <a:ext cx="7358114" cy="2514600"/>
          </a:xfrm>
          <a:prstGeom prst="rect">
            <a:avLst/>
          </a:prstGeom>
        </p:spPr>
        <p:txBody>
          <a:bodyPr vert="horz" lIns="91440" tIns="45720" rIns="91440" bIns="45720" rtlCol="0" anchor="ctr">
            <a:normAutofit fontScale="90000" lnSpcReduction="10000"/>
          </a:bodyPr>
          <a:lstStyle/>
          <a:p>
            <a:pPr marL="0" marR="0" lvl="0" indent="0" algn="just" defTabSz="914400" rtl="0" eaLnBrk="1" fontAlgn="auto" latinLnBrk="0" hangingPunct="1">
              <a:lnSpc>
                <a:spcPct val="100000"/>
              </a:lnSpc>
              <a:spcBef>
                <a:spcPct val="0"/>
              </a:spcBef>
              <a:spcAft>
                <a:spcPts val="0"/>
              </a:spcAft>
              <a:buClrTx/>
              <a:buSzTx/>
              <a:buFontTx/>
              <a:buNone/>
              <a:defRPr/>
            </a:pPr>
            <a:endParaRPr kumimoji="0" lang="en-US" sz="2800" b="0" i="0" u="none" strike="noStrike" kern="1200" cap="none" spc="0" normalizeH="0" baseline="0" noProof="0" dirty="0" smtClean="0">
              <a:ln>
                <a:noFill/>
              </a:ln>
              <a:solidFill>
                <a:schemeClr val="tx1"/>
              </a:solidFill>
              <a:effectLst/>
              <a:uLnTx/>
              <a:uFillTx/>
              <a:latin typeface="Cambria" panose="02040503050406030204" pitchFamily="18" charset="0"/>
              <a:ea typeface="+mj-ea"/>
              <a:cs typeface="+mj-cs"/>
            </a:endParaRPr>
          </a:p>
          <a:p>
            <a:pPr marL="0" marR="0" lvl="0" indent="0" algn="just" defTabSz="914400" rtl="0" eaLnBrk="1" fontAlgn="auto" latinLnBrk="0" hangingPunct="1">
              <a:lnSpc>
                <a:spcPct val="100000"/>
              </a:lnSpc>
              <a:spcBef>
                <a:spcPct val="0"/>
              </a:spcBef>
              <a:spcAft>
                <a:spcPts val="0"/>
              </a:spcAft>
              <a:buClrTx/>
              <a:buSzTx/>
              <a:buFontTx/>
              <a:buNone/>
              <a:defRPr/>
            </a:pPr>
            <a:r>
              <a:rPr kumimoji="0" lang="en-US" sz="2800" b="0" i="0" u="none" strike="noStrike" kern="1200" cap="none" spc="0" normalizeH="0" baseline="0" noProof="0" dirty="0" smtClean="0">
                <a:ln>
                  <a:noFill/>
                </a:ln>
                <a:solidFill>
                  <a:schemeClr val="tx1"/>
                </a:solidFill>
                <a:effectLst/>
                <a:uLnTx/>
                <a:uFillTx/>
                <a:latin typeface="Cambria" panose="02040503050406030204" pitchFamily="18" charset="0"/>
                <a:ea typeface="+mj-ea"/>
                <a:cs typeface="+mj-cs"/>
              </a:rPr>
              <a:t>Team members:</a:t>
            </a:r>
            <a:endParaRPr kumimoji="0" lang="en-US" sz="2800" b="0" i="0" u="none" strike="noStrike" kern="1200" cap="none" spc="0" normalizeH="0" baseline="0" noProof="0" dirty="0" smtClean="0">
              <a:ln>
                <a:noFill/>
              </a:ln>
              <a:solidFill>
                <a:schemeClr val="tx1"/>
              </a:solidFill>
              <a:effectLst/>
              <a:uLnTx/>
              <a:uFillTx/>
              <a:latin typeface="Cambria" panose="02040503050406030204" pitchFamily="18" charset="0"/>
              <a:ea typeface="+mj-ea"/>
              <a:cs typeface="+mj-cs"/>
            </a:endParaRPr>
          </a:p>
          <a:p>
            <a:pPr marL="0" marR="0" lvl="0" indent="0" algn="just" defTabSz="914400" rtl="0" eaLnBrk="1" fontAlgn="auto" latinLnBrk="0" hangingPunct="1">
              <a:lnSpc>
                <a:spcPct val="100000"/>
              </a:lnSpc>
              <a:spcBef>
                <a:spcPct val="0"/>
              </a:spcBef>
              <a:spcAft>
                <a:spcPts val="0"/>
              </a:spcAft>
              <a:buClrTx/>
              <a:buSzTx/>
              <a:buFontTx/>
              <a:buNone/>
              <a:defRPr/>
            </a:pPr>
            <a:endParaRPr kumimoji="0" lang="en-US" sz="2800" b="0" i="0" u="none" strike="noStrike" kern="1200" cap="none" spc="0" normalizeH="0" baseline="0" noProof="0" dirty="0" smtClean="0">
              <a:ln>
                <a:noFill/>
              </a:ln>
              <a:solidFill>
                <a:schemeClr val="tx1"/>
              </a:solidFill>
              <a:effectLst/>
              <a:uLnTx/>
              <a:uFillTx/>
              <a:latin typeface="Cambria" panose="02040503050406030204" pitchFamily="18" charset="0"/>
              <a:ea typeface="+mj-ea"/>
              <a:cs typeface="+mj-cs"/>
            </a:endParaRPr>
          </a:p>
          <a:p>
            <a:pPr marL="0" marR="0" lvl="0" indent="0" algn="just" defTabSz="914400" rtl="0" eaLnBrk="1" fontAlgn="auto" latinLnBrk="0" hangingPunct="1">
              <a:lnSpc>
                <a:spcPct val="100000"/>
              </a:lnSpc>
              <a:spcBef>
                <a:spcPct val="0"/>
              </a:spcBef>
              <a:spcAft>
                <a:spcPts val="0"/>
              </a:spcAft>
              <a:buClrTx/>
              <a:buSzTx/>
              <a:buFontTx/>
              <a:buNone/>
              <a:defRPr/>
            </a:pPr>
            <a:r>
              <a:rPr lang="en-US" sz="2800" dirty="0" smtClean="0">
                <a:latin typeface="Cambria" panose="02040503050406030204" pitchFamily="18" charset="0"/>
                <a:ea typeface="+mj-ea"/>
                <a:cs typeface="+mj-cs"/>
              </a:rPr>
              <a:t>    1.Shanmuga </a:t>
            </a:r>
            <a:r>
              <a:rPr lang="en-US" sz="2800" dirty="0" err="1" smtClean="0">
                <a:latin typeface="Cambria" panose="02040503050406030204" pitchFamily="18" charset="0"/>
                <a:ea typeface="+mj-ea"/>
                <a:cs typeface="+mj-cs"/>
              </a:rPr>
              <a:t>Dhivya.S</a:t>
            </a:r>
            <a:r>
              <a:rPr lang="en-US" sz="2800" dirty="0" smtClean="0">
                <a:latin typeface="Cambria" panose="02040503050406030204" pitchFamily="18" charset="0"/>
                <a:ea typeface="+mj-ea"/>
                <a:cs typeface="+mj-cs"/>
              </a:rPr>
              <a:t>          </a:t>
            </a:r>
            <a:r>
              <a:rPr lang="en-US" sz="2800" dirty="0" smtClean="0">
                <a:latin typeface="Cambria" panose="02040503050406030204" pitchFamily="18" charset="0"/>
              </a:rPr>
              <a:t>[711715104054]</a:t>
            </a:r>
            <a:endParaRPr lang="en-US" sz="2800" dirty="0" smtClean="0">
              <a:latin typeface="Cambria" panose="02040503050406030204" pitchFamily="18" charset="0"/>
              <a:ea typeface="+mj-ea"/>
              <a:cs typeface="+mj-cs"/>
            </a:endParaRPr>
          </a:p>
          <a:p>
            <a:pPr marL="0" marR="0" lvl="0" indent="0" algn="just" defTabSz="914400" rtl="0" eaLnBrk="1" fontAlgn="auto" latinLnBrk="0" hangingPunct="1">
              <a:lnSpc>
                <a:spcPct val="100000"/>
              </a:lnSpc>
              <a:spcBef>
                <a:spcPct val="0"/>
              </a:spcBef>
              <a:spcAft>
                <a:spcPts val="0"/>
              </a:spcAft>
              <a:buClrTx/>
              <a:buSzTx/>
              <a:buFontTx/>
              <a:buNone/>
              <a:defRPr/>
            </a:pPr>
            <a:r>
              <a:rPr lang="en-US" sz="2800" noProof="0" dirty="0" smtClean="0">
                <a:ln>
                  <a:noFill/>
                </a:ln>
                <a:effectLst/>
                <a:uLnTx/>
                <a:uFillTx/>
                <a:latin typeface="Cambria" panose="02040503050406030204" pitchFamily="18" charset="0"/>
                <a:ea typeface="+mj-ea"/>
                <a:cs typeface="+mj-cs"/>
                <a:sym typeface="+mn-ea"/>
              </a:rPr>
              <a:t>    2.Vineetha.S                            [711715104073]</a:t>
            </a:r>
            <a:endParaRPr lang="en-US" sz="2800" noProof="0" dirty="0" smtClean="0">
              <a:ln>
                <a:noFill/>
              </a:ln>
              <a:effectLst/>
              <a:uLnTx/>
              <a:uFillTx/>
              <a:latin typeface="Cambria" panose="02040503050406030204" pitchFamily="18" charset="0"/>
              <a:ea typeface="+mj-ea"/>
              <a:cs typeface="+mj-cs"/>
              <a:sym typeface="+mn-ea"/>
            </a:endParaRPr>
          </a:p>
          <a:p>
            <a:pPr marL="0" marR="0" lvl="0" indent="0" algn="just" defTabSz="914400" rtl="0" eaLnBrk="1" fontAlgn="auto" latinLnBrk="0" hangingPunct="1">
              <a:lnSpc>
                <a:spcPct val="100000"/>
              </a:lnSpc>
              <a:spcBef>
                <a:spcPct val="0"/>
              </a:spcBef>
              <a:spcAft>
                <a:spcPts val="0"/>
              </a:spcAft>
              <a:buClrTx/>
              <a:buSzTx/>
              <a:buFontTx/>
              <a:buNone/>
              <a:defRPr/>
            </a:pPr>
            <a:r>
              <a:rPr lang="en-US" sz="2800" dirty="0" smtClean="0">
                <a:latin typeface="Cambria" panose="02040503050406030204" pitchFamily="18" charset="0"/>
                <a:ea typeface="+mj-ea"/>
                <a:cs typeface="+mj-cs"/>
                <a:sym typeface="+mn-ea"/>
              </a:rPr>
              <a:t>    3.Yuvaraj.G                              [711715104076]</a:t>
            </a:r>
            <a:endParaRPr kumimoji="0" lang="en-US" sz="2800" b="0" i="0" u="none" strike="noStrike" kern="1200" cap="none" spc="0" normalizeH="0" baseline="0" noProof="0" dirty="0" smtClean="0">
              <a:ln>
                <a:noFill/>
              </a:ln>
              <a:solidFill>
                <a:schemeClr val="tx1"/>
              </a:solidFill>
              <a:effectLst/>
              <a:uLnTx/>
              <a:uFillTx/>
              <a:latin typeface="Cambria" panose="02040503050406030204" pitchFamily="18" charset="0"/>
              <a:ea typeface="+mj-ea"/>
              <a:cs typeface="+mj-cs"/>
            </a:endParaRPr>
          </a:p>
          <a:p>
            <a:pPr lvl="0" algn="just">
              <a:spcBef>
                <a:spcPct val="0"/>
              </a:spcBef>
              <a:defRPr/>
            </a:pPr>
            <a:r>
              <a:rPr lang="en-US" sz="2800" dirty="0" smtClean="0">
                <a:latin typeface="Cambria" panose="02040503050406030204" pitchFamily="18" charset="0"/>
                <a:ea typeface="+mj-ea"/>
                <a:cs typeface="+mj-cs"/>
                <a:sym typeface="+mn-ea"/>
              </a:rPr>
              <a:t>    </a:t>
            </a:r>
            <a:r>
              <a:rPr lang="en-US" sz="2800" dirty="0" smtClean="0">
                <a:latin typeface="Cambria" panose="02040503050406030204" pitchFamily="18" charset="0"/>
                <a:ea typeface="+mj-ea"/>
                <a:cs typeface="+mj-cs"/>
              </a:rPr>
              <a:t>    </a:t>
            </a:r>
            <a:endParaRPr kumimoji="0" lang="en-US" sz="2800" b="0" i="0" u="none" strike="noStrike" kern="1200" cap="none" spc="0" normalizeH="0" baseline="0" noProof="0" dirty="0" smtClean="0">
              <a:ln>
                <a:noFill/>
              </a:ln>
              <a:solidFill>
                <a:schemeClr val="tx1"/>
              </a:solidFill>
              <a:effectLst/>
              <a:uLnTx/>
              <a:uFillTx/>
              <a:latin typeface="Cambria" panose="02040503050406030204" pitchFamily="18" charset="0"/>
              <a:ea typeface="+mj-ea"/>
              <a:cs typeface="+mj-cs"/>
            </a:endParaRPr>
          </a:p>
        </p:txBody>
      </p:sp>
      <p:sp>
        <p:nvSpPr>
          <p:cNvPr id="8" name="TextBox 7"/>
          <p:cNvSpPr txBox="1"/>
          <p:nvPr/>
        </p:nvSpPr>
        <p:spPr>
          <a:xfrm>
            <a:off x="0" y="6477000"/>
            <a:ext cx="9144000" cy="381000"/>
          </a:xfrm>
          <a:prstGeom prst="rect">
            <a:avLst/>
          </a:prstGeom>
          <a:no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6" name="Rectangle 5"/>
          <p:cNvSpPr/>
          <p:nvPr/>
        </p:nvSpPr>
        <p:spPr>
          <a:xfrm>
            <a:off x="857224" y="4214818"/>
            <a:ext cx="5786478" cy="1814830"/>
          </a:xfrm>
          <a:prstGeom prst="rect">
            <a:avLst/>
          </a:prstGeom>
        </p:spPr>
        <p:txBody>
          <a:bodyPr wrap="square">
            <a:spAutoFit/>
          </a:bodyPr>
          <a:lstStyle/>
          <a:p>
            <a:pPr lvl="0" algn="ctr">
              <a:spcBef>
                <a:spcPct val="0"/>
              </a:spcBef>
              <a:defRPr/>
            </a:pPr>
            <a:r>
              <a:rPr lang="en-US" sz="2800" dirty="0" smtClean="0">
                <a:latin typeface="Cambria" panose="02040503050406030204" pitchFamily="18" charset="0"/>
              </a:rPr>
              <a:t>Guided By:</a:t>
            </a:r>
            <a:endParaRPr lang="en-US" sz="2800" dirty="0" smtClean="0">
              <a:latin typeface="Cambria" panose="02040503050406030204" pitchFamily="18" charset="0"/>
            </a:endParaRPr>
          </a:p>
          <a:p>
            <a:pPr lvl="0">
              <a:spcBef>
                <a:spcPct val="0"/>
              </a:spcBef>
              <a:defRPr/>
            </a:pPr>
            <a:r>
              <a:rPr lang="en-US" sz="2800" dirty="0" smtClean="0">
                <a:latin typeface="Cambria" panose="02040503050406030204" pitchFamily="18" charset="0"/>
              </a:rPr>
              <a:t>Industry Mentor:</a:t>
            </a:r>
            <a:r>
              <a:rPr lang="en-US" sz="2800" dirty="0" smtClean="0">
                <a:latin typeface="Cambria" panose="02040503050406030204" pitchFamily="18" charset="0"/>
                <a:sym typeface="+mn-ea"/>
              </a:rPr>
              <a:t>Ms.V.Yukthika</a:t>
            </a:r>
            <a:endParaRPr lang="en-US" sz="2800" dirty="0" smtClean="0">
              <a:latin typeface="Cambria" panose="02040503050406030204" pitchFamily="18" charset="0"/>
            </a:endParaRPr>
          </a:p>
          <a:p>
            <a:pPr lvl="0">
              <a:spcBef>
                <a:spcPct val="0"/>
              </a:spcBef>
              <a:defRPr/>
            </a:pPr>
            <a:r>
              <a:rPr lang="en-US" sz="2800" dirty="0" smtClean="0">
                <a:latin typeface="Cambria" panose="02040503050406030204" pitchFamily="18" charset="0"/>
              </a:rPr>
              <a:t>Faculty Guide:Ms.M.Shanthini</a:t>
            </a:r>
            <a:endParaRPr lang="en-US" sz="2800" dirty="0" smtClean="0">
              <a:latin typeface="Cambria" panose="02040503050406030204" pitchFamily="18" charset="0"/>
            </a:endParaRPr>
          </a:p>
          <a:p>
            <a:pPr lvl="0" algn="just">
              <a:spcBef>
                <a:spcPct val="0"/>
              </a:spcBef>
              <a:defRPr/>
            </a:pPr>
            <a:endParaRPr lang="en-US" sz="2800" dirty="0" smtClean="0">
              <a:latin typeface="Cambria" panose="020405030504060302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Visualization Type 1</a:t>
            </a:r>
            <a:endParaRPr lang="en-US" dirty="0"/>
          </a:p>
        </p:txBody>
      </p:sp>
      <p:pic>
        <p:nvPicPr>
          <p:cNvPr id="5" name="Content Placeholder 4"/>
          <p:cNvPicPr>
            <a:picLocks noGrp="1" noChangeAspect="1"/>
          </p:cNvPicPr>
          <p:nvPr>
            <p:ph idx="1"/>
          </p:nvPr>
        </p:nvPicPr>
        <p:blipFill>
          <a:blip r:embed="rId1"/>
          <a:stretch>
            <a:fillRect/>
          </a:stretch>
        </p:blipFill>
        <p:spPr>
          <a:xfrm>
            <a:off x="1932305" y="2324735"/>
            <a:ext cx="5172710" cy="33642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sym typeface="+mn-ea"/>
              </a:rPr>
              <a:t>Data Visualization Type 2</a:t>
            </a:r>
            <a:br>
              <a:rPr lang="en-US"/>
            </a:br>
            <a:endParaRPr lang="en-US"/>
          </a:p>
        </p:txBody>
      </p:sp>
      <p:pic>
        <p:nvPicPr>
          <p:cNvPr id="6" name="Content Placeholder 5"/>
          <p:cNvPicPr>
            <a:picLocks noGrp="1" noChangeAspect="1"/>
          </p:cNvPicPr>
          <p:nvPr>
            <p:ph idx="1"/>
          </p:nvPr>
        </p:nvPicPr>
        <p:blipFill>
          <a:blip r:embed="rId1"/>
          <a:stretch>
            <a:fillRect/>
          </a:stretch>
        </p:blipFill>
        <p:spPr>
          <a:xfrm>
            <a:off x="1508760" y="2298065"/>
            <a:ext cx="5434330" cy="38741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Visualization Type </a:t>
            </a:r>
            <a:r>
              <a:rPr lang="en-US" dirty="0" smtClean="0"/>
              <a:t>3</a:t>
            </a:r>
            <a:endParaRPr lang="en-US" dirty="0"/>
          </a:p>
        </p:txBody>
      </p:sp>
      <p:pic>
        <p:nvPicPr>
          <p:cNvPr id="8" name="Content Placeholder 7"/>
          <p:cNvPicPr>
            <a:picLocks noGrp="1" noChangeAspect="1"/>
          </p:cNvPicPr>
          <p:nvPr>
            <p:ph idx="1"/>
          </p:nvPr>
        </p:nvPicPr>
        <p:blipFill>
          <a:blip r:embed="rId1"/>
          <a:stretch>
            <a:fillRect/>
          </a:stretch>
        </p:blipFill>
        <p:spPr>
          <a:xfrm>
            <a:off x="1928794" y="2428868"/>
            <a:ext cx="5143536" cy="314327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91312"/>
          </a:xfrm>
        </p:spPr>
        <p:txBody>
          <a:bodyPr>
            <a:noAutofit/>
          </a:bodyPr>
          <a:lstStyle/>
          <a:p>
            <a:r>
              <a:rPr lang="en-US" sz="4000" dirty="0">
                <a:latin typeface="Cambria" panose="02040503050406030204" pitchFamily="18" charset="0"/>
              </a:rPr>
              <a:t>Software Requirements</a:t>
            </a:r>
            <a:endParaRPr lang="en-US" sz="4000" dirty="0">
              <a:latin typeface="Cambria" panose="02040503050406030204"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5" name="TextBox 4"/>
          <p:cNvSpPr txBox="1"/>
          <p:nvPr/>
        </p:nvSpPr>
        <p:spPr>
          <a:xfrm>
            <a:off x="857224" y="1785926"/>
            <a:ext cx="5429288" cy="1476375"/>
          </a:xfrm>
          <a:prstGeom prst="rect">
            <a:avLst/>
          </a:prstGeom>
          <a:noFill/>
        </p:spPr>
        <p:txBody>
          <a:bodyPr wrap="square" rtlCol="0">
            <a:spAutoFit/>
          </a:bodyPr>
          <a:lstStyle/>
          <a:p>
            <a:pPr algn="just">
              <a:lnSpc>
                <a:spcPct val="150000"/>
              </a:lnSpc>
            </a:pPr>
            <a:r>
              <a:rPr lang="en-US" altLang="en-IN" sz="2000" dirty="0" smtClean="0">
                <a:latin typeface="Times New Roman" panose="02020603050405020304" pitchFamily="18" charset="0"/>
                <a:cs typeface="Times New Roman" panose="02020603050405020304" pitchFamily="18" charset="0"/>
              </a:rPr>
              <a:t>Jupyter Notebook</a:t>
            </a:r>
            <a:endParaRPr lang="en-US" altLang="en-IN" sz="2000" dirty="0" smtClean="0">
              <a:latin typeface="Times New Roman" panose="02020603050405020304" pitchFamily="18" charset="0"/>
              <a:cs typeface="Times New Roman" panose="02020603050405020304" pitchFamily="18" charset="0"/>
            </a:endParaRPr>
          </a:p>
          <a:p>
            <a:pPr algn="just">
              <a:lnSpc>
                <a:spcPct val="150000"/>
              </a:lnSpc>
            </a:pPr>
            <a:r>
              <a:rPr lang="en-US" altLang="en-IN" sz="2000" dirty="0" smtClean="0">
                <a:latin typeface="Times New Roman" panose="02020603050405020304" pitchFamily="18" charset="0"/>
                <a:cs typeface="Times New Roman" panose="02020603050405020304" pitchFamily="18" charset="0"/>
              </a:rPr>
              <a:t>Tableau</a:t>
            </a:r>
            <a:endParaRPr lang="en-US" altLang="en-IN" sz="2000" dirty="0" smtClean="0">
              <a:latin typeface="Times New Roman" panose="02020603050405020304" pitchFamily="18" charset="0"/>
              <a:cs typeface="Times New Roman" panose="02020603050405020304" pitchFamily="18" charset="0"/>
            </a:endParaRPr>
          </a:p>
          <a:p>
            <a:pPr algn="just">
              <a:lnSpc>
                <a:spcPct val="150000"/>
              </a:lnSpc>
            </a:pPr>
            <a:r>
              <a:rPr lang="en-US" altLang="en-IN" sz="2000" dirty="0" smtClean="0">
                <a:latin typeface="Times New Roman" panose="02020603050405020304" pitchFamily="18" charset="0"/>
                <a:cs typeface="Times New Roman" panose="02020603050405020304" pitchFamily="18" charset="0"/>
              </a:rPr>
              <a:t>python Technology</a:t>
            </a:r>
            <a:endParaRPr lang="en-US" altLang="en-IN" sz="20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4800" b="1" dirty="0" smtClean="0">
                <a:latin typeface="Chiller" panose="04020404031007020602" pitchFamily="82" charset="0"/>
              </a:rPr>
              <a:t>  	</a:t>
            </a:r>
            <a:endParaRPr lang="en-US" sz="4800" b="1" dirty="0" smtClean="0">
              <a:latin typeface="Chiller" panose="04020404031007020602" pitchFamily="82" charset="0"/>
            </a:endParaRPr>
          </a:p>
          <a:p>
            <a:pPr>
              <a:buNone/>
            </a:pPr>
            <a:r>
              <a:rPr lang="en-US" sz="4800" b="1" dirty="0" smtClean="0">
                <a:latin typeface="Chiller" panose="04020404031007020602" pitchFamily="82" charset="0"/>
              </a:rPr>
              <a:t>			   </a:t>
            </a:r>
            <a:r>
              <a:rPr lang="en-US" sz="4800" b="1" dirty="0" smtClean="0"/>
              <a:t>Thank You</a:t>
            </a:r>
            <a:endParaRPr lang="en-US" sz="48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1000108"/>
            <a:ext cx="8229600" cy="846980"/>
          </a:xfrm>
        </p:spPr>
        <p:txBody>
          <a:bodyPr>
            <a:normAutofit fontScale="90000"/>
          </a:bodyPr>
          <a:lstStyle/>
          <a:p>
            <a:pPr algn="just"/>
            <a:r>
              <a:rPr lang="en-US" dirty="0" smtClean="0">
                <a:latin typeface="Times New Roman" panose="02020603050405020304" pitchFamily="18" charset="0"/>
                <a:cs typeface="Times New Roman" panose="02020603050405020304" pitchFamily="18" charset="0"/>
              </a:rPr>
              <a:t>  </a:t>
            </a:r>
            <a:br>
              <a:rPr lang="en-US" dirty="0" smtClean="0">
                <a:latin typeface="Times New Roman" panose="02020603050405020304" pitchFamily="18" charset="0"/>
                <a:cs typeface="Times New Roman" panose="02020603050405020304" pitchFamily="18" charset="0"/>
              </a:rPr>
            </a:br>
            <a:br>
              <a:rPr lang="en-US" dirty="0" smtClean="0">
                <a:latin typeface="Times New Roman" panose="02020603050405020304" pitchFamily="18" charset="0"/>
                <a:cs typeface="Times New Roman" panose="02020603050405020304" pitchFamily="18" charset="0"/>
              </a:rPr>
            </a:br>
            <a:br>
              <a:rPr lang="en-US" dirty="0" smtClean="0">
                <a:latin typeface="Times New Roman" panose="02020603050405020304" pitchFamily="18" charset="0"/>
                <a:cs typeface="Times New Roman" panose="02020603050405020304" pitchFamily="18" charset="0"/>
              </a:rPr>
            </a:br>
            <a:br>
              <a:rPr lang="en-US" dirty="0" smtClean="0">
                <a:latin typeface="Times New Roman" panose="02020603050405020304" pitchFamily="18" charset="0"/>
                <a:cs typeface="Times New Roman" panose="02020603050405020304" pitchFamily="18" charset="0"/>
              </a:rPr>
            </a:br>
            <a:br>
              <a:rPr lang="en-US" dirty="0" smtClean="0">
                <a:latin typeface="Times New Roman" panose="02020603050405020304" pitchFamily="18" charset="0"/>
                <a:cs typeface="Times New Roman" panose="02020603050405020304" pitchFamily="18" charset="0"/>
              </a:rPr>
            </a:br>
            <a:r>
              <a:rPr lang="en-US" sz="4800" dirty="0" smtClean="0">
                <a:latin typeface="Times New Roman" panose="02020603050405020304" pitchFamily="18" charset="0"/>
                <a:cs typeface="Times New Roman" panose="02020603050405020304" pitchFamily="18" charset="0"/>
              </a:rPr>
              <a:t>Abstract</a:t>
            </a:r>
            <a:endParaRPr lang="en-US" dirty="0">
              <a:latin typeface="Times New Roman" panose="02020603050405020304" pitchFamily="18" charset="0"/>
              <a:cs typeface="Times New Roman" panose="02020603050405020304" pitchFamily="18" charset="0"/>
            </a:endParaRPr>
          </a:p>
        </p:txBody>
      </p:sp>
      <p:sp>
        <p:nvSpPr>
          <p:cNvPr id="7" name="Title 1"/>
          <p:cNvSpPr txBox="1"/>
          <p:nvPr/>
        </p:nvSpPr>
        <p:spPr>
          <a:xfrm>
            <a:off x="304800" y="990600"/>
            <a:ext cx="8229600" cy="1143000"/>
          </a:xfrm>
          <a:prstGeom prst="rect">
            <a:avLst/>
          </a:prstGeom>
        </p:spPr>
        <p:txBody>
          <a:bodyPr vert="horz" lIns="0" rIns="0" bIns="0" anchor="b">
            <a:normAutofit fontScale="97500"/>
          </a:bodyPr>
          <a:lstStyle/>
          <a:p>
            <a:pPr marL="0" marR="0" lvl="0" indent="0" algn="just" defTabSz="914400" rtl="0" eaLnBrk="1" fontAlgn="auto" latinLnBrk="0" hangingPunct="1">
              <a:lnSpc>
                <a:spcPct val="100000"/>
              </a:lnSpc>
              <a:spcBef>
                <a:spcPct val="0"/>
              </a:spcBef>
              <a:spcAft>
                <a:spcPts val="0"/>
              </a:spcAft>
              <a:buClrTx/>
              <a:buSzTx/>
              <a:buFontTx/>
              <a:buNone/>
              <a:defRPr/>
            </a:pPr>
            <a:endParaRPr kumimoji="0" lang="en-US" sz="4400" b="0"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sp>
        <p:nvSpPr>
          <p:cNvPr id="8" name="TextBox 7"/>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just"/>
            <a:r>
              <a:rPr lang="en-US" dirty="0" smtClean="0">
                <a:latin typeface="Times New Roman" panose="02020603050405020304" pitchFamily="18" charset="0"/>
                <a:cs typeface="Times New Roman" panose="02020603050405020304" pitchFamily="18" charset="0"/>
              </a:rPr>
              <a:t>Department of CSE, KGiSL Institute of Technology, Coimbatore</a:t>
            </a:r>
            <a:endParaRPr lang="en-US" dirty="0">
              <a:latin typeface="Times New Roman" panose="02020603050405020304" pitchFamily="18" charset="0"/>
              <a:cs typeface="Times New Roman" panose="02020603050405020304" pitchFamily="18" charset="0"/>
            </a:endParaRPr>
          </a:p>
        </p:txBody>
      </p:sp>
      <p:sp>
        <p:nvSpPr>
          <p:cNvPr id="9" name="TextBox 8"/>
          <p:cNvSpPr txBox="1"/>
          <p:nvPr/>
        </p:nvSpPr>
        <p:spPr>
          <a:xfrm>
            <a:off x="642910" y="2071678"/>
            <a:ext cx="7286676" cy="3046095"/>
          </a:xfrm>
          <a:prstGeom prst="rect">
            <a:avLst/>
          </a:prstGeom>
          <a:noFill/>
        </p:spPr>
        <p:txBody>
          <a:bodyPr wrap="square" rtlCol="0">
            <a:spAutoFit/>
          </a:bodyPr>
          <a:lstStyle/>
          <a:p>
            <a:pPr indent="0" algn="just">
              <a:buFont typeface="Arial" panose="020B0604020202020204" pitchFamily="34" charset="0"/>
              <a:buNone/>
            </a:pPr>
            <a:r>
              <a:rPr lang="en-US" altLang="en-IN" sz="2400" dirty="0" smtClean="0">
                <a:latin typeface="Times New Roman" panose="02020603050405020304" pitchFamily="18" charset="0"/>
                <a:cs typeface="Times New Roman" panose="02020603050405020304" pitchFamily="18" charset="0"/>
              </a:rPr>
              <a:t>General Insurance policies are renewed annually.The insurance company usually alerts the policyholder to renew the policy near the end of its term.The main objective of our  project is to investigate the loss of insurance renewal caused by certain criterias like accidental cases, blacklisting </a:t>
            </a:r>
            <a:r>
              <a:rPr lang="en-US" altLang="en-IN" sz="2400" dirty="0" smtClean="0">
                <a:latin typeface="Times New Roman" panose="02020603050405020304" pitchFamily="18" charset="0"/>
                <a:cs typeface="Times New Roman" panose="02020603050405020304" pitchFamily="18" charset="0"/>
                <a:sym typeface="+mn-ea"/>
              </a:rPr>
              <a:t>(policy holder, vehicle,engine/chassis)</a:t>
            </a:r>
            <a:r>
              <a:rPr lang="en-US" altLang="en-IN" sz="2400" dirty="0" smtClean="0">
                <a:latin typeface="Times New Roman" panose="02020603050405020304" pitchFamily="18" charset="0"/>
                <a:cs typeface="Times New Roman" panose="02020603050405020304" pitchFamily="18" charset="0"/>
              </a:rPr>
              <a:t>, insurance cancelation,theft etc..</a:t>
            </a:r>
            <a:endParaRPr lang="en-US" altLang="en-IN" sz="2400" dirty="0" smtClean="0">
              <a:latin typeface="Times New Roman" panose="02020603050405020304" pitchFamily="18" charset="0"/>
              <a:cs typeface="Times New Roman" panose="02020603050405020304" pitchFamily="18" charset="0"/>
            </a:endParaRPr>
          </a:p>
          <a:p>
            <a:pPr indent="0" algn="just">
              <a:buFont typeface="Arial" panose="020B0604020202020204" pitchFamily="34" charset="0"/>
              <a:buNone/>
            </a:pPr>
            <a:endParaRPr lang="en-US" altLang="en-IN" sz="24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8229600" cy="515112"/>
          </a:xfrm>
        </p:spPr>
        <p:txBody>
          <a:bodyPr>
            <a:normAutofit fontScale="90000"/>
          </a:bodyPr>
          <a:lstStyle/>
          <a:p>
            <a:pPr algn="just"/>
            <a:r>
              <a:rPr lang="en-US" sz="4400" dirty="0" smtClean="0">
                <a:latin typeface="Cambria" panose="02040503050406030204" pitchFamily="18" charset="0"/>
              </a:rPr>
              <a:t>Area Introduction-Existing system</a:t>
            </a:r>
            <a:endParaRPr lang="en-US" sz="4400" dirty="0">
              <a:latin typeface="Cambria" panose="02040503050406030204"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just"/>
            <a:r>
              <a:rPr lang="en-US" dirty="0" smtClean="0"/>
              <a:t>Department of CSE, KGiSL Institute of Technology, Coimbatore</a:t>
            </a:r>
            <a:endParaRPr lang="en-US" dirty="0"/>
          </a:p>
        </p:txBody>
      </p:sp>
      <p:sp>
        <p:nvSpPr>
          <p:cNvPr id="5" name="TextBox 4"/>
          <p:cNvSpPr txBox="1"/>
          <p:nvPr/>
        </p:nvSpPr>
        <p:spPr>
          <a:xfrm>
            <a:off x="857224" y="2143433"/>
            <a:ext cx="7072362" cy="2646045"/>
          </a:xfrm>
          <a:prstGeom prst="rect">
            <a:avLst/>
          </a:prstGeom>
          <a:noFill/>
        </p:spPr>
        <p:txBody>
          <a:bodyPr wrap="square" rtlCol="0">
            <a:spAutoFit/>
          </a:bodyPr>
          <a:lstStyle/>
          <a:p>
            <a:pPr indent="0" algn="just">
              <a:buFont typeface="Arial" panose="020B0604020202020204" pitchFamily="34" charset="0"/>
              <a:buNone/>
            </a:pPr>
            <a:r>
              <a:rPr lang="en-US" altLang="en-IN" sz="2400" dirty="0" smtClean="0">
                <a:latin typeface="Times New Roman" panose="02020603050405020304" pitchFamily="18" charset="0"/>
                <a:cs typeface="Times New Roman" panose="02020603050405020304" pitchFamily="18" charset="0"/>
              </a:rPr>
              <a:t>In the</a:t>
            </a:r>
            <a:r>
              <a:rPr lang="en-IN" sz="2400" dirty="0" smtClean="0">
                <a:latin typeface="Times New Roman" panose="02020603050405020304" pitchFamily="18" charset="0"/>
                <a:cs typeface="Times New Roman" panose="02020603050405020304" pitchFamily="18" charset="0"/>
              </a:rPr>
              <a:t> existing system</a:t>
            </a:r>
            <a:r>
              <a:rPr lang="en-US" altLang="en-IN" sz="2400" dirty="0" smtClean="0">
                <a:latin typeface="Times New Roman" panose="02020603050405020304" pitchFamily="18" charset="0"/>
                <a:cs typeface="Times New Roman" panose="02020603050405020304" pitchFamily="18" charset="0"/>
              </a:rPr>
              <a:t>,</a:t>
            </a:r>
            <a:r>
              <a:rPr lang="en-IN" sz="2400" dirty="0" smtClean="0">
                <a:latin typeface="Times New Roman" panose="02020603050405020304" pitchFamily="18" charset="0"/>
                <a:cs typeface="Times New Roman" panose="02020603050405020304" pitchFamily="18" charset="0"/>
              </a:rPr>
              <a:t> </a:t>
            </a:r>
            <a:r>
              <a:rPr lang="en-US" altLang="en-IN" sz="2400" dirty="0" smtClean="0">
                <a:latin typeface="Times New Roman" panose="02020603050405020304" pitchFamily="18" charset="0"/>
                <a:cs typeface="Times New Roman" panose="02020603050405020304" pitchFamily="18" charset="0"/>
              </a:rPr>
              <a:t>data analysis for renewal loss was partially determined through excel worksheets and the report was </a:t>
            </a:r>
            <a:r>
              <a:rPr lang="en-US" altLang="en-IN" sz="2400" dirty="0" smtClean="0">
                <a:latin typeface="Times New Roman" panose="02020603050405020304" pitchFamily="18" charset="0"/>
                <a:cs typeface="Times New Roman" panose="02020603050405020304" pitchFamily="18" charset="0"/>
                <a:sym typeface="+mn-ea"/>
              </a:rPr>
              <a:t>generated</a:t>
            </a:r>
            <a:r>
              <a:rPr lang="en-US" altLang="en-IN" sz="2400" dirty="0" smtClean="0">
                <a:latin typeface="Times New Roman" panose="02020603050405020304" pitchFamily="18" charset="0"/>
                <a:cs typeface="Times New Roman" panose="02020603050405020304" pitchFamily="18" charset="0"/>
              </a:rPr>
              <a:t>. The current system makes all possibilities by categorising the drawbacks of renewal loss, such as theft of vehicle, policy cancellation, blacklisting etc.</a:t>
            </a:r>
            <a:endParaRPr lang="en-IN" sz="2400" dirty="0" smtClean="0">
              <a:latin typeface="Times New Roman" panose="02020603050405020304" pitchFamily="18" charset="0"/>
              <a:cs typeface="Times New Roman" panose="02020603050405020304" pitchFamily="18" charset="0"/>
            </a:endParaRPr>
          </a:p>
          <a:p>
            <a:pPr indent="0" algn="just">
              <a:buFont typeface="Arial" panose="020B0604020202020204" pitchFamily="34" charset="0"/>
              <a:buNone/>
            </a:pPr>
            <a:endParaRPr lang="en-IN" sz="22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229600" cy="515112"/>
          </a:xfrm>
        </p:spPr>
        <p:txBody>
          <a:bodyPr>
            <a:normAutofit fontScale="90000"/>
          </a:bodyPr>
          <a:lstStyle/>
          <a:p>
            <a:pPr algn="just"/>
            <a:r>
              <a:rPr lang="en-US" sz="4400" dirty="0" smtClean="0">
                <a:latin typeface="Cambria" panose="02040503050406030204" pitchFamily="18" charset="0"/>
              </a:rPr>
              <a:t>Proposed System</a:t>
            </a:r>
            <a:endParaRPr lang="en-US" sz="4400" dirty="0">
              <a:latin typeface="Cambria" panose="02040503050406030204"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just"/>
            <a:r>
              <a:rPr lang="en-US" dirty="0" smtClean="0"/>
              <a:t>Department of CSE, KGiSL Institute of Technology, Coimbatore</a:t>
            </a:r>
            <a:endParaRPr lang="en-US" dirty="0"/>
          </a:p>
        </p:txBody>
      </p:sp>
      <p:sp>
        <p:nvSpPr>
          <p:cNvPr id="5" name="Rectangle 4"/>
          <p:cNvSpPr/>
          <p:nvPr/>
        </p:nvSpPr>
        <p:spPr>
          <a:xfrm>
            <a:off x="785786" y="3000372"/>
            <a:ext cx="7143800" cy="1323439"/>
          </a:xfrm>
          <a:prstGeom prst="rect">
            <a:avLst/>
          </a:prstGeom>
        </p:spPr>
        <p:txBody>
          <a:bodyPr wrap="square">
            <a:spAutoFit/>
          </a:bodyPr>
          <a:lstStyle/>
          <a:p>
            <a:pPr algn="just">
              <a:buFont typeface="Wingdings" panose="05000000000000000000" pitchFamily="2" charset="2"/>
              <a:buChar char="§"/>
            </a:pPr>
            <a:endParaRPr lang="en-US" sz="2000" dirty="0" smtClean="0">
              <a:latin typeface="Cambria" panose="02040503050406030204" pitchFamily="18" charset="0"/>
            </a:endParaRPr>
          </a:p>
          <a:p>
            <a:pPr algn="just"/>
            <a:r>
              <a:rPr lang="en-IN" sz="2000" dirty="0" smtClean="0">
                <a:latin typeface="Cambria" panose="02040503050406030204" pitchFamily="18" charset="0"/>
              </a:rPr>
              <a:t>          </a:t>
            </a:r>
            <a:endParaRPr lang="en-US" sz="2000" dirty="0" smtClean="0">
              <a:latin typeface="Cambria" panose="02040503050406030204" pitchFamily="18" charset="0"/>
            </a:endParaRPr>
          </a:p>
          <a:p>
            <a:pPr algn="just"/>
            <a:endParaRPr lang="en-US" sz="2000" dirty="0" smtClean="0">
              <a:latin typeface="Cambria" panose="02040503050406030204" pitchFamily="18" charset="0"/>
            </a:endParaRPr>
          </a:p>
          <a:p>
            <a:pPr algn="just">
              <a:buFont typeface="Wingdings" panose="05000000000000000000" pitchFamily="2" charset="2"/>
              <a:buChar char="§"/>
            </a:pPr>
            <a:endParaRPr lang="en-US" sz="2000" dirty="0">
              <a:latin typeface="Cambria" panose="02040503050406030204" pitchFamily="18" charset="0"/>
            </a:endParaRPr>
          </a:p>
        </p:txBody>
      </p:sp>
      <p:sp>
        <p:nvSpPr>
          <p:cNvPr id="8" name="Rectangle 7"/>
          <p:cNvSpPr/>
          <p:nvPr/>
        </p:nvSpPr>
        <p:spPr>
          <a:xfrm>
            <a:off x="928662" y="1928802"/>
            <a:ext cx="6715172" cy="1014730"/>
          </a:xfrm>
          <a:prstGeom prst="rect">
            <a:avLst/>
          </a:prstGeom>
        </p:spPr>
        <p:txBody>
          <a:bodyPr wrap="square">
            <a:spAutoFit/>
          </a:bodyPr>
          <a:lstStyle/>
          <a:p>
            <a:pPr algn="just"/>
            <a:r>
              <a:rPr lang="en-IN" sz="2000" dirty="0" smtClean="0">
                <a:latin typeface="Times New Roman" panose="02020603050405020304" pitchFamily="18" charset="0"/>
                <a:cs typeface="Times New Roman" panose="02020603050405020304" pitchFamily="18" charset="0"/>
              </a:rPr>
              <a:t>In order to overcome the demerits of the existing system, we </a:t>
            </a:r>
            <a:r>
              <a:rPr lang="en-US" altLang="en-IN" sz="2000" dirty="0" smtClean="0">
                <a:latin typeface="Times New Roman" panose="02020603050405020304" pitchFamily="18" charset="0"/>
                <a:cs typeface="Times New Roman" panose="02020603050405020304" pitchFamily="18" charset="0"/>
              </a:rPr>
              <a:t>have done</a:t>
            </a:r>
            <a:r>
              <a:rPr lang="en-IN" sz="2000" dirty="0" smtClean="0">
                <a:latin typeface="Times New Roman" panose="02020603050405020304" pitchFamily="18" charset="0"/>
                <a:cs typeface="Times New Roman" panose="02020603050405020304" pitchFamily="18" charset="0"/>
              </a:rPr>
              <a:t> </a:t>
            </a:r>
            <a:r>
              <a:rPr lang="en-US" altLang="en-IN" sz="2000" dirty="0" smtClean="0">
                <a:latin typeface="Times New Roman" panose="02020603050405020304" pitchFamily="18" charset="0"/>
                <a:cs typeface="Times New Roman" panose="02020603050405020304" pitchFamily="18" charset="0"/>
              </a:rPr>
              <a:t>data </a:t>
            </a:r>
            <a:r>
              <a:rPr lang="en-IN" sz="2000" dirty="0" smtClean="0">
                <a:latin typeface="Times New Roman" panose="02020603050405020304" pitchFamily="18" charset="0"/>
                <a:cs typeface="Times New Roman" panose="02020603050405020304" pitchFamily="18" charset="0"/>
              </a:rPr>
              <a:t>analysis </a:t>
            </a:r>
            <a:r>
              <a:rPr lang="en-US" altLang="en-IN" sz="2000" dirty="0" smtClean="0">
                <a:latin typeface="Times New Roman" panose="02020603050405020304" pitchFamily="18" charset="0"/>
                <a:cs typeface="Times New Roman" panose="02020603050405020304" pitchFamily="18" charset="0"/>
              </a:rPr>
              <a:t>by </a:t>
            </a:r>
            <a:r>
              <a:rPr lang="en-US" sz="2000" dirty="0" smtClean="0">
                <a:latin typeface="Times New Roman" panose="02020603050405020304" pitchFamily="18" charset="0"/>
                <a:cs typeface="Times New Roman" panose="02020603050405020304" pitchFamily="18" charset="0"/>
              </a:rPr>
              <a:t>accessing </a:t>
            </a:r>
            <a:r>
              <a:rPr lang="en-US" altLang="en-IN" sz="2000" dirty="0" smtClean="0">
                <a:latin typeface="Times New Roman" panose="02020603050405020304" pitchFamily="18" charset="0"/>
                <a:cs typeface="Times New Roman" panose="02020603050405020304" pitchFamily="18" charset="0"/>
              </a:rPr>
              <a:t>some large datasets </a:t>
            </a:r>
            <a:r>
              <a:rPr lang="en-IN" sz="2000" dirty="0" smtClean="0">
                <a:latin typeface="Times New Roman" panose="02020603050405020304" pitchFamily="18" charset="0"/>
                <a:cs typeface="Times New Roman" panose="02020603050405020304" pitchFamily="18" charset="0"/>
              </a:rPr>
              <a:t>using tableau</a:t>
            </a:r>
            <a:r>
              <a:rPr lang="en-US" altLang="en-IN" sz="2000" dirty="0" smtClean="0">
                <a:latin typeface="Times New Roman" panose="02020603050405020304" pitchFamily="18" charset="0"/>
                <a:cs typeface="Times New Roman" panose="02020603050405020304" pitchFamily="18" charset="0"/>
              </a:rPr>
              <a:t>.</a:t>
            </a:r>
            <a:endParaRPr lang="en-US" altLang="en-IN" sz="2000" dirty="0" smtClean="0">
              <a:latin typeface="Times New Roman" panose="02020603050405020304" pitchFamily="18" charset="0"/>
              <a:cs typeface="Times New Roman" panose="02020603050405020304" pitchFamily="18" charset="0"/>
            </a:endParaRPr>
          </a:p>
        </p:txBody>
      </p:sp>
      <p:sp>
        <p:nvSpPr>
          <p:cNvPr id="9" name="Rectangle 8"/>
          <p:cNvSpPr/>
          <p:nvPr/>
        </p:nvSpPr>
        <p:spPr>
          <a:xfrm flipV="1">
            <a:off x="500034" y="3214686"/>
            <a:ext cx="7358114" cy="369332"/>
          </a:xfrm>
          <a:prstGeom prst="rect">
            <a:avLst/>
          </a:prstGeom>
        </p:spPr>
        <p:txBody>
          <a:bodyPr wrap="square">
            <a:spAutoFit/>
          </a:bodyPr>
          <a:lstStyle/>
          <a:p>
            <a:pPr algn="just"/>
            <a:endParaRPr lang="en-US" dirty="0"/>
          </a:p>
        </p:txBody>
      </p:sp>
      <p:sp>
        <p:nvSpPr>
          <p:cNvPr id="10" name="Rectangle 9"/>
          <p:cNvSpPr/>
          <p:nvPr/>
        </p:nvSpPr>
        <p:spPr>
          <a:xfrm>
            <a:off x="928662" y="3143248"/>
            <a:ext cx="6572296" cy="3476625"/>
          </a:xfrm>
          <a:prstGeom prst="rect">
            <a:avLst/>
          </a:prstGeom>
          <a:ln>
            <a:noFill/>
          </a:ln>
        </p:spPr>
        <p:txBody>
          <a:bodyPr wrap="square">
            <a:spAutoFit/>
          </a:bodyPr>
          <a:lstStyle/>
          <a:p>
            <a:pPr indent="0" algn="just">
              <a:buFont typeface="Wingdings" panose="05000000000000000000" pitchFamily="2" charset="2"/>
              <a:buNone/>
            </a:pPr>
            <a:r>
              <a:rPr lang="en-US" sz="2000" b="1" u="sng" dirty="0" smtClean="0">
                <a:latin typeface="Times New Roman" panose="02020603050405020304" pitchFamily="18" charset="0"/>
                <a:cs typeface="Times New Roman" panose="02020603050405020304" pitchFamily="18" charset="0"/>
              </a:rPr>
              <a:t>Advantages over existing methods</a:t>
            </a:r>
            <a:endParaRPr lang="en-US" sz="2000" b="1" u="sng" dirty="0" smtClean="0">
              <a:latin typeface="Times New Roman" panose="02020603050405020304" pitchFamily="18" charset="0"/>
              <a:cs typeface="Times New Roman" panose="02020603050405020304" pitchFamily="18" charset="0"/>
            </a:endParaRPr>
          </a:p>
          <a:p>
            <a:pPr indent="0" algn="just">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 Working with big data.</a:t>
            </a:r>
            <a:endParaRPr lang="en-IN" sz="2000" dirty="0" smtClean="0">
              <a:latin typeface="Times New Roman" panose="02020603050405020304" pitchFamily="18" charset="0"/>
              <a:cs typeface="Times New Roman" panose="02020603050405020304" pitchFamily="18" charset="0"/>
            </a:endParaRPr>
          </a:p>
          <a:p>
            <a:pPr indent="0" algn="just">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 Fast transmit in Data</a:t>
            </a:r>
            <a:endParaRPr lang="en-IN" sz="2000" dirty="0" smtClean="0">
              <a:latin typeface="Times New Roman" panose="02020603050405020304" pitchFamily="18" charset="0"/>
              <a:cs typeface="Times New Roman" panose="02020603050405020304" pitchFamily="18" charset="0"/>
            </a:endParaRPr>
          </a:p>
          <a:p>
            <a:pPr indent="0" algn="just"/>
            <a:endParaRPr lang="en-IN" sz="2000" dirty="0" smtClean="0">
              <a:latin typeface="Times New Roman" panose="02020603050405020304" pitchFamily="18" charset="0"/>
              <a:cs typeface="Times New Roman" panose="02020603050405020304" pitchFamily="18" charset="0"/>
            </a:endParaRPr>
          </a:p>
          <a:p>
            <a:pPr indent="0" algn="just">
              <a:buFont typeface="Wingdings" panose="05000000000000000000" pitchFamily="2" charset="2"/>
              <a:buNone/>
            </a:pPr>
            <a:r>
              <a:rPr lang="en-US" sz="2000" b="1" u="sng" dirty="0" smtClean="0">
                <a:latin typeface="Times New Roman" panose="02020603050405020304" pitchFamily="18" charset="0"/>
                <a:cs typeface="Times New Roman" panose="02020603050405020304" pitchFamily="18" charset="0"/>
              </a:rPr>
              <a:t>Future Enhancements</a:t>
            </a:r>
            <a:endParaRPr lang="en-US" sz="2000" b="1" u="sng" dirty="0" smtClean="0">
              <a:latin typeface="Times New Roman" panose="02020603050405020304" pitchFamily="18" charset="0"/>
              <a:cs typeface="Times New Roman" panose="02020603050405020304" pitchFamily="18" charset="0"/>
            </a:endParaRPr>
          </a:p>
          <a:p>
            <a:pPr indent="0" algn="just">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We can track the client who are pending with premium without renewing the policies.</a:t>
            </a:r>
            <a:endParaRPr lang="en-IN" sz="2000" dirty="0" smtClean="0">
              <a:latin typeface="Times New Roman" panose="02020603050405020304" pitchFamily="18" charset="0"/>
              <a:cs typeface="Times New Roman" panose="02020603050405020304" pitchFamily="18" charset="0"/>
            </a:endParaRPr>
          </a:p>
          <a:p>
            <a:pPr indent="0" algn="just">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 </a:t>
            </a:r>
            <a:r>
              <a:rPr lang="en-US" altLang="en-IN" sz="2000" dirty="0" smtClean="0">
                <a:latin typeface="Times New Roman" panose="02020603050405020304" pitchFamily="18" charset="0"/>
                <a:cs typeface="Times New Roman" panose="02020603050405020304" pitchFamily="18" charset="0"/>
              </a:rPr>
              <a:t>P</a:t>
            </a:r>
            <a:r>
              <a:rPr lang="en-IN" sz="2000" dirty="0" smtClean="0">
                <a:latin typeface="Times New Roman" panose="02020603050405020304" pitchFamily="18" charset="0"/>
                <a:cs typeface="Times New Roman" panose="02020603050405020304" pitchFamily="18" charset="0"/>
              </a:rPr>
              <a:t>redicti</a:t>
            </a:r>
            <a:r>
              <a:rPr lang="en-US" altLang="en-IN" sz="2000" dirty="0" smtClean="0">
                <a:latin typeface="Times New Roman" panose="02020603050405020304" pitchFamily="18" charset="0"/>
                <a:cs typeface="Times New Roman" panose="02020603050405020304" pitchFamily="18" charset="0"/>
              </a:rPr>
              <a:t>ve analysis</a:t>
            </a:r>
            <a:r>
              <a:rPr lang="en-IN" sz="2000" dirty="0" smtClean="0">
                <a:latin typeface="Times New Roman" panose="02020603050405020304" pitchFamily="18" charset="0"/>
                <a:cs typeface="Times New Roman" panose="02020603050405020304" pitchFamily="18" charset="0"/>
              </a:rPr>
              <a:t> can be made </a:t>
            </a:r>
            <a:r>
              <a:rPr lang="en-US" altLang="en-IN" sz="2000" dirty="0" smtClean="0">
                <a:latin typeface="Times New Roman" panose="02020603050405020304" pitchFamily="18" charset="0"/>
                <a:cs typeface="Times New Roman" panose="02020603050405020304" pitchFamily="18" charset="0"/>
              </a:rPr>
              <a:t>for future cases</a:t>
            </a:r>
            <a:r>
              <a:rPr lang="en-IN" sz="2000" dirty="0" smtClean="0">
                <a:latin typeface="Times New Roman" panose="02020603050405020304" pitchFamily="18" charset="0"/>
                <a:cs typeface="Times New Roman" panose="02020603050405020304" pitchFamily="18" charset="0"/>
              </a:rPr>
              <a:t>.</a:t>
            </a:r>
            <a:endParaRPr lang="en-IN" sz="2000" dirty="0" smtClean="0">
              <a:latin typeface="Times New Roman" panose="02020603050405020304" pitchFamily="18" charset="0"/>
              <a:cs typeface="Times New Roman" panose="02020603050405020304" pitchFamily="18" charset="0"/>
            </a:endParaRPr>
          </a:p>
          <a:p>
            <a:pPr indent="0" algn="just">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indent="0" algn="just"/>
            <a:endParaRPr lang="en-US" sz="2000" dirty="0" smtClean="0">
              <a:latin typeface="Times New Roman" panose="02020603050405020304" pitchFamily="18" charset="0"/>
              <a:cs typeface="Times New Roman" panose="02020603050405020304" pitchFamily="18" charset="0"/>
            </a:endParaRPr>
          </a:p>
          <a:p>
            <a:pPr indent="0" algn="just">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en-US" dirty="0">
                <a:latin typeface="Cambria" panose="02040503050406030204" pitchFamily="18" charset="0"/>
              </a:rPr>
            </a:br>
            <a:r>
              <a:rPr lang="en-US" dirty="0">
                <a:latin typeface="Cambria" panose="02040503050406030204" pitchFamily="18" charset="0"/>
                <a:sym typeface="+mn-ea"/>
              </a:rPr>
              <a:t>Strategy</a:t>
            </a:r>
            <a:endParaRPr lang="en-US"/>
          </a:p>
        </p:txBody>
      </p:sp>
      <p:sp>
        <p:nvSpPr>
          <p:cNvPr id="3" name="Content Placeholder 2"/>
          <p:cNvSpPr>
            <a:spLocks noGrp="1"/>
          </p:cNvSpPr>
          <p:nvPr>
            <p:ph idx="1"/>
          </p:nvPr>
        </p:nvSpPr>
        <p:spPr/>
        <p:txBody>
          <a:bodyPr>
            <a:normAutofit fontScale="90000"/>
          </a:bodyPr>
          <a:p>
            <a:pPr marL="0" indent="0" algn="just">
              <a:lnSpc>
                <a:spcPct val="150000"/>
              </a:lnSpc>
              <a:buNone/>
            </a:pPr>
            <a:r>
              <a:rPr lang="en-US" dirty="0" smtClean="0">
                <a:latin typeface="Times New Roman" panose="02020603050405020304" pitchFamily="18" charset="0"/>
                <a:cs typeface="Times New Roman" panose="02020603050405020304" pitchFamily="18" charset="0"/>
                <a:sym typeface="+mn-ea"/>
              </a:rPr>
              <a:t>1. Subsequent claiming from policy holders (more accidental cases).</a:t>
            </a:r>
            <a:endParaRPr lang="en-US"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US" dirty="0" smtClean="0">
                <a:latin typeface="Times New Roman" panose="02020603050405020304" pitchFamily="18" charset="0"/>
                <a:cs typeface="Times New Roman" panose="02020603050405020304" pitchFamily="18" charset="0"/>
                <a:sym typeface="+mn-ea"/>
              </a:rPr>
              <a:t>2.Policy cancellation due to neglegance.</a:t>
            </a:r>
            <a:endParaRPr lang="en-US"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US" dirty="0" smtClean="0">
                <a:latin typeface="Times New Roman" panose="02020603050405020304" pitchFamily="18" charset="0"/>
                <a:cs typeface="Times New Roman" panose="02020603050405020304" pitchFamily="18" charset="0"/>
                <a:sym typeface="+mn-ea"/>
              </a:rPr>
              <a:t>3. Blacklist of Policy holders &amp; Vehicle, engine /chassis, incase of Motor policies.</a:t>
            </a:r>
            <a:endParaRPr lang="en-US"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US" dirty="0" smtClean="0">
                <a:latin typeface="Times New Roman" panose="02020603050405020304" pitchFamily="18" charset="0"/>
                <a:cs typeface="Times New Roman" panose="02020603050405020304" pitchFamily="18" charset="0"/>
                <a:sym typeface="+mn-ea"/>
              </a:rPr>
              <a:t>4.Theft &amp; fraudulent cases.</a:t>
            </a:r>
            <a:endParaRPr lang="en-IN" dirty="0" smtClean="0">
              <a:latin typeface="Times New Roman" panose="02020603050405020304" pitchFamily="18" charset="0"/>
              <a:cs typeface="Times New Roman" panose="02020603050405020304" pitchFamily="18" charset="0"/>
            </a:endParaRPr>
          </a:p>
          <a:p>
            <a:pPr algn="just">
              <a:lnSpc>
                <a:spcPct val="150000"/>
              </a:lnSpc>
            </a:pPr>
            <a:endParaRPr lang="en-IN"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US" dirty="0" smtClean="0">
                <a:latin typeface="Times New Roman" panose="02020603050405020304" pitchFamily="18" charset="0"/>
                <a:cs typeface="Times New Roman" panose="02020603050405020304" pitchFamily="18" charset="0"/>
                <a:sym typeface="+mn-ea"/>
              </a:rPr>
              <a:t> </a:t>
            </a:r>
            <a:endParaRPr lang="en-IN" dirty="0" smtClean="0">
              <a:latin typeface="Times New Roman" panose="02020603050405020304" pitchFamily="18" charset="0"/>
              <a:cs typeface="Times New Roman" panose="02020603050405020304" pitchFamily="18" charset="0"/>
            </a:endParaRPr>
          </a:p>
          <a:p>
            <a:pPr algn="just">
              <a:lnSpc>
                <a:spcPct val="150000"/>
              </a:lnSpc>
            </a:pPr>
            <a:endParaRPr lang="en-IN" dirty="0" smtClean="0">
              <a:latin typeface="Times New Roman" panose="02020603050405020304" pitchFamily="18" charset="0"/>
              <a:cs typeface="Times New Roman" panose="02020603050405020304" pitchFamily="18" charset="0"/>
            </a:endParaRPr>
          </a:p>
          <a:p>
            <a:pPr algn="just">
              <a:lnSpc>
                <a:spcPct val="150000"/>
              </a:lnSpc>
            </a:pPr>
            <a:endParaRPr lang="en-IN"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Calibri" panose="020F0502020204030204" charset="0"/>
                <a:cs typeface="Calibri" panose="020F0502020204030204" charset="0"/>
                <a:sym typeface="+mn-ea"/>
              </a:rPr>
              <a:t>Architectural Design</a:t>
            </a:r>
            <a:br>
              <a:rPr lang="en-US" dirty="0" smtClean="0">
                <a:sym typeface="+mn-ea"/>
              </a:rPr>
            </a:br>
            <a:endParaRPr lang="en-US"/>
          </a:p>
        </p:txBody>
      </p:sp>
      <p:sp>
        <p:nvSpPr>
          <p:cNvPr id="3" name="Content Placeholder 2"/>
          <p:cNvSpPr>
            <a:spLocks noGrp="1"/>
          </p:cNvSpPr>
          <p:nvPr>
            <p:ph idx="1"/>
          </p:nvPr>
        </p:nvSpPr>
        <p:spPr>
          <a:xfrm>
            <a:off x="457200" y="2064385"/>
            <a:ext cx="8229600" cy="4389120"/>
          </a:xfrm>
          <a:ln>
            <a:solidFill>
              <a:schemeClr val="bg1"/>
            </a:solidFill>
          </a:ln>
        </p:spPr>
        <p:style>
          <a:lnRef idx="2">
            <a:schemeClr val="dk1"/>
          </a:lnRef>
          <a:fillRef idx="1">
            <a:schemeClr val="lt1"/>
          </a:fillRef>
          <a:effectRef idx="0">
            <a:schemeClr val="dk1"/>
          </a:effectRef>
          <a:fontRef idx="minor">
            <a:schemeClr val="dk1"/>
          </a:fontRef>
        </p:style>
        <p:txBody>
          <a:bodyPr/>
          <a:lstStyle/>
          <a:p>
            <a:pPr lvl="3"/>
            <a:r>
              <a:rPr lang="en-US"/>
              <a:t>.</a:t>
            </a:r>
            <a:endParaRPr lang="en-US"/>
          </a:p>
        </p:txBody>
      </p:sp>
      <p:sp>
        <p:nvSpPr>
          <p:cNvPr id="4" name="Flowchart: Process 3"/>
          <p:cNvSpPr/>
          <p:nvPr/>
        </p:nvSpPr>
        <p:spPr>
          <a:xfrm>
            <a:off x="588645" y="2833370"/>
            <a:ext cx="1254125" cy="761365"/>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Policy Holder / Insured</a:t>
            </a:r>
            <a:endParaRPr lang="en-US"/>
          </a:p>
        </p:txBody>
      </p:sp>
      <p:cxnSp>
        <p:nvCxnSpPr>
          <p:cNvPr id="5" name="Straight Connector 4"/>
          <p:cNvCxnSpPr/>
          <p:nvPr/>
        </p:nvCxnSpPr>
        <p:spPr>
          <a:xfrm>
            <a:off x="1842770" y="3286125"/>
            <a:ext cx="962660" cy="20955"/>
          </a:xfrm>
          <a:prstGeom prst="line">
            <a:avLst/>
          </a:prstGeom>
        </p:spPr>
        <p:style>
          <a:lnRef idx="1">
            <a:schemeClr val="dk1"/>
          </a:lnRef>
          <a:fillRef idx="0">
            <a:schemeClr val="dk1"/>
          </a:fillRef>
          <a:effectRef idx="0">
            <a:schemeClr val="dk1"/>
          </a:effectRef>
          <a:fontRef idx="minor">
            <a:schemeClr val="tx1"/>
          </a:fontRef>
        </p:style>
      </p:cxnSp>
      <p:sp>
        <p:nvSpPr>
          <p:cNvPr id="6" name="Flowchart: Decision 5"/>
          <p:cNvSpPr/>
          <p:nvPr/>
        </p:nvSpPr>
        <p:spPr>
          <a:xfrm>
            <a:off x="2505710" y="2833370"/>
            <a:ext cx="1594485" cy="927100"/>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owns</a:t>
            </a:r>
            <a:endParaRPr lang="en-US"/>
          </a:p>
        </p:txBody>
      </p:sp>
      <p:sp>
        <p:nvSpPr>
          <p:cNvPr id="7" name="Flowchart: Process 6"/>
          <p:cNvSpPr/>
          <p:nvPr/>
        </p:nvSpPr>
        <p:spPr>
          <a:xfrm>
            <a:off x="5147945" y="3031490"/>
            <a:ext cx="1698625" cy="52959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Insurance Policy </a:t>
            </a:r>
            <a:endParaRPr lang="en-US"/>
          </a:p>
        </p:txBody>
      </p:sp>
      <p:sp>
        <p:nvSpPr>
          <p:cNvPr id="8" name="Flowchart: Decision 7"/>
          <p:cNvSpPr/>
          <p:nvPr/>
        </p:nvSpPr>
        <p:spPr>
          <a:xfrm>
            <a:off x="4808855" y="4036060"/>
            <a:ext cx="2248535" cy="1049655"/>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Check for Renewal</a:t>
            </a:r>
            <a:endParaRPr lang="en-US"/>
          </a:p>
        </p:txBody>
      </p:sp>
      <p:cxnSp>
        <p:nvCxnSpPr>
          <p:cNvPr id="10" name="Straight Connector 9"/>
          <p:cNvCxnSpPr>
            <a:stCxn id="6" idx="3"/>
          </p:cNvCxnSpPr>
          <p:nvPr/>
        </p:nvCxnSpPr>
        <p:spPr>
          <a:xfrm flipV="1">
            <a:off x="4100195" y="3284855"/>
            <a:ext cx="1047750" cy="12065"/>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H="1">
            <a:off x="5927090" y="3573145"/>
            <a:ext cx="12700" cy="462915"/>
          </a:xfrm>
          <a:prstGeom prst="line">
            <a:avLst/>
          </a:prstGeom>
        </p:spPr>
        <p:style>
          <a:lnRef idx="1">
            <a:schemeClr val="dk1"/>
          </a:lnRef>
          <a:fillRef idx="0">
            <a:schemeClr val="dk1"/>
          </a:fillRef>
          <a:effectRef idx="0">
            <a:schemeClr val="dk1"/>
          </a:effectRef>
          <a:fontRef idx="minor">
            <a:schemeClr val="tx1"/>
          </a:fontRef>
        </p:style>
      </p:cxnSp>
      <p:sp>
        <p:nvSpPr>
          <p:cNvPr id="12" name="Oval 11"/>
          <p:cNvSpPr/>
          <p:nvPr/>
        </p:nvSpPr>
        <p:spPr>
          <a:xfrm>
            <a:off x="4100195" y="5866765"/>
            <a:ext cx="1634490" cy="5867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Renewed on time</a:t>
            </a:r>
            <a:endParaRPr lang="en-US"/>
          </a:p>
        </p:txBody>
      </p:sp>
      <p:cxnSp>
        <p:nvCxnSpPr>
          <p:cNvPr id="13" name="Straight Connector 12"/>
          <p:cNvCxnSpPr>
            <a:stCxn id="8" idx="2"/>
            <a:endCxn id="12" idx="0"/>
          </p:cNvCxnSpPr>
          <p:nvPr/>
        </p:nvCxnSpPr>
        <p:spPr>
          <a:xfrm flipH="1">
            <a:off x="4917440" y="5085715"/>
            <a:ext cx="1016000" cy="781050"/>
          </a:xfrm>
          <a:prstGeom prst="line">
            <a:avLst/>
          </a:prstGeom>
        </p:spPr>
        <p:style>
          <a:lnRef idx="1">
            <a:schemeClr val="dk1"/>
          </a:lnRef>
          <a:fillRef idx="0">
            <a:schemeClr val="dk1"/>
          </a:fillRef>
          <a:effectRef idx="0">
            <a:schemeClr val="dk1"/>
          </a:effectRef>
          <a:fontRef idx="minor">
            <a:schemeClr val="tx1"/>
          </a:fontRef>
        </p:style>
      </p:cxnSp>
      <p:sp>
        <p:nvSpPr>
          <p:cNvPr id="14" name="Oval 13"/>
          <p:cNvSpPr/>
          <p:nvPr/>
        </p:nvSpPr>
        <p:spPr>
          <a:xfrm>
            <a:off x="-1270" y="1749425"/>
            <a:ext cx="1334135" cy="5435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u="sng"/>
              <a:t>Policy No</a:t>
            </a:r>
            <a:endParaRPr lang="en-US" u="sng"/>
          </a:p>
        </p:txBody>
      </p:sp>
      <p:sp>
        <p:nvSpPr>
          <p:cNvPr id="15" name="Oval 14"/>
          <p:cNvSpPr/>
          <p:nvPr/>
        </p:nvSpPr>
        <p:spPr>
          <a:xfrm>
            <a:off x="1513205" y="1847215"/>
            <a:ext cx="1410970" cy="44577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name</a:t>
            </a:r>
            <a:endParaRPr lang="en-US"/>
          </a:p>
        </p:txBody>
      </p:sp>
      <p:cxnSp>
        <p:nvCxnSpPr>
          <p:cNvPr id="16" name="Straight Connector 15"/>
          <p:cNvCxnSpPr>
            <a:endCxn id="4" idx="0"/>
          </p:cNvCxnSpPr>
          <p:nvPr/>
        </p:nvCxnSpPr>
        <p:spPr>
          <a:xfrm>
            <a:off x="588645" y="2292985"/>
            <a:ext cx="627380" cy="540385"/>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1332865" y="2292985"/>
            <a:ext cx="1002665" cy="540385"/>
          </a:xfrm>
          <a:prstGeom prst="line">
            <a:avLst/>
          </a:prstGeom>
        </p:spPr>
        <p:style>
          <a:lnRef idx="1">
            <a:schemeClr val="dk1"/>
          </a:lnRef>
          <a:fillRef idx="0">
            <a:schemeClr val="dk1"/>
          </a:fillRef>
          <a:effectRef idx="0">
            <a:schemeClr val="dk1"/>
          </a:effectRef>
          <a:fontRef idx="minor">
            <a:schemeClr val="tx1"/>
          </a:fontRef>
        </p:style>
      </p:cxnSp>
      <p:sp>
        <p:nvSpPr>
          <p:cNvPr id="18" name="Oval 17"/>
          <p:cNvSpPr/>
          <p:nvPr/>
        </p:nvSpPr>
        <p:spPr>
          <a:xfrm>
            <a:off x="3209925" y="1609725"/>
            <a:ext cx="1938020" cy="8585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Policy Effective date</a:t>
            </a:r>
            <a:endParaRPr lang="en-US"/>
          </a:p>
        </p:txBody>
      </p:sp>
      <p:sp>
        <p:nvSpPr>
          <p:cNvPr id="19" name="Oval 18"/>
          <p:cNvSpPr/>
          <p:nvPr/>
        </p:nvSpPr>
        <p:spPr>
          <a:xfrm>
            <a:off x="4956810" y="1150620"/>
            <a:ext cx="1510665" cy="634365"/>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t>Renewal date</a:t>
            </a:r>
            <a:endParaRPr lang="en-US"/>
          </a:p>
        </p:txBody>
      </p:sp>
      <p:cxnSp>
        <p:nvCxnSpPr>
          <p:cNvPr id="20" name="Straight Connector 19"/>
          <p:cNvCxnSpPr/>
          <p:nvPr/>
        </p:nvCxnSpPr>
        <p:spPr>
          <a:xfrm>
            <a:off x="4439285" y="2469515"/>
            <a:ext cx="852805" cy="561975"/>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a:stCxn id="19" idx="4"/>
            <a:endCxn id="7" idx="0"/>
          </p:cNvCxnSpPr>
          <p:nvPr/>
        </p:nvCxnSpPr>
        <p:spPr>
          <a:xfrm>
            <a:off x="5712460" y="1784985"/>
            <a:ext cx="285115" cy="1246505"/>
          </a:xfrm>
          <a:prstGeom prst="line">
            <a:avLst/>
          </a:prstGeom>
        </p:spPr>
        <p:style>
          <a:lnRef idx="1">
            <a:schemeClr val="dk1"/>
          </a:lnRef>
          <a:fillRef idx="0">
            <a:schemeClr val="dk1"/>
          </a:fillRef>
          <a:effectRef idx="0">
            <a:schemeClr val="dk1"/>
          </a:effectRef>
          <a:fontRef idx="minor">
            <a:schemeClr val="tx1"/>
          </a:fontRef>
        </p:style>
      </p:cxnSp>
      <p:sp>
        <p:nvSpPr>
          <p:cNvPr id="9" name="Oval 8"/>
          <p:cNvSpPr/>
          <p:nvPr/>
        </p:nvSpPr>
        <p:spPr>
          <a:xfrm>
            <a:off x="6541770" y="1150620"/>
            <a:ext cx="2041525" cy="634365"/>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t>Cancellation details</a:t>
            </a:r>
            <a:endParaRPr lang="en-US"/>
          </a:p>
        </p:txBody>
      </p:sp>
      <p:sp>
        <p:nvSpPr>
          <p:cNvPr id="22" name="Oval 21"/>
          <p:cNvSpPr/>
          <p:nvPr/>
        </p:nvSpPr>
        <p:spPr>
          <a:xfrm>
            <a:off x="7458075" y="1847215"/>
            <a:ext cx="1542415" cy="552450"/>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t>Policy Type</a:t>
            </a:r>
            <a:endParaRPr lang="en-US"/>
          </a:p>
        </p:txBody>
      </p:sp>
      <p:sp>
        <p:nvSpPr>
          <p:cNvPr id="23" name="Oval 22"/>
          <p:cNvSpPr/>
          <p:nvPr/>
        </p:nvSpPr>
        <p:spPr>
          <a:xfrm>
            <a:off x="2505710" y="5163820"/>
            <a:ext cx="2155190" cy="5867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Policy cancellation</a:t>
            </a:r>
            <a:endParaRPr lang="en-US"/>
          </a:p>
        </p:txBody>
      </p:sp>
      <p:sp>
        <p:nvSpPr>
          <p:cNvPr id="24" name="Oval 23"/>
          <p:cNvSpPr/>
          <p:nvPr/>
        </p:nvSpPr>
        <p:spPr>
          <a:xfrm>
            <a:off x="5856605" y="5981700"/>
            <a:ext cx="2243455" cy="5867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Theft / Fraud cases</a:t>
            </a:r>
            <a:endParaRPr lang="en-US"/>
          </a:p>
        </p:txBody>
      </p:sp>
      <p:sp>
        <p:nvSpPr>
          <p:cNvPr id="25" name="Oval 24"/>
          <p:cNvSpPr/>
          <p:nvPr/>
        </p:nvSpPr>
        <p:spPr>
          <a:xfrm>
            <a:off x="7458075" y="5182870"/>
            <a:ext cx="1634490" cy="5867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Blacklist details</a:t>
            </a:r>
            <a:endParaRPr lang="en-US"/>
          </a:p>
        </p:txBody>
      </p:sp>
      <p:cxnSp>
        <p:nvCxnSpPr>
          <p:cNvPr id="26" name="Straight Connector 25"/>
          <p:cNvCxnSpPr/>
          <p:nvPr/>
        </p:nvCxnSpPr>
        <p:spPr>
          <a:xfrm flipH="1">
            <a:off x="6109335" y="1758315"/>
            <a:ext cx="1071880" cy="12998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6109335" y="2329180"/>
            <a:ext cx="1990725" cy="7289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23" idx="7"/>
          </p:cNvCxnSpPr>
          <p:nvPr/>
        </p:nvCxnSpPr>
        <p:spPr>
          <a:xfrm flipH="1">
            <a:off x="4345305" y="5085080"/>
            <a:ext cx="1522730" cy="164465"/>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a:endCxn id="24" idx="0"/>
          </p:cNvCxnSpPr>
          <p:nvPr/>
        </p:nvCxnSpPr>
        <p:spPr>
          <a:xfrm>
            <a:off x="5939790" y="5085080"/>
            <a:ext cx="1038860" cy="89662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a:endCxn id="25" idx="2"/>
          </p:cNvCxnSpPr>
          <p:nvPr/>
        </p:nvCxnSpPr>
        <p:spPr>
          <a:xfrm>
            <a:off x="5939790" y="5085080"/>
            <a:ext cx="1518285" cy="39116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91312"/>
          </a:xfrm>
        </p:spPr>
        <p:txBody>
          <a:bodyPr>
            <a:noAutofit/>
          </a:bodyPr>
          <a:lstStyle/>
          <a:p>
            <a:pPr algn="just"/>
            <a:r>
              <a:rPr lang="en-US" sz="4400" dirty="0" smtClean="0">
                <a:latin typeface="Cambria" panose="02040503050406030204" pitchFamily="18" charset="0"/>
              </a:rPr>
              <a:t>Module </a:t>
            </a:r>
            <a:r>
              <a:rPr lang="en-US" sz="4400" dirty="0" err="1" smtClean="0">
                <a:latin typeface="Cambria" panose="02040503050406030204" pitchFamily="18" charset="0"/>
              </a:rPr>
              <a:t>Splitup</a:t>
            </a:r>
            <a:endParaRPr lang="en-US" sz="4000" dirty="0">
              <a:latin typeface="Cambria" panose="02040503050406030204"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just"/>
            <a:r>
              <a:rPr lang="en-US" dirty="0" smtClean="0"/>
              <a:t>Department of CSE, KGiSL Institute of Technology, Coimbatore</a:t>
            </a:r>
            <a:endParaRPr lang="en-US" dirty="0"/>
          </a:p>
        </p:txBody>
      </p:sp>
      <p:sp>
        <p:nvSpPr>
          <p:cNvPr id="5" name="TextBox 4"/>
          <p:cNvSpPr txBox="1"/>
          <p:nvPr/>
        </p:nvSpPr>
        <p:spPr>
          <a:xfrm>
            <a:off x="857224" y="1785926"/>
            <a:ext cx="5429288" cy="3969385"/>
          </a:xfrm>
          <a:prstGeom prst="rect">
            <a:avLst/>
          </a:prstGeom>
          <a:noFill/>
        </p:spPr>
        <p:txBody>
          <a:bodyPr wrap="square" rtlCol="0">
            <a:spAutoFit/>
          </a:bodyPr>
          <a:lstStyle/>
          <a:p>
            <a:pPr algn="just"/>
            <a:r>
              <a:rPr lang="en-IN" b="1" u="sng" dirty="0" smtClean="0">
                <a:latin typeface="Times New Roman" panose="02020603050405020304" pitchFamily="18" charset="0"/>
                <a:cs typeface="Times New Roman" panose="02020603050405020304" pitchFamily="18" charset="0"/>
              </a:rPr>
              <a:t>MODULE 1 </a:t>
            </a:r>
            <a:endParaRPr lang="en-IN" b="1" u="sng" dirty="0" smtClean="0">
              <a:latin typeface="Times New Roman" panose="02020603050405020304" pitchFamily="18" charset="0"/>
              <a:cs typeface="Times New Roman" panose="02020603050405020304" pitchFamily="18" charset="0"/>
            </a:endParaRPr>
          </a:p>
          <a:p>
            <a:pPr indent="0" algn="just">
              <a:buFont typeface="Arial" panose="020B0604020202020204" pitchFamily="34" charset="0"/>
              <a:buNone/>
            </a:pPr>
            <a:r>
              <a:rPr lang="en-IN" dirty="0" smtClean="0">
                <a:latin typeface="Times New Roman" panose="02020603050405020304" pitchFamily="18" charset="0"/>
                <a:cs typeface="Times New Roman" panose="02020603050405020304" pitchFamily="18" charset="0"/>
              </a:rPr>
              <a:t>     Data </a:t>
            </a:r>
            <a:r>
              <a:rPr lang="en-US" altLang="en-IN" dirty="0" smtClean="0">
                <a:latin typeface="Times New Roman" panose="02020603050405020304" pitchFamily="18" charset="0"/>
                <a:cs typeface="Times New Roman" panose="02020603050405020304" pitchFamily="18" charset="0"/>
              </a:rPr>
              <a:t>extraction &amp; cleaning</a:t>
            </a:r>
            <a:endParaRPr lang="en-IN"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IN" dirty="0" smtClean="0">
              <a:latin typeface="Times New Roman" panose="02020603050405020304" pitchFamily="18" charset="0"/>
              <a:cs typeface="Times New Roman" panose="02020603050405020304" pitchFamily="18" charset="0"/>
            </a:endParaRPr>
          </a:p>
          <a:p>
            <a:pPr algn="just"/>
            <a:r>
              <a:rPr lang="en-IN" b="1" u="sng" dirty="0" smtClean="0">
                <a:latin typeface="Times New Roman" panose="02020603050405020304" pitchFamily="18" charset="0"/>
                <a:cs typeface="Times New Roman" panose="02020603050405020304" pitchFamily="18" charset="0"/>
              </a:rPr>
              <a:t>MODULE 2</a:t>
            </a:r>
            <a:endParaRPr lang="en-IN" b="1" u="sng" dirty="0" smtClean="0">
              <a:latin typeface="Times New Roman" panose="02020603050405020304" pitchFamily="18" charset="0"/>
              <a:cs typeface="Times New Roman" panose="02020603050405020304" pitchFamily="18" charset="0"/>
            </a:endParaRPr>
          </a:p>
          <a:p>
            <a:pPr indent="0" algn="just">
              <a:buFont typeface="Arial" panose="020B0604020202020204" pitchFamily="34" charset="0"/>
              <a:buNone/>
            </a:pPr>
            <a:r>
              <a:rPr lang="en-IN" dirty="0" smtClean="0">
                <a:latin typeface="Times New Roman" panose="02020603050405020304" pitchFamily="18" charset="0"/>
                <a:cs typeface="Times New Roman" panose="02020603050405020304" pitchFamily="18" charset="0"/>
              </a:rPr>
              <a:t>    Analysing </a:t>
            </a:r>
            <a:r>
              <a:rPr lang="en-US" altLang="en-IN" dirty="0" smtClean="0">
                <a:latin typeface="Times New Roman" panose="02020603050405020304" pitchFamily="18" charset="0"/>
                <a:cs typeface="Times New Roman" panose="02020603050405020304" pitchFamily="18" charset="0"/>
              </a:rPr>
              <a:t>the </a:t>
            </a:r>
            <a:r>
              <a:rPr lang="en-IN" dirty="0" smtClean="0">
                <a:latin typeface="Times New Roman" panose="02020603050405020304" pitchFamily="18" charset="0"/>
                <a:cs typeface="Times New Roman" panose="02020603050405020304" pitchFamily="18" charset="0"/>
                <a:sym typeface="+mn-ea"/>
              </a:rPr>
              <a:t>data </a:t>
            </a:r>
            <a:r>
              <a:rPr lang="en-IN" dirty="0" smtClean="0">
                <a:latin typeface="Times New Roman" panose="02020603050405020304" pitchFamily="18" charset="0"/>
                <a:cs typeface="Times New Roman" panose="02020603050405020304" pitchFamily="18" charset="0"/>
              </a:rPr>
              <a:t>of unpaid </a:t>
            </a:r>
            <a:r>
              <a:rPr lang="en-IN" dirty="0" err="1" smtClean="0">
                <a:latin typeface="Times New Roman" panose="02020603050405020304" pitchFamily="18" charset="0"/>
                <a:cs typeface="Times New Roman" panose="02020603050405020304" pitchFamily="18" charset="0"/>
              </a:rPr>
              <a:t>premi</a:t>
            </a:r>
            <a:r>
              <a:rPr lang="en-US" altLang="en-IN" dirty="0" err="1" smtClean="0">
                <a:latin typeface="Times New Roman" panose="02020603050405020304" pitchFamily="18" charset="0"/>
                <a:cs typeface="Times New Roman" panose="02020603050405020304" pitchFamily="18" charset="0"/>
              </a:rPr>
              <a:t>u</a:t>
            </a:r>
            <a:r>
              <a:rPr lang="en-IN" dirty="0" err="1" smtClean="0">
                <a:latin typeface="Times New Roman" panose="02020603050405020304" pitchFamily="18" charset="0"/>
                <a:cs typeface="Times New Roman" panose="02020603050405020304" pitchFamily="18" charset="0"/>
              </a:rPr>
              <a:t>ms</a:t>
            </a:r>
            <a:r>
              <a:rPr lang="en-US" altLang="en-IN" dirty="0" err="1" smtClean="0">
                <a:latin typeface="Times New Roman" panose="02020603050405020304" pitchFamily="18" charset="0"/>
                <a:cs typeface="Times New Roman" panose="02020603050405020304" pitchFamily="18" charset="0"/>
              </a:rPr>
              <a:t>.</a:t>
            </a:r>
            <a:r>
              <a:rPr lang="en-IN" dirty="0" smtClean="0">
                <a:latin typeface="Times New Roman" panose="02020603050405020304" pitchFamily="18" charset="0"/>
                <a:cs typeface="Times New Roman" panose="02020603050405020304" pitchFamily="18" charset="0"/>
              </a:rPr>
              <a:t> </a:t>
            </a:r>
            <a:endParaRPr lang="en-IN"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IN" dirty="0" smtClean="0">
              <a:latin typeface="Times New Roman" panose="02020603050405020304" pitchFamily="18" charset="0"/>
              <a:cs typeface="Times New Roman" panose="02020603050405020304" pitchFamily="18" charset="0"/>
            </a:endParaRPr>
          </a:p>
          <a:p>
            <a:pPr algn="just"/>
            <a:r>
              <a:rPr lang="en-IN" b="1" u="sng" dirty="0" smtClean="0">
                <a:latin typeface="Times New Roman" panose="02020603050405020304" pitchFamily="18" charset="0"/>
                <a:cs typeface="Times New Roman" panose="02020603050405020304" pitchFamily="18" charset="0"/>
              </a:rPr>
              <a:t>MODULE 3</a:t>
            </a:r>
            <a:endParaRPr lang="en-IN" b="1" u="sng" dirty="0" smtClean="0">
              <a:latin typeface="Times New Roman" panose="02020603050405020304" pitchFamily="18" charset="0"/>
              <a:cs typeface="Times New Roman" panose="02020603050405020304" pitchFamily="18" charset="0"/>
            </a:endParaRPr>
          </a:p>
          <a:p>
            <a:pPr algn="just"/>
            <a:r>
              <a:rPr lang="en-US" altLang="en-IN" dirty="0" smtClean="0">
                <a:latin typeface="Times New Roman" panose="02020603050405020304" pitchFamily="18" charset="0"/>
                <a:cs typeface="Times New Roman" panose="02020603050405020304" pitchFamily="18" charset="0"/>
              </a:rPr>
              <a:t>   D</a:t>
            </a:r>
            <a:r>
              <a:rPr lang="en-IN" dirty="0" smtClean="0">
                <a:latin typeface="Times New Roman" panose="02020603050405020304" pitchFamily="18" charset="0"/>
                <a:cs typeface="Times New Roman" panose="02020603050405020304" pitchFamily="18" charset="0"/>
              </a:rPr>
              <a:t>ata </a:t>
            </a:r>
            <a:r>
              <a:rPr lang="en-US" altLang="en-IN" dirty="0" smtClean="0">
                <a:latin typeface="Times New Roman" panose="02020603050405020304" pitchFamily="18" charset="0"/>
                <a:cs typeface="Times New Roman" panose="02020603050405020304" pitchFamily="18" charset="0"/>
              </a:rPr>
              <a:t>Manipulation </a:t>
            </a:r>
            <a:r>
              <a:rPr lang="en-IN" dirty="0" smtClean="0">
                <a:latin typeface="Times New Roman" panose="02020603050405020304" pitchFamily="18" charset="0"/>
                <a:cs typeface="Times New Roman" panose="02020603050405020304" pitchFamily="18" charset="0"/>
              </a:rPr>
              <a:t>and </a:t>
            </a:r>
            <a:r>
              <a:rPr lang="en-US" altLang="en-IN" dirty="0" smtClean="0">
                <a:latin typeface="Times New Roman" panose="02020603050405020304" pitchFamily="18" charset="0"/>
                <a:cs typeface="Times New Roman" panose="02020603050405020304" pitchFamily="18" charset="0"/>
              </a:rPr>
              <a:t>predictions of linear regression</a:t>
            </a:r>
            <a:r>
              <a:rPr lang="en-IN" dirty="0" smtClean="0">
                <a:latin typeface="Times New Roman" panose="02020603050405020304" pitchFamily="18" charset="0"/>
                <a:cs typeface="Times New Roman" panose="02020603050405020304" pitchFamily="18" charset="0"/>
              </a:rPr>
              <a:t>.</a:t>
            </a:r>
            <a:endParaRPr lang="en-IN" dirty="0" smtClean="0">
              <a:latin typeface="Times New Roman" panose="02020603050405020304" pitchFamily="18" charset="0"/>
              <a:cs typeface="Times New Roman" panose="02020603050405020304" pitchFamily="18" charset="0"/>
            </a:endParaRPr>
          </a:p>
          <a:p>
            <a:pPr algn="just"/>
            <a:endParaRPr lang="en-IN" dirty="0" smtClean="0">
              <a:latin typeface="Times New Roman" panose="02020603050405020304" pitchFamily="18" charset="0"/>
              <a:cs typeface="Times New Roman" panose="02020603050405020304" pitchFamily="18" charset="0"/>
            </a:endParaRPr>
          </a:p>
          <a:p>
            <a:pPr algn="just"/>
            <a:r>
              <a:rPr lang="en-IN" b="1" u="sng" dirty="0" smtClean="0">
                <a:latin typeface="Times New Roman" panose="02020603050405020304" pitchFamily="18" charset="0"/>
                <a:cs typeface="Times New Roman" panose="02020603050405020304" pitchFamily="18" charset="0"/>
              </a:rPr>
              <a:t>MODULE 4</a:t>
            </a:r>
            <a:endParaRPr lang="en-IN" b="1" u="sng" dirty="0" smtClean="0">
              <a:latin typeface="Times New Roman" panose="02020603050405020304" pitchFamily="18" charset="0"/>
              <a:cs typeface="Times New Roman" panose="02020603050405020304" pitchFamily="18" charset="0"/>
            </a:endParaRPr>
          </a:p>
          <a:p>
            <a:pPr algn="just"/>
            <a:r>
              <a:rPr lang="en-IN" dirty="0" smtClean="0">
                <a:latin typeface="Times New Roman" panose="02020603050405020304" pitchFamily="18" charset="0"/>
                <a:cs typeface="Times New Roman" panose="02020603050405020304" pitchFamily="18" charset="0"/>
              </a:rPr>
              <a:t>   Generating the report </a:t>
            </a:r>
            <a:r>
              <a:rPr lang="en-US" altLang="en-IN" dirty="0" smtClean="0">
                <a:latin typeface="Times New Roman" panose="02020603050405020304" pitchFamily="18" charset="0"/>
                <a:cs typeface="Times New Roman" panose="02020603050405020304" pitchFamily="18" charset="0"/>
              </a:rPr>
              <a:t>for renewal </a:t>
            </a:r>
            <a:r>
              <a:rPr lang="en-IN" dirty="0" smtClean="0">
                <a:latin typeface="Times New Roman" panose="02020603050405020304" pitchFamily="18" charset="0"/>
                <a:cs typeface="Times New Roman" panose="02020603050405020304" pitchFamily="18" charset="0"/>
              </a:rPr>
              <a:t>losses</a:t>
            </a:r>
            <a:r>
              <a:rPr lang="en-US" altLang="en-IN" dirty="0" smtClean="0">
                <a:latin typeface="Times New Roman" panose="02020603050405020304" pitchFamily="18" charset="0"/>
                <a:cs typeface="Times New Roman" panose="02020603050405020304" pitchFamily="18" charset="0"/>
              </a:rPr>
              <a:t>.</a:t>
            </a:r>
            <a:endParaRPr lang="en-IN" dirty="0" smtClean="0">
              <a:latin typeface="Times New Roman" panose="02020603050405020304" pitchFamily="18" charset="0"/>
              <a:cs typeface="Times New Roman" panose="02020603050405020304" pitchFamily="18" charset="0"/>
            </a:endParaRPr>
          </a:p>
          <a:p>
            <a:pPr algn="just"/>
            <a:endParaRPr lang="en-IN" dirty="0" smtClean="0">
              <a:latin typeface="Times New Roman" panose="02020603050405020304" pitchFamily="18" charset="0"/>
              <a:cs typeface="Times New Roman" panose="02020603050405020304" pitchFamily="18" charset="0"/>
            </a:endParaRPr>
          </a:p>
          <a:p>
            <a:pPr algn="just"/>
            <a:endParaRPr lang="en-IN" dirty="0" smtClean="0">
              <a:latin typeface="Times New Roman" panose="02020603050405020304" pitchFamily="18" charset="0"/>
              <a:cs typeface="Times New Roman" panose="02020603050405020304" pitchFamily="18" charset="0"/>
            </a:endParaRPr>
          </a:p>
          <a:p>
            <a:pPr algn="just"/>
            <a:endParaRPr lang="en-IN"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Module 1 - For Stratergy #1 - Subsequent claiming (Dataset)</a:t>
            </a:r>
            <a:endParaRPr lang="en-US"/>
          </a:p>
        </p:txBody>
      </p:sp>
      <p:pic>
        <p:nvPicPr>
          <p:cNvPr id="4" name="Content Placeholder 3"/>
          <p:cNvPicPr>
            <a:picLocks noChangeAspect="1"/>
          </p:cNvPicPr>
          <p:nvPr>
            <p:ph idx="1"/>
          </p:nvPr>
        </p:nvPicPr>
        <p:blipFill>
          <a:blip r:embed="rId1"/>
          <a:stretch>
            <a:fillRect/>
          </a:stretch>
        </p:blipFill>
        <p:spPr>
          <a:xfrm>
            <a:off x="1243965" y="1935480"/>
            <a:ext cx="6778625" cy="43891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Data cleaning</a:t>
            </a:r>
            <a:endParaRPr lang="en-US"/>
          </a:p>
        </p:txBody>
      </p:sp>
      <p:pic>
        <p:nvPicPr>
          <p:cNvPr id="7" name="Picture 15"/>
          <p:cNvPicPr>
            <a:picLocks noChangeAspect="1"/>
          </p:cNvPicPr>
          <p:nvPr>
            <p:ph idx="1"/>
          </p:nvPr>
        </p:nvPicPr>
        <p:blipFill>
          <a:blip r:embed="rId1"/>
          <a:stretch>
            <a:fillRect/>
          </a:stretch>
        </p:blipFill>
        <p:spPr>
          <a:xfrm>
            <a:off x="1111885" y="2235835"/>
            <a:ext cx="6193155" cy="303657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2661</Words>
  <Application>WPS Presentation</Application>
  <PresentationFormat>On-screen Show (4:3)</PresentationFormat>
  <Paragraphs>136</Paragraphs>
  <Slides>14</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SimSun</vt:lpstr>
      <vt:lpstr>Wingdings</vt:lpstr>
      <vt:lpstr>Wingdings 2</vt:lpstr>
      <vt:lpstr>Times New Roman</vt:lpstr>
      <vt:lpstr>Cambria</vt:lpstr>
      <vt:lpstr>Calibri</vt:lpstr>
      <vt:lpstr>Chiller</vt:lpstr>
      <vt:lpstr>Constantia</vt:lpstr>
      <vt:lpstr>Microsoft YaHei</vt:lpstr>
      <vt:lpstr>Arial Unicode MS</vt:lpstr>
      <vt:lpstr>Flow</vt:lpstr>
      <vt:lpstr>Investigating the losses of Insurance  Renewal </vt:lpstr>
      <vt:lpstr>       Abstract</vt:lpstr>
      <vt:lpstr>Area Introduction-Existing system</vt:lpstr>
      <vt:lpstr>Proposed System</vt:lpstr>
      <vt:lpstr> Strategy</vt:lpstr>
      <vt:lpstr>Architectural Design </vt:lpstr>
      <vt:lpstr>Module Splitup</vt:lpstr>
      <vt:lpstr>Module 1 - For Stratergy #1 - Subsequent claiming (Dataset)</vt:lpstr>
      <vt:lpstr>Data cleaning</vt:lpstr>
      <vt:lpstr>Data Visualization Type 1</vt:lpstr>
      <vt:lpstr>Data Visualization Type 2 </vt:lpstr>
      <vt:lpstr>Data Visualization Type 3</vt:lpstr>
      <vt:lpstr>Software Requirements</vt:lpstr>
      <vt:lpstr>PowerPoint 演示文稿</vt:lpstr>
    </vt:vector>
  </TitlesOfParts>
  <Company>kgisl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r.pranesh</dc:creator>
  <cp:lastModifiedBy>vineetha</cp:lastModifiedBy>
  <cp:revision>96</cp:revision>
  <dcterms:created xsi:type="dcterms:W3CDTF">2011-12-09T06:36:00Z</dcterms:created>
  <dcterms:modified xsi:type="dcterms:W3CDTF">2019-03-07T16:54:54Z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