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uru Anirudh" userId="89d7f26bc381f87e" providerId="LiveId" clId="{24589CD1-73FC-4C51-AFEB-50F116603BB5}"/>
    <pc:docChg chg="delSld">
      <pc:chgData name="Kaluru Anirudh" userId="89d7f26bc381f87e" providerId="LiveId" clId="{24589CD1-73FC-4C51-AFEB-50F116603BB5}" dt="2024-11-18T11:24:51.792" v="1" actId="47"/>
      <pc:docMkLst>
        <pc:docMk/>
      </pc:docMkLst>
      <pc:sldChg chg="del">
        <pc:chgData name="Kaluru Anirudh" userId="89d7f26bc381f87e" providerId="LiveId" clId="{24589CD1-73FC-4C51-AFEB-50F116603BB5}" dt="2024-11-18T11:24:49.686" v="0" actId="47"/>
        <pc:sldMkLst>
          <pc:docMk/>
          <pc:sldMk cId="625903272" sldId="265"/>
        </pc:sldMkLst>
      </pc:sldChg>
      <pc:sldChg chg="del">
        <pc:chgData name="Kaluru Anirudh" userId="89d7f26bc381f87e" providerId="LiveId" clId="{24589CD1-73FC-4C51-AFEB-50F116603BB5}" dt="2024-11-18T11:24:51.792" v="1" actId="47"/>
        <pc:sldMkLst>
          <pc:docMk/>
          <pc:sldMk cId="181032077" sldId="266"/>
        </pc:sldMkLst>
      </pc:sldChg>
    </pc:docChg>
  </pc:docChgLst>
  <pc:docChgLst>
    <pc:chgData name="Kaluru Anirudh" userId="89d7f26bc381f87e" providerId="LiveId" clId="{D4C8F76E-320B-4B9C-96A3-CD3465EBE2DC}"/>
    <pc:docChg chg="addSld modSld">
      <pc:chgData name="Kaluru Anirudh" userId="89d7f26bc381f87e" providerId="LiveId" clId="{D4C8F76E-320B-4B9C-96A3-CD3465EBE2DC}" dt="2024-10-25T11:43:06.903" v="33" actId="22"/>
      <pc:docMkLst>
        <pc:docMk/>
      </pc:docMkLst>
      <pc:sldChg chg="addSp delSp modSp new mod">
        <pc:chgData name="Kaluru Anirudh" userId="89d7f26bc381f87e" providerId="LiveId" clId="{D4C8F76E-320B-4B9C-96A3-CD3465EBE2DC}" dt="2024-10-25T11:42:08.772" v="16" actId="22"/>
        <pc:sldMkLst>
          <pc:docMk/>
          <pc:sldMk cId="625903272" sldId="265"/>
        </pc:sldMkLst>
        <pc:spChg chg="mod">
          <ac:chgData name="Kaluru Anirudh" userId="89d7f26bc381f87e" providerId="LiveId" clId="{D4C8F76E-320B-4B9C-96A3-CD3465EBE2DC}" dt="2024-10-25T11:36:07.929" v="15" actId="20577"/>
          <ac:spMkLst>
            <pc:docMk/>
            <pc:sldMk cId="625903272" sldId="265"/>
            <ac:spMk id="2" creationId="{464DFB3E-DED1-7E0A-EF81-6817AAC0AE93}"/>
          </ac:spMkLst>
        </pc:spChg>
        <pc:spChg chg="del">
          <ac:chgData name="Kaluru Anirudh" userId="89d7f26bc381f87e" providerId="LiveId" clId="{D4C8F76E-320B-4B9C-96A3-CD3465EBE2DC}" dt="2024-10-25T11:42:08.772" v="16" actId="22"/>
          <ac:spMkLst>
            <pc:docMk/>
            <pc:sldMk cId="625903272" sldId="265"/>
            <ac:spMk id="3" creationId="{50F242C6-3215-2598-7FF2-AD802289278C}"/>
          </ac:spMkLst>
        </pc:spChg>
        <pc:picChg chg="add mod ord">
          <ac:chgData name="Kaluru Anirudh" userId="89d7f26bc381f87e" providerId="LiveId" clId="{D4C8F76E-320B-4B9C-96A3-CD3465EBE2DC}" dt="2024-10-25T11:42:08.772" v="16" actId="22"/>
          <ac:picMkLst>
            <pc:docMk/>
            <pc:sldMk cId="625903272" sldId="265"/>
            <ac:picMk id="5" creationId="{FA98650A-1E95-AD71-F48C-FAD71D962BD3}"/>
          </ac:picMkLst>
        </pc:picChg>
      </pc:sldChg>
      <pc:sldChg chg="addSp delSp modSp new mod">
        <pc:chgData name="Kaluru Anirudh" userId="89d7f26bc381f87e" providerId="LiveId" clId="{D4C8F76E-320B-4B9C-96A3-CD3465EBE2DC}" dt="2024-10-25T11:43:06.903" v="33" actId="22"/>
        <pc:sldMkLst>
          <pc:docMk/>
          <pc:sldMk cId="181032077" sldId="266"/>
        </pc:sldMkLst>
        <pc:spChg chg="mod">
          <ac:chgData name="Kaluru Anirudh" userId="89d7f26bc381f87e" providerId="LiveId" clId="{D4C8F76E-320B-4B9C-96A3-CD3465EBE2DC}" dt="2024-10-25T11:42:22.912" v="32" actId="20577"/>
          <ac:spMkLst>
            <pc:docMk/>
            <pc:sldMk cId="181032077" sldId="266"/>
            <ac:spMk id="2" creationId="{41CC3276-A96A-BC03-CE00-63049C6F3AAF}"/>
          </ac:spMkLst>
        </pc:spChg>
        <pc:spChg chg="del">
          <ac:chgData name="Kaluru Anirudh" userId="89d7f26bc381f87e" providerId="LiveId" clId="{D4C8F76E-320B-4B9C-96A3-CD3465EBE2DC}" dt="2024-10-25T11:43:06.903" v="33" actId="22"/>
          <ac:spMkLst>
            <pc:docMk/>
            <pc:sldMk cId="181032077" sldId="266"/>
            <ac:spMk id="3" creationId="{780BAA9B-6DFF-5070-7E38-0061DD2A57A4}"/>
          </ac:spMkLst>
        </pc:spChg>
        <pc:picChg chg="add mod ord">
          <ac:chgData name="Kaluru Anirudh" userId="89d7f26bc381f87e" providerId="LiveId" clId="{D4C8F76E-320B-4B9C-96A3-CD3465EBE2DC}" dt="2024-10-25T11:43:06.903" v="33" actId="22"/>
          <ac:picMkLst>
            <pc:docMk/>
            <pc:sldMk cId="181032077" sldId="266"/>
            <ac:picMk id="5" creationId="{D103380E-2C2C-7623-ED2F-D53558490A7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8943A-2E0C-41F0-A60F-75F4BC1CBCF0}" type="datetimeFigureOut">
              <a:rPr lang="en-IN" smtClean="0"/>
              <a:t>25-11-2024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1F3A6-54BD-4AF4-8938-EA187DDAC796}" type="slidenum">
              <a:rPr lang="en-IN" smtClean="0"/>
              <a:t>‹#›</a:t>
            </a:fld>
            <a:endParaRPr lang="en-IN"/>
          </a:p>
        </p:txBody>
      </p:sp>
    </p:spTree>
    <p:extLst>
      <p:ext uri="{BB962C8B-B14F-4D97-AF65-F5344CB8AC3E}">
        <p14:creationId xmlns:p14="http://schemas.microsoft.com/office/powerpoint/2010/main" val="642948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E1F3A6-54BD-4AF4-8938-EA187DDAC796}" type="slidenum">
              <a:rPr lang="en-IN" smtClean="0"/>
              <a:t>5</a:t>
            </a:fld>
            <a:endParaRPr lang="en-IN"/>
          </a:p>
        </p:txBody>
      </p:sp>
    </p:spTree>
    <p:extLst>
      <p:ext uri="{BB962C8B-B14F-4D97-AF65-F5344CB8AC3E}">
        <p14:creationId xmlns:p14="http://schemas.microsoft.com/office/powerpoint/2010/main" val="3403897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B8CB62E-5256-4426-B236-B523B194CF83}"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22636C-5C35-4998-98BB-3D94811A566B}" type="slidenum">
              <a:rPr lang="en-IN" smtClean="0"/>
              <a:t>‹#›</a:t>
            </a:fld>
            <a:endParaRPr lang="en-IN"/>
          </a:p>
        </p:txBody>
      </p:sp>
    </p:spTree>
    <p:extLst>
      <p:ext uri="{BB962C8B-B14F-4D97-AF65-F5344CB8AC3E}">
        <p14:creationId xmlns:p14="http://schemas.microsoft.com/office/powerpoint/2010/main" val="85120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8CB62E-5256-4426-B236-B523B194CF83}"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22636C-5C35-4998-98BB-3D94811A566B}" type="slidenum">
              <a:rPr lang="en-IN" smtClean="0"/>
              <a:t>‹#›</a:t>
            </a:fld>
            <a:endParaRPr lang="en-IN"/>
          </a:p>
        </p:txBody>
      </p:sp>
    </p:spTree>
    <p:extLst>
      <p:ext uri="{BB962C8B-B14F-4D97-AF65-F5344CB8AC3E}">
        <p14:creationId xmlns:p14="http://schemas.microsoft.com/office/powerpoint/2010/main" val="1099458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8CB62E-5256-4426-B236-B523B194CF83}"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22636C-5C35-4998-98BB-3D94811A566B}" type="slidenum">
              <a:rPr lang="en-IN" smtClean="0"/>
              <a:t>‹#›</a:t>
            </a:fld>
            <a:endParaRPr lang="en-IN"/>
          </a:p>
        </p:txBody>
      </p:sp>
    </p:spTree>
    <p:extLst>
      <p:ext uri="{BB962C8B-B14F-4D97-AF65-F5344CB8AC3E}">
        <p14:creationId xmlns:p14="http://schemas.microsoft.com/office/powerpoint/2010/main" val="165222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8CB62E-5256-4426-B236-B523B194CF83}"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22636C-5C35-4998-98BB-3D94811A566B}" type="slidenum">
              <a:rPr lang="en-IN" smtClean="0"/>
              <a:t>‹#›</a:t>
            </a:fld>
            <a:endParaRPr lang="en-IN"/>
          </a:p>
        </p:txBody>
      </p:sp>
    </p:spTree>
    <p:extLst>
      <p:ext uri="{BB962C8B-B14F-4D97-AF65-F5344CB8AC3E}">
        <p14:creationId xmlns:p14="http://schemas.microsoft.com/office/powerpoint/2010/main" val="3040629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CB62E-5256-4426-B236-B523B194CF83}"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22636C-5C35-4998-98BB-3D94811A566B}" type="slidenum">
              <a:rPr lang="en-IN" smtClean="0"/>
              <a:t>‹#›</a:t>
            </a:fld>
            <a:endParaRPr lang="en-IN"/>
          </a:p>
        </p:txBody>
      </p:sp>
    </p:spTree>
    <p:extLst>
      <p:ext uri="{BB962C8B-B14F-4D97-AF65-F5344CB8AC3E}">
        <p14:creationId xmlns:p14="http://schemas.microsoft.com/office/powerpoint/2010/main" val="2063510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B8CB62E-5256-4426-B236-B523B194CF83}"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22636C-5C35-4998-98BB-3D94811A566B}" type="slidenum">
              <a:rPr lang="en-IN" smtClean="0"/>
              <a:t>‹#›</a:t>
            </a:fld>
            <a:endParaRPr lang="en-IN"/>
          </a:p>
        </p:txBody>
      </p:sp>
    </p:spTree>
    <p:extLst>
      <p:ext uri="{BB962C8B-B14F-4D97-AF65-F5344CB8AC3E}">
        <p14:creationId xmlns:p14="http://schemas.microsoft.com/office/powerpoint/2010/main" val="405767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B8CB62E-5256-4426-B236-B523B194CF83}" type="datetimeFigureOut">
              <a:rPr lang="en-IN" smtClean="0"/>
              <a:t>25-11-2024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22636C-5C35-4998-98BB-3D94811A566B}" type="slidenum">
              <a:rPr lang="en-IN" smtClean="0"/>
              <a:t>‹#›</a:t>
            </a:fld>
            <a:endParaRPr lang="en-IN"/>
          </a:p>
        </p:txBody>
      </p:sp>
    </p:spTree>
    <p:extLst>
      <p:ext uri="{BB962C8B-B14F-4D97-AF65-F5344CB8AC3E}">
        <p14:creationId xmlns:p14="http://schemas.microsoft.com/office/powerpoint/2010/main" val="3452601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B8CB62E-5256-4426-B236-B523B194CF83}" type="datetimeFigureOut">
              <a:rPr lang="en-IN" smtClean="0"/>
              <a:t>25-11-2024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22636C-5C35-4998-98BB-3D94811A566B}" type="slidenum">
              <a:rPr lang="en-IN" smtClean="0"/>
              <a:t>‹#›</a:t>
            </a:fld>
            <a:endParaRPr lang="en-IN"/>
          </a:p>
        </p:txBody>
      </p:sp>
    </p:spTree>
    <p:extLst>
      <p:ext uri="{BB962C8B-B14F-4D97-AF65-F5344CB8AC3E}">
        <p14:creationId xmlns:p14="http://schemas.microsoft.com/office/powerpoint/2010/main" val="158123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CB62E-5256-4426-B236-B523B194CF83}" type="datetimeFigureOut">
              <a:rPr lang="en-IN" smtClean="0"/>
              <a:t>25-11-2024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22636C-5C35-4998-98BB-3D94811A566B}" type="slidenum">
              <a:rPr lang="en-IN" smtClean="0"/>
              <a:t>‹#›</a:t>
            </a:fld>
            <a:endParaRPr lang="en-IN"/>
          </a:p>
        </p:txBody>
      </p:sp>
    </p:spTree>
    <p:extLst>
      <p:ext uri="{BB962C8B-B14F-4D97-AF65-F5344CB8AC3E}">
        <p14:creationId xmlns:p14="http://schemas.microsoft.com/office/powerpoint/2010/main" val="20904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8CB62E-5256-4426-B236-B523B194CF83}"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22636C-5C35-4998-98BB-3D94811A566B}" type="slidenum">
              <a:rPr lang="en-IN" smtClean="0"/>
              <a:t>‹#›</a:t>
            </a:fld>
            <a:endParaRPr lang="en-IN"/>
          </a:p>
        </p:txBody>
      </p:sp>
    </p:spTree>
    <p:extLst>
      <p:ext uri="{BB962C8B-B14F-4D97-AF65-F5344CB8AC3E}">
        <p14:creationId xmlns:p14="http://schemas.microsoft.com/office/powerpoint/2010/main" val="128352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8CB62E-5256-4426-B236-B523B194CF83}"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22636C-5C35-4998-98BB-3D94811A566B}" type="slidenum">
              <a:rPr lang="en-IN" smtClean="0"/>
              <a:t>‹#›</a:t>
            </a:fld>
            <a:endParaRPr lang="en-IN"/>
          </a:p>
        </p:txBody>
      </p:sp>
    </p:spTree>
    <p:extLst>
      <p:ext uri="{BB962C8B-B14F-4D97-AF65-F5344CB8AC3E}">
        <p14:creationId xmlns:p14="http://schemas.microsoft.com/office/powerpoint/2010/main" val="778776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CB62E-5256-4426-B236-B523B194CF83}" type="datetimeFigureOut">
              <a:rPr lang="en-IN" smtClean="0"/>
              <a:t>25-11-2024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22636C-5C35-4998-98BB-3D94811A566B}" type="slidenum">
              <a:rPr lang="en-IN" smtClean="0"/>
              <a:t>‹#›</a:t>
            </a:fld>
            <a:endParaRPr lang="en-IN"/>
          </a:p>
        </p:txBody>
      </p:sp>
    </p:spTree>
    <p:extLst>
      <p:ext uri="{BB962C8B-B14F-4D97-AF65-F5344CB8AC3E}">
        <p14:creationId xmlns:p14="http://schemas.microsoft.com/office/powerpoint/2010/main" val="977949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solidFill>
                  <a:srgbClr val="FF0000"/>
                </a:solidFill>
              </a:rPr>
              <a:t>Crypto Stock Market Prediction App</a:t>
            </a:r>
            <a:br>
              <a:rPr lang="en-IN" dirty="0"/>
            </a:br>
            <a:endParaRPr lang="en-IN" dirty="0"/>
          </a:p>
        </p:txBody>
      </p:sp>
      <p:sp>
        <p:nvSpPr>
          <p:cNvPr id="3" name="Subtitle 2"/>
          <p:cNvSpPr>
            <a:spLocks noGrp="1"/>
          </p:cNvSpPr>
          <p:nvPr>
            <p:ph type="subTitle" idx="1"/>
          </p:nvPr>
        </p:nvSpPr>
        <p:spPr/>
        <p:txBody>
          <a:bodyPr/>
          <a:lstStyle/>
          <a:p>
            <a:r>
              <a:rPr lang="en-US" dirty="0"/>
              <a:t>Name: Kaluru Anirudh</a:t>
            </a:r>
          </a:p>
          <a:p>
            <a:endParaRPr lang="en-IN" dirty="0"/>
          </a:p>
        </p:txBody>
      </p:sp>
    </p:spTree>
    <p:extLst>
      <p:ext uri="{BB962C8B-B14F-4D97-AF65-F5344CB8AC3E}">
        <p14:creationId xmlns:p14="http://schemas.microsoft.com/office/powerpoint/2010/main" val="1977919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336704"/>
          </a:xfrm>
        </p:spPr>
        <p:txBody>
          <a:bodyPr>
            <a:normAutofit fontScale="85000" lnSpcReduction="10000"/>
          </a:bodyPr>
          <a:lstStyle/>
          <a:p>
            <a:pPr marL="0" indent="0">
              <a:buNone/>
            </a:pPr>
            <a:r>
              <a:rPr lang="en-US" sz="3000" b="1" dirty="0"/>
              <a:t>ABSTRACT</a:t>
            </a:r>
          </a:p>
          <a:p>
            <a:pPr algn="just"/>
            <a:r>
              <a:rPr lang="en-US" b="1" dirty="0"/>
              <a:t>Objective</a:t>
            </a:r>
            <a:r>
              <a:rPr lang="en-US" dirty="0"/>
              <a:t>: The Stock Market Prediction App is built to assist users in forecasting stock price trends by leveraging historical data and advanced machine learning models, providing insights to support smarter investment decisions.</a:t>
            </a:r>
          </a:p>
          <a:p>
            <a:pPr algn="just"/>
            <a:r>
              <a:rPr lang="en-US" b="1" dirty="0"/>
              <a:t>Core Features</a:t>
            </a:r>
            <a:r>
              <a:rPr lang="en-US" dirty="0"/>
              <a:t>: The app includes features such as real-time stock data visualization, predictive analytics for stock prices, portfolio management, and personalized investment recommendations. It aims to help users track stock performance and anticipate market movements.</a:t>
            </a:r>
          </a:p>
          <a:p>
            <a:pPr algn="just"/>
            <a:r>
              <a:rPr lang="en-US" b="1" dirty="0"/>
              <a:t>Technology Stack</a:t>
            </a:r>
            <a:r>
              <a:rPr lang="en-US" dirty="0"/>
              <a:t>: Developed using </a:t>
            </a:r>
            <a:r>
              <a:rPr lang="en-US" b="1" dirty="0"/>
              <a:t>Java Spring Boot</a:t>
            </a:r>
            <a:r>
              <a:rPr lang="en-US" dirty="0"/>
              <a:t> for the back-end, </a:t>
            </a:r>
            <a:r>
              <a:rPr lang="en-US" b="1" dirty="0"/>
              <a:t>React.js</a:t>
            </a:r>
            <a:r>
              <a:rPr lang="en-US" dirty="0"/>
              <a:t> for the front-end, and </a:t>
            </a:r>
            <a:r>
              <a:rPr lang="en-US" b="1" dirty="0"/>
              <a:t>MongoDB</a:t>
            </a:r>
            <a:r>
              <a:rPr lang="en-US" dirty="0"/>
              <a:t> for efficient data management, the application ensures fast and scalable operations. This modern stack allows seamless integration between the user interface and data processing.</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96437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568952" cy="6336704"/>
          </a:xfrm>
        </p:spPr>
        <p:txBody>
          <a:bodyPr>
            <a:normAutofit/>
          </a:bodyPr>
          <a:lstStyle/>
          <a:p>
            <a:pPr algn="just"/>
            <a:r>
              <a:rPr lang="en-US" sz="2400" b="1" dirty="0">
                <a:latin typeface="Times New Roman" panose="02020603050405020304" pitchFamily="18" charset="0"/>
                <a:cs typeface="Times New Roman" panose="02020603050405020304" pitchFamily="18" charset="0"/>
              </a:rPr>
              <a:t>User Experience</a:t>
            </a:r>
            <a:r>
              <a:rPr lang="en-US" sz="2400" dirty="0">
                <a:latin typeface="Times New Roman" panose="02020603050405020304" pitchFamily="18" charset="0"/>
                <a:cs typeface="Times New Roman" panose="02020603050405020304" pitchFamily="18" charset="0"/>
              </a:rPr>
              <a:t>: The app offers an intuitive interface for users to explore stock market trends, manage their portfolios, and receive customized stock suggestions based on their investment preferences. It provides clear data visualizations and predictive insights to enhance decision-making.</a:t>
            </a:r>
          </a:p>
          <a:p>
            <a:pPr algn="just"/>
            <a:r>
              <a:rPr lang="en-US" sz="2400" b="1" dirty="0">
                <a:latin typeface="Times New Roman" panose="02020603050405020304" pitchFamily="18" charset="0"/>
                <a:cs typeface="Times New Roman" panose="02020603050405020304" pitchFamily="18" charset="0"/>
              </a:rPr>
              <a:t>Target Audience</a:t>
            </a:r>
            <a:r>
              <a:rPr lang="en-US" sz="2400" dirty="0">
                <a:latin typeface="Times New Roman" panose="02020603050405020304" pitchFamily="18" charset="0"/>
                <a:cs typeface="Times New Roman" panose="02020603050405020304" pitchFamily="18" charset="0"/>
              </a:rPr>
              <a:t>: Designed for individual investors and traders, the app is tailored to those looking for accurate, data-driven predictions to minimize risk and optimize their stock investments.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649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283152" cy="706090"/>
          </a:xfrm>
        </p:spPr>
        <p:txBody>
          <a:bodyPr>
            <a:normAutofit fontScale="90000"/>
          </a:bodyPr>
          <a:lstStyle/>
          <a:p>
            <a:r>
              <a:rPr lang="en-US" b="1" dirty="0"/>
              <a:t>System Analysis</a:t>
            </a:r>
            <a:endParaRPr lang="en-IN" b="1" dirty="0"/>
          </a:p>
        </p:txBody>
      </p:sp>
      <p:sp>
        <p:nvSpPr>
          <p:cNvPr id="3" name="Content Placeholder 2"/>
          <p:cNvSpPr>
            <a:spLocks noGrp="1"/>
          </p:cNvSpPr>
          <p:nvPr>
            <p:ph idx="1"/>
          </p:nvPr>
        </p:nvSpPr>
        <p:spPr>
          <a:xfrm>
            <a:off x="395536" y="1052736"/>
            <a:ext cx="8424936" cy="5400600"/>
          </a:xfrm>
        </p:spPr>
        <p:txBody>
          <a:bodyPr>
            <a:noAutofit/>
          </a:bodyPr>
          <a:lstStyle/>
          <a:p>
            <a:r>
              <a:rPr lang="en-US" sz="1550" b="1" dirty="0"/>
              <a:t>EXISTING SYSTEM</a:t>
            </a:r>
            <a:br>
              <a:rPr lang="en-US" sz="1550" dirty="0"/>
            </a:br>
            <a:r>
              <a:rPr lang="en-US" sz="1550" dirty="0"/>
              <a:t>Several stock market prediction systems have been developed using various statistical and machine learning approaches to forecast stock prices and trends based on historical data.</a:t>
            </a:r>
          </a:p>
          <a:p>
            <a:pPr algn="just"/>
            <a:r>
              <a:rPr lang="en-US" sz="1550" dirty="0"/>
              <a:t>For instance, </a:t>
            </a:r>
            <a:r>
              <a:rPr lang="en-US" sz="1550" b="1" dirty="0"/>
              <a:t>Zhong and </a:t>
            </a:r>
            <a:r>
              <a:rPr lang="en-US" sz="1550" b="1" dirty="0" err="1"/>
              <a:t>Enke</a:t>
            </a:r>
            <a:r>
              <a:rPr lang="en-US" sz="1550" dirty="0"/>
              <a:t> (2017) implemented a hybrid model combining </a:t>
            </a:r>
            <a:r>
              <a:rPr lang="en-US" sz="1550" b="1" dirty="0"/>
              <a:t>principal component analysis (PCA)</a:t>
            </a:r>
            <a:r>
              <a:rPr lang="en-US" sz="1550" dirty="0"/>
              <a:t> with machine learning techniques, such as support vector machines (SVM) and artificial neural networks (ANN), to predict future stock prices. Their model aimed to reduce data dimensionality using PCA and then apply machine learning algorithms to predict stock market trends. This hybrid approach improved the accuracy of stock price prediction compared to traditional models. However, the model required extensive data preprocessing and was computationally expensive.</a:t>
            </a:r>
          </a:p>
          <a:p>
            <a:pPr algn="just"/>
            <a:r>
              <a:rPr lang="en-US" sz="1550" dirty="0"/>
              <a:t>Similarly, </a:t>
            </a:r>
            <a:r>
              <a:rPr lang="en-US" sz="1550" b="1" dirty="0"/>
              <a:t>Patel et al.</a:t>
            </a:r>
            <a:r>
              <a:rPr lang="en-US" sz="1550" dirty="0"/>
              <a:t> (2015) proposed an ensemble model using </a:t>
            </a:r>
            <a:r>
              <a:rPr lang="en-US" sz="1550" b="1" dirty="0"/>
              <a:t>random forests</a:t>
            </a:r>
            <a:r>
              <a:rPr lang="en-US" sz="1550" dirty="0"/>
              <a:t> and </a:t>
            </a:r>
            <a:r>
              <a:rPr lang="en-US" sz="1550" b="1" dirty="0"/>
              <a:t>artificial neural networks</a:t>
            </a:r>
            <a:r>
              <a:rPr lang="en-US" sz="1550" dirty="0"/>
              <a:t> to predict stock prices. They utilized historical data such as opening price, closing price, high, low, and volume of stocks. Their research concluded that the ensemble model outperformed single machine learning models like decision trees and linear regression. Despite the model's effectiveness, its accuracy heavily depended on the quality of the input data, and it struggled to account for sudden market fluctuations triggered by external factors such as political events or global crises.</a:t>
            </a:r>
          </a:p>
          <a:p>
            <a:pPr algn="just"/>
            <a:r>
              <a:rPr lang="en-US" sz="1550" dirty="0"/>
              <a:t>Another system, by </a:t>
            </a:r>
            <a:r>
              <a:rPr lang="en-US" sz="1550" b="1" dirty="0" err="1"/>
              <a:t>Atsalakis</a:t>
            </a:r>
            <a:r>
              <a:rPr lang="en-US" sz="1550" b="1" dirty="0"/>
              <a:t> and </a:t>
            </a:r>
            <a:r>
              <a:rPr lang="en-US" sz="1550" b="1" dirty="0" err="1"/>
              <a:t>Valavanis</a:t>
            </a:r>
            <a:r>
              <a:rPr lang="en-US" sz="1550" dirty="0"/>
              <a:t> (2009), used </a:t>
            </a:r>
            <a:r>
              <a:rPr lang="en-US" sz="1550" b="1" dirty="0"/>
              <a:t>fuzzy logic</a:t>
            </a:r>
            <a:r>
              <a:rPr lang="en-US" sz="1550" dirty="0"/>
              <a:t> combined with </a:t>
            </a:r>
            <a:r>
              <a:rPr lang="en-US" sz="1550" b="1" dirty="0"/>
              <a:t>neural networks</a:t>
            </a:r>
            <a:r>
              <a:rPr lang="en-US" sz="1550" dirty="0"/>
              <a:t> to model the stock market and forecast prices. Their fuzzy inference system was designed to handle uncertainties inherent in financial data. While this system demonstrated good performance in terms of capturing non-linear relationships in the data, the model complexity increased significantly, making it difficult to interpret and tune parameters effectively.</a:t>
            </a:r>
          </a:p>
        </p:txBody>
      </p:sp>
    </p:spTree>
    <p:extLst>
      <p:ext uri="{BB962C8B-B14F-4D97-AF65-F5344CB8AC3E}">
        <p14:creationId xmlns:p14="http://schemas.microsoft.com/office/powerpoint/2010/main" val="2540399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80728"/>
            <a:ext cx="8229600" cy="4525963"/>
          </a:xfrm>
        </p:spPr>
        <p:txBody>
          <a:bodyPr/>
          <a:lstStyle/>
          <a:p>
            <a:r>
              <a:rPr lang="en-US" b="1" dirty="0"/>
              <a:t>Disadvantages of Existing System:</a:t>
            </a:r>
          </a:p>
          <a:p>
            <a:pPr algn="just"/>
            <a:r>
              <a:rPr lang="en-US" sz="1400" b="1" dirty="0">
                <a:latin typeface="Times New Roman" panose="02020603050405020304" pitchFamily="18" charset="0"/>
                <a:cs typeface="Times New Roman" panose="02020603050405020304" pitchFamily="18" charset="0"/>
              </a:rPr>
              <a:t>Complexity and Resource Intensiveness</a:t>
            </a:r>
            <a:r>
              <a:rPr lang="en-US" sz="1400" dirty="0">
                <a:latin typeface="Times New Roman" panose="02020603050405020304" pitchFamily="18" charset="0"/>
                <a:cs typeface="Times New Roman" panose="02020603050405020304" pitchFamily="18" charset="0"/>
              </a:rPr>
              <a:t>: Advanced models like LSTM networks or hybrid models combining PCA, SVM, or ANN are computationally expensive and complex to implement. They require substantial computational power and large amounts of data, which can be difficult to manage in real-time applications, especially for small-scale investors or low-resource environments.</a:t>
            </a:r>
            <a:endParaRPr lang="en-IN"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Inability to Handle External Factors</a:t>
            </a:r>
            <a:r>
              <a:rPr lang="en-US" sz="1400" dirty="0">
                <a:latin typeface="Times New Roman" panose="02020603050405020304" pitchFamily="18" charset="0"/>
                <a:cs typeface="Times New Roman" panose="02020603050405020304" pitchFamily="18" charset="0"/>
              </a:rPr>
              <a:t>: Most prediction systems rely heavily on historical stock price data, ignoring external factors such as political events, economic policies, or global crises. These unforeseen events can have a significant impact on stock prices, making purely data-driven models less effective in volatile markets.</a:t>
            </a:r>
          </a:p>
          <a:p>
            <a:pPr algn="just"/>
            <a:r>
              <a:rPr lang="en-US" sz="1400" b="1" dirty="0">
                <a:latin typeface="Times New Roman" panose="02020603050405020304" pitchFamily="18" charset="0"/>
                <a:cs typeface="Times New Roman" panose="02020603050405020304" pitchFamily="18" charset="0"/>
              </a:rPr>
              <a:t>Data Dependency and Overfitting</a:t>
            </a:r>
            <a:r>
              <a:rPr lang="en-US" sz="1400" dirty="0">
                <a:latin typeface="Times New Roman" panose="02020603050405020304" pitchFamily="18" charset="0"/>
                <a:cs typeface="Times New Roman" panose="02020603050405020304" pitchFamily="18" charset="0"/>
              </a:rPr>
              <a:t>: Many existing models, such as those using machine learning algorithms like SVM or neural networks, tend to overfit when trained on limited or noisy historical data. These models may perform well on training data but fail to generalize to new, unseen data, resulting in inaccurate predictions during real-world market scenarios.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940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PROPOSED SYSTEM</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t>The proposed </a:t>
            </a:r>
            <a:r>
              <a:rPr lang="en-US" b="1" dirty="0"/>
              <a:t>Stock Market Prediction App</a:t>
            </a:r>
            <a:r>
              <a:rPr lang="en-US" dirty="0"/>
              <a:t> addresses the limitations of existing models by offering a real-time, scalable, and user-friendly platform using </a:t>
            </a:r>
            <a:r>
              <a:rPr lang="en-US" b="1" dirty="0"/>
              <a:t>Java Spring Boot</a:t>
            </a:r>
            <a:r>
              <a:rPr lang="en-US" dirty="0"/>
              <a:t>, </a:t>
            </a:r>
            <a:r>
              <a:rPr lang="en-US" b="1" dirty="0"/>
              <a:t>React.js</a:t>
            </a:r>
            <a:r>
              <a:rPr lang="en-US" dirty="0"/>
              <a:t>, and </a:t>
            </a:r>
            <a:r>
              <a:rPr lang="en-US" b="1" dirty="0"/>
              <a:t>MySQL</a:t>
            </a:r>
            <a:r>
              <a:rPr lang="en-US" dirty="0"/>
              <a:t>. It integrates real-time stock data with machine learning models for accurate stock price predictions while also considering external factors such as political events and global crises to capture market volatility. Unlike traditional systems, it provides personalized investment recommendations and alerts, enabling users to make timely decisions. The app ensures scalability with efficient data handling and enhanced performance, making it suitable for multiple users and large datasets. Additionally, the system focuses on interpretability by offering clear explanations for predictions, improving user trust. With a responsive interface for portfolio management and market tracking, the app empowers investors to make data-driven decisions while overcoming challenges such as overfitting, computational complexity, and lack of model transparency found in existing systems.</a:t>
            </a:r>
            <a:endParaRPr lang="en-IN" dirty="0"/>
          </a:p>
        </p:txBody>
      </p:sp>
    </p:spTree>
    <p:extLst>
      <p:ext uri="{BB962C8B-B14F-4D97-AF65-F5344CB8AC3E}">
        <p14:creationId xmlns:p14="http://schemas.microsoft.com/office/powerpoint/2010/main" val="2062178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548680"/>
            <a:ext cx="8712968" cy="5904656"/>
          </a:xfrm>
        </p:spPr>
        <p:txBody>
          <a:bodyPr>
            <a:normAutofit fontScale="92500" lnSpcReduction="20000"/>
          </a:bodyPr>
          <a:lstStyle/>
          <a:p>
            <a:pPr marL="0" indent="0">
              <a:buNone/>
            </a:pPr>
            <a:r>
              <a:rPr lang="en-US" b="1" dirty="0"/>
              <a:t>Advantages</a:t>
            </a:r>
            <a:endParaRPr lang="en-IN" dirty="0"/>
          </a:p>
          <a:p>
            <a:pPr lvl="0" algn="just"/>
            <a:r>
              <a:rPr lang="en-US" dirty="0"/>
              <a:t>Provides real-time stock predictions for timely and informed investment decisions.</a:t>
            </a:r>
          </a:p>
          <a:p>
            <a:pPr lvl="0" algn="just"/>
            <a:r>
              <a:rPr lang="en-US" dirty="0"/>
              <a:t>Integrates external factors to capture market volatility beyond historical data alone.</a:t>
            </a:r>
          </a:p>
          <a:p>
            <a:pPr lvl="0" algn="just"/>
            <a:r>
              <a:rPr lang="en-US" dirty="0"/>
              <a:t>Offers personalized recommendations and alerts based on user preferences.</a:t>
            </a:r>
            <a:endParaRPr lang="en-IN" dirty="0"/>
          </a:p>
          <a:p>
            <a:pPr lvl="0" algn="just"/>
            <a:r>
              <a:rPr lang="en-US" dirty="0"/>
              <a:t>Ensures scalability and efficient performance with Java Spring Boot and MySQL.</a:t>
            </a:r>
            <a:endParaRPr lang="en-IN" dirty="0"/>
          </a:p>
          <a:p>
            <a:pPr lvl="0" algn="just"/>
            <a:r>
              <a:rPr lang="en-US" dirty="0"/>
              <a:t>Enhances user trust with interpretable predictions and visual insights. </a:t>
            </a:r>
            <a:endParaRPr lang="en-IN" dirty="0"/>
          </a:p>
          <a:p>
            <a:pPr lvl="0" algn="just"/>
            <a:r>
              <a:rPr lang="en-US" dirty="0"/>
              <a:t> Enhances user trust with interpretable predictions and visual insights.</a:t>
            </a:r>
            <a:endParaRPr lang="en-IN" dirty="0"/>
          </a:p>
        </p:txBody>
      </p:sp>
    </p:spTree>
    <p:extLst>
      <p:ext uri="{BB962C8B-B14F-4D97-AF65-F5344CB8AC3E}">
        <p14:creationId xmlns:p14="http://schemas.microsoft.com/office/powerpoint/2010/main" val="421399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6632"/>
            <a:ext cx="8640960" cy="6480720"/>
          </a:xfrm>
        </p:spPr>
        <p:txBody>
          <a:bodyPr>
            <a:normAutofit/>
          </a:bodyPr>
          <a:lstStyle/>
          <a:p>
            <a:pPr marL="0" indent="0">
              <a:buNone/>
            </a:pPr>
            <a:r>
              <a:rPr lang="en-US" b="1" dirty="0"/>
              <a:t>IMPLEMENTATION</a:t>
            </a:r>
            <a:r>
              <a:rPr lang="en-IN" b="1" dirty="0"/>
              <a:t> MODULES</a:t>
            </a:r>
          </a:p>
          <a:p>
            <a:pPr marL="0" lvl="0" indent="0" algn="just">
              <a:buNone/>
            </a:pPr>
            <a:r>
              <a:rPr lang="en-US" b="1" dirty="0"/>
              <a:t>Data Collection Module</a:t>
            </a:r>
            <a:r>
              <a:rPr lang="en-US" dirty="0"/>
              <a:t>:</a:t>
            </a:r>
            <a:r>
              <a:rPr lang="en-US" b="1" dirty="0"/>
              <a:t> </a:t>
            </a:r>
            <a:endParaRPr lang="en-IN" dirty="0"/>
          </a:p>
          <a:p>
            <a:pPr algn="just"/>
            <a:r>
              <a:rPr lang="en-US" sz="2800" dirty="0"/>
              <a:t>This module gathers a real-time and historical stock data from APIs and databases, along with relevant external data sources like news and social media.</a:t>
            </a:r>
          </a:p>
          <a:p>
            <a:pPr marL="0" indent="0" algn="just">
              <a:buNone/>
            </a:pPr>
            <a:r>
              <a:rPr lang="en-US" b="1" dirty="0"/>
              <a:t>Prediction and Analysis Module</a:t>
            </a:r>
            <a:r>
              <a:rPr lang="en-US" dirty="0"/>
              <a:t>: </a:t>
            </a:r>
          </a:p>
          <a:p>
            <a:pPr algn="just"/>
            <a:r>
              <a:rPr lang="en-US" sz="2800" dirty="0"/>
              <a:t>This module generates stock price predictions by analyzing historical and real-time data trends. It includes integration with models that factor in both market data and external factors, providing users with accurate and actionable forecasts.</a:t>
            </a:r>
            <a:endParaRPr lang="en-IN" sz="2800" dirty="0"/>
          </a:p>
          <a:p>
            <a:pPr marL="0" indent="0">
              <a:buNone/>
            </a:pPr>
            <a:endParaRPr lang="en-IN" b="1" dirty="0"/>
          </a:p>
        </p:txBody>
      </p:sp>
    </p:spTree>
    <p:extLst>
      <p:ext uri="{BB962C8B-B14F-4D97-AF65-F5344CB8AC3E}">
        <p14:creationId xmlns:p14="http://schemas.microsoft.com/office/powerpoint/2010/main" val="900312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4664"/>
            <a:ext cx="8640960" cy="5976664"/>
          </a:xfrm>
        </p:spPr>
        <p:txBody>
          <a:bodyPr>
            <a:normAutofit fontScale="92500" lnSpcReduction="20000"/>
          </a:bodyPr>
          <a:lstStyle/>
          <a:p>
            <a:pPr marL="0" lvl="0" indent="0" algn="just">
              <a:buNone/>
            </a:pPr>
            <a:r>
              <a:rPr lang="en-US" b="1" dirty="0"/>
              <a:t>Portfolio Management and User Personalization Module</a:t>
            </a:r>
            <a:r>
              <a:rPr lang="en-US" dirty="0"/>
              <a:t>:</a:t>
            </a:r>
            <a:endParaRPr lang="en-IN" dirty="0"/>
          </a:p>
          <a:p>
            <a:pPr algn="just"/>
            <a:r>
              <a:rPr lang="en-US" dirty="0"/>
              <a:t>This module allows users to manage their investment portfolios and set preferences. It provides personalized recommendations, alerts, and tracking features based on the user’s chosen stocks and investment goals. </a:t>
            </a:r>
          </a:p>
          <a:p>
            <a:pPr marL="0" indent="0" algn="just">
              <a:buNone/>
            </a:pPr>
            <a:r>
              <a:rPr lang="en-US" b="1" dirty="0"/>
              <a:t>User Interface and Visualization Module</a:t>
            </a:r>
            <a:r>
              <a:rPr lang="en-US" dirty="0"/>
              <a:t>: </a:t>
            </a:r>
          </a:p>
          <a:p>
            <a:pPr algn="just"/>
            <a:r>
              <a:rPr lang="en-US" dirty="0"/>
              <a:t>Built with React.js, this module offers an interactive and intuitive interface for users to view predictions, track stock trends, and manage portfolios. It includes visualizations like charts and graphs to enhance user comprehension of market trends and predictive insights.</a:t>
            </a:r>
            <a:endParaRPr lang="en-IN" dirty="0"/>
          </a:p>
        </p:txBody>
      </p:sp>
    </p:spTree>
    <p:extLst>
      <p:ext uri="{BB962C8B-B14F-4D97-AF65-F5344CB8AC3E}">
        <p14:creationId xmlns:p14="http://schemas.microsoft.com/office/powerpoint/2010/main" val="2821080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1088</Words>
  <Application>Microsoft Office PowerPoint</Application>
  <PresentationFormat>On-screen Show (4:3)</PresentationFormat>
  <Paragraphs>36</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Crypto Stock Market Prediction App </vt:lpstr>
      <vt:lpstr>PowerPoint Presentation</vt:lpstr>
      <vt:lpstr>PowerPoint Presentation</vt:lpstr>
      <vt:lpstr>System Analysis</vt:lpstr>
      <vt:lpstr>PowerPoint Presentation</vt:lpstr>
      <vt:lpstr>PROPOSED SYSTEM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Data Mining to Predict Hospital Admissions from the Emergency Department</dc:title>
  <dc:creator>Kaluru Anirudh</dc:creator>
  <cp:lastModifiedBy>Kaluru Anirudh</cp:lastModifiedBy>
  <cp:revision>9</cp:revision>
  <dcterms:created xsi:type="dcterms:W3CDTF">2022-05-22T11:55:49Z</dcterms:created>
  <dcterms:modified xsi:type="dcterms:W3CDTF">2024-11-25T14:44:03Z</dcterms:modified>
</cp:coreProperties>
</file>