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3"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364572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314467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726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225485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051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1676494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4123413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5522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292443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F86330-510B-4B91-A62A-81B4D729B6BA}"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180881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F86330-510B-4B91-A62A-81B4D729B6BA}"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155800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F86330-510B-4B91-A62A-81B4D729B6BA}"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300230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86330-510B-4B91-A62A-81B4D729B6BA}"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97432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86330-510B-4B91-A62A-81B4D729B6BA}"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94290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F86330-510B-4B91-A62A-81B4D729B6BA}"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179538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F86330-510B-4B91-A62A-81B4D729B6BA}"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C35D66-085D-4829-842D-1C32B51B51AD}" type="slidenum">
              <a:rPr lang="en-IN" smtClean="0"/>
              <a:t>‹#›</a:t>
            </a:fld>
            <a:endParaRPr lang="en-IN"/>
          </a:p>
        </p:txBody>
      </p:sp>
    </p:spTree>
    <p:extLst>
      <p:ext uri="{BB962C8B-B14F-4D97-AF65-F5344CB8AC3E}">
        <p14:creationId xmlns:p14="http://schemas.microsoft.com/office/powerpoint/2010/main" val="181242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F86330-510B-4B91-A62A-81B4D729B6BA}" type="datetimeFigureOut">
              <a:rPr lang="en-IN" smtClean="0"/>
              <a:t>17-12-2024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8C35D66-085D-4829-842D-1C32B51B51AD}" type="slidenum">
              <a:rPr lang="en-IN" smtClean="0"/>
              <a:t>‹#›</a:t>
            </a:fld>
            <a:endParaRPr lang="en-IN"/>
          </a:p>
        </p:txBody>
      </p:sp>
    </p:spTree>
    <p:extLst>
      <p:ext uri="{BB962C8B-B14F-4D97-AF65-F5344CB8AC3E}">
        <p14:creationId xmlns:p14="http://schemas.microsoft.com/office/powerpoint/2010/main" val="33037785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7035-4303-84BA-5DD2-C78970A8EA0F}"/>
              </a:ext>
            </a:extLst>
          </p:cNvPr>
          <p:cNvSpPr>
            <a:spLocks noGrp="1"/>
          </p:cNvSpPr>
          <p:nvPr>
            <p:ph type="ctrTitle"/>
          </p:nvPr>
        </p:nvSpPr>
        <p:spPr>
          <a:xfrm>
            <a:off x="6310561" y="4571999"/>
            <a:ext cx="7766936" cy="885159"/>
          </a:xfrm>
        </p:spPr>
        <p:txBody>
          <a:bodyPr/>
          <a:lstStyle/>
          <a:p>
            <a:pPr algn="l"/>
            <a:r>
              <a:rPr lang="en-IN" b="1" dirty="0">
                <a:solidFill>
                  <a:schemeClr val="accent4">
                    <a:lumMod val="75000"/>
                  </a:schemeClr>
                </a:solidFill>
              </a:rPr>
              <a:t>  </a:t>
            </a:r>
            <a:br>
              <a:rPr lang="en-IN" b="1" dirty="0">
                <a:solidFill>
                  <a:schemeClr val="accent4">
                    <a:lumMod val="75000"/>
                  </a:schemeClr>
                </a:solidFill>
              </a:rPr>
            </a:br>
            <a:r>
              <a:rPr lang="en-IN" b="1" dirty="0">
                <a:solidFill>
                  <a:schemeClr val="accent4">
                    <a:lumMod val="75000"/>
                  </a:schemeClr>
                </a:solidFill>
              </a:rPr>
              <a:t>by</a:t>
            </a:r>
            <a:br>
              <a:rPr lang="en-IN" b="1" dirty="0">
                <a:solidFill>
                  <a:schemeClr val="accent4">
                    <a:lumMod val="75000"/>
                  </a:schemeClr>
                </a:solidFill>
              </a:rPr>
            </a:br>
            <a:r>
              <a:rPr lang="en-IN" b="1" dirty="0">
                <a:solidFill>
                  <a:schemeClr val="accent4">
                    <a:lumMod val="75000"/>
                  </a:schemeClr>
                </a:solidFill>
              </a:rPr>
              <a:t>Yuvarajan S</a:t>
            </a:r>
          </a:p>
        </p:txBody>
      </p:sp>
      <p:sp>
        <p:nvSpPr>
          <p:cNvPr id="3" name="Subtitle 2">
            <a:extLst>
              <a:ext uri="{FF2B5EF4-FFF2-40B4-BE49-F238E27FC236}">
                <a16:creationId xmlns:a16="http://schemas.microsoft.com/office/drawing/2014/main" id="{A5C380D7-C1C8-B7FE-D16B-E474D006618A}"/>
              </a:ext>
            </a:extLst>
          </p:cNvPr>
          <p:cNvSpPr>
            <a:spLocks noGrp="1"/>
          </p:cNvSpPr>
          <p:nvPr>
            <p:ph type="subTitle" idx="1"/>
          </p:nvPr>
        </p:nvSpPr>
        <p:spPr>
          <a:xfrm>
            <a:off x="-1030146" y="2513792"/>
            <a:ext cx="12882622" cy="1096899"/>
          </a:xfrm>
        </p:spPr>
        <p:txBody>
          <a:bodyPr>
            <a:noAutofit/>
          </a:bodyPr>
          <a:lstStyle/>
          <a:p>
            <a:pPr algn="ctr"/>
            <a:r>
              <a:rPr lang="en-IN" sz="4500" b="1" dirty="0">
                <a:solidFill>
                  <a:schemeClr val="accent3">
                    <a:lumMod val="50000"/>
                  </a:schemeClr>
                </a:solidFill>
                <a:latin typeface="Times New Roman" panose="02020603050405020304" pitchFamily="18" charset="0"/>
                <a:cs typeface="Times New Roman" panose="02020603050405020304" pitchFamily="18" charset="0"/>
              </a:rPr>
              <a:t>STOCK MARKET INVESTMENT</a:t>
            </a:r>
          </a:p>
        </p:txBody>
      </p:sp>
    </p:spTree>
    <p:extLst>
      <p:ext uri="{BB962C8B-B14F-4D97-AF65-F5344CB8AC3E}">
        <p14:creationId xmlns:p14="http://schemas.microsoft.com/office/powerpoint/2010/main" val="16904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069B35-9A9C-F67F-F569-C4930BA02038}"/>
              </a:ext>
            </a:extLst>
          </p:cNvPr>
          <p:cNvSpPr>
            <a:spLocks noGrp="1"/>
          </p:cNvSpPr>
          <p:nvPr>
            <p:ph type="title"/>
          </p:nvPr>
        </p:nvSpPr>
        <p:spPr>
          <a:xfrm>
            <a:off x="677863" y="609600"/>
            <a:ext cx="8596312" cy="1320800"/>
          </a:xfrm>
        </p:spPr>
        <p:txBody>
          <a:bodyPr>
            <a:normAutofit/>
          </a:bodyPr>
          <a:lstStyle/>
          <a:p>
            <a:r>
              <a:rPr lang="en-US" sz="4000" dirty="0"/>
              <a:t>Module 2: </a:t>
            </a:r>
            <a:r>
              <a:rPr lang="en-US" sz="4000" dirty="0">
                <a:solidFill>
                  <a:schemeClr val="accent1">
                    <a:lumMod val="50000"/>
                  </a:schemeClr>
                </a:solidFill>
              </a:rPr>
              <a:t>Portfolio</a:t>
            </a:r>
            <a:endParaRPr lang="en-IN" sz="4000" dirty="0">
              <a:solidFill>
                <a:schemeClr val="accent1">
                  <a:lumMod val="50000"/>
                </a:schemeClr>
              </a:solidFill>
            </a:endParaRPr>
          </a:p>
        </p:txBody>
      </p:sp>
      <p:sp>
        <p:nvSpPr>
          <p:cNvPr id="5" name="Rectangle 1">
            <a:extLst>
              <a:ext uri="{FF2B5EF4-FFF2-40B4-BE49-F238E27FC236}">
                <a16:creationId xmlns:a16="http://schemas.microsoft.com/office/drawing/2014/main" id="{95DCD250-9F37-E221-5E74-56FFD42415D4}"/>
              </a:ext>
            </a:extLst>
          </p:cNvPr>
          <p:cNvSpPr>
            <a:spLocks noGrp="1" noChangeArrowheads="1"/>
          </p:cNvSpPr>
          <p:nvPr>
            <p:ph idx="1"/>
          </p:nvPr>
        </p:nvSpPr>
        <p:spPr bwMode="auto">
          <a:xfrm>
            <a:off x="677334" y="1684928"/>
            <a:ext cx="1027076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User-Friendly Interface</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Intuitive design for adding, editing, and managing portfolios</a:t>
            </a: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Streamlined workflows to enhance user experience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Comprehensive Calculations</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Real-time portfolio value and performance tracking</a:t>
            </a: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Detailed insights into gains, losses, and investment growth</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Robust Backend Integration</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Seamless integration with live stock data APIs</a:t>
            </a: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Efficient handling of transactions and portfolio adjustments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17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5BF05-EFE8-9937-1FA8-DD7D974B8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7B40E-4A8E-C4D9-D9E2-01DDAEAB5DCB}"/>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3BAECC7D-531F-4479-31AC-0A3CD866D60A}"/>
              </a:ext>
            </a:extLst>
          </p:cNvPr>
          <p:cNvSpPr txBox="1"/>
          <p:nvPr/>
        </p:nvSpPr>
        <p:spPr>
          <a:xfrm>
            <a:off x="763929" y="1203767"/>
            <a:ext cx="313673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Portfolio Page</a:t>
            </a:r>
          </a:p>
        </p:txBody>
      </p:sp>
      <p:sp>
        <p:nvSpPr>
          <p:cNvPr id="8" name="Content Placeholder 7">
            <a:extLst>
              <a:ext uri="{FF2B5EF4-FFF2-40B4-BE49-F238E27FC236}">
                <a16:creationId xmlns:a16="http://schemas.microsoft.com/office/drawing/2014/main" id="{2692E586-4D20-A8A4-771B-69C6F5D41312}"/>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E6672AFF-3E4D-7F78-B43F-88268787AB3C}"/>
              </a:ext>
            </a:extLst>
          </p:cNvPr>
          <p:cNvPicPr>
            <a:picLocks noChangeAspect="1"/>
          </p:cNvPicPr>
          <p:nvPr/>
        </p:nvPicPr>
        <p:blipFill>
          <a:blip r:embed="rId2"/>
          <a:stretch>
            <a:fillRect/>
          </a:stretch>
        </p:blipFill>
        <p:spPr>
          <a:xfrm>
            <a:off x="763929" y="1931296"/>
            <a:ext cx="8731739" cy="3880773"/>
          </a:xfrm>
          <a:prstGeom prst="rect">
            <a:avLst/>
          </a:prstGeom>
        </p:spPr>
      </p:pic>
    </p:spTree>
    <p:extLst>
      <p:ext uri="{BB962C8B-B14F-4D97-AF65-F5344CB8AC3E}">
        <p14:creationId xmlns:p14="http://schemas.microsoft.com/office/powerpoint/2010/main" val="141762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976252-0F7E-0E2B-62C8-27C900E27EF9}"/>
              </a:ext>
            </a:extLst>
          </p:cNvPr>
          <p:cNvSpPr>
            <a:spLocks noGrp="1"/>
          </p:cNvSpPr>
          <p:nvPr>
            <p:ph type="title"/>
          </p:nvPr>
        </p:nvSpPr>
        <p:spPr>
          <a:xfrm>
            <a:off x="677863" y="609600"/>
            <a:ext cx="8596312" cy="1320800"/>
          </a:xfrm>
        </p:spPr>
        <p:txBody>
          <a:bodyPr>
            <a:normAutofit/>
          </a:bodyPr>
          <a:lstStyle/>
          <a:p>
            <a:r>
              <a:rPr lang="en-US" sz="4000" dirty="0"/>
              <a:t>Module 3: </a:t>
            </a:r>
            <a:r>
              <a:rPr lang="en-US" sz="4000" dirty="0">
                <a:solidFill>
                  <a:schemeClr val="accent1">
                    <a:lumMod val="50000"/>
                  </a:schemeClr>
                </a:solidFill>
              </a:rPr>
              <a:t>Data and Visualization</a:t>
            </a:r>
            <a:endParaRPr lang="en-IN" sz="4000" dirty="0">
              <a:solidFill>
                <a:schemeClr val="accent1">
                  <a:lumMod val="50000"/>
                </a:schemeClr>
              </a:solidFill>
            </a:endParaRPr>
          </a:p>
        </p:txBody>
      </p:sp>
      <p:sp>
        <p:nvSpPr>
          <p:cNvPr id="6" name="Rectangle 2">
            <a:extLst>
              <a:ext uri="{FF2B5EF4-FFF2-40B4-BE49-F238E27FC236}">
                <a16:creationId xmlns:a16="http://schemas.microsoft.com/office/drawing/2014/main" id="{6ECF0A6B-3FBD-6164-0828-6142B9D4EA02}"/>
              </a:ext>
            </a:extLst>
          </p:cNvPr>
          <p:cNvSpPr>
            <a:spLocks noGrp="1" noChangeArrowheads="1"/>
          </p:cNvSpPr>
          <p:nvPr>
            <p:ph idx="1"/>
          </p:nvPr>
        </p:nvSpPr>
        <p:spPr bwMode="auto">
          <a:xfrm>
            <a:off x="677334" y="1792652"/>
            <a:ext cx="10353339"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Real-Time Data Interface</a:t>
            </a:r>
            <a:endParaRPr kumimoji="0" lang="en-US" altLang="en-US" sz="32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Seamlessly display live stock market data with an intuitive interface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API Integration</a:t>
            </a:r>
            <a:endParaRPr kumimoji="0" lang="en-US" altLang="en-US" sz="32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Fetch accurate and up-to-date stock prices and details through robust API integration</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Interactive Visualizations</a:t>
            </a:r>
            <a:endParaRPr kumimoji="0" lang="en-US" altLang="en-US" sz="32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Utilize charts and graphs to vividly showcase market trends and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1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CCA53-2F5A-1167-8053-AF0FFF275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6AE9C-921D-AC71-3DCD-FB25BB76054D}"/>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37B48CC6-87EA-AA11-0C71-265281688FB9}"/>
              </a:ext>
            </a:extLst>
          </p:cNvPr>
          <p:cNvSpPr txBox="1"/>
          <p:nvPr/>
        </p:nvSpPr>
        <p:spPr>
          <a:xfrm>
            <a:off x="763929" y="1203767"/>
            <a:ext cx="553269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Data and Visualization Page</a:t>
            </a:r>
          </a:p>
        </p:txBody>
      </p:sp>
      <p:sp>
        <p:nvSpPr>
          <p:cNvPr id="8" name="Content Placeholder 7">
            <a:extLst>
              <a:ext uri="{FF2B5EF4-FFF2-40B4-BE49-F238E27FC236}">
                <a16:creationId xmlns:a16="http://schemas.microsoft.com/office/drawing/2014/main" id="{0702A875-8A91-BA55-1618-A0ACE6BEC806}"/>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CB5D7B26-F327-F9CE-D341-C776604722E8}"/>
              </a:ext>
            </a:extLst>
          </p:cNvPr>
          <p:cNvPicPr>
            <a:picLocks noChangeAspect="1"/>
          </p:cNvPicPr>
          <p:nvPr/>
        </p:nvPicPr>
        <p:blipFill>
          <a:blip r:embed="rId2"/>
          <a:stretch>
            <a:fillRect/>
          </a:stretch>
        </p:blipFill>
        <p:spPr>
          <a:xfrm>
            <a:off x="763929" y="1830457"/>
            <a:ext cx="9105812" cy="3922688"/>
          </a:xfrm>
          <a:prstGeom prst="rect">
            <a:avLst/>
          </a:prstGeom>
        </p:spPr>
      </p:pic>
    </p:spTree>
    <p:extLst>
      <p:ext uri="{BB962C8B-B14F-4D97-AF65-F5344CB8AC3E}">
        <p14:creationId xmlns:p14="http://schemas.microsoft.com/office/powerpoint/2010/main" val="415130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4D5DB1A-5DCD-417C-3731-D44C1F5126FB}"/>
              </a:ext>
            </a:extLst>
          </p:cNvPr>
          <p:cNvSpPr>
            <a:spLocks noGrp="1" noChangeArrowheads="1"/>
          </p:cNvSpPr>
          <p:nvPr>
            <p:ph idx="1"/>
          </p:nvPr>
        </p:nvSpPr>
        <p:spPr bwMode="auto">
          <a:xfrm>
            <a:off x="677334" y="1592597"/>
            <a:ext cx="1011027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Comprehensive Overview</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User-friendly interface displaying total portfolio value and daily changes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Performance Insights</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Highlight top-performing and underperforming stocks for informed decision-making</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32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Market News Integration</a:t>
            </a: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SzTx/>
              <a:buFont typeface="Wingdings" panose="05000000000000000000" pitchFamily="2" charset="2"/>
              <a:buChar char="Ø"/>
            </a:pPr>
            <a:r>
              <a:rPr kumimoji="0" lang="en-US" altLang="en-US" sz="30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Real-time news updates tailored to user holdings, enhancing market awareness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endParaRPr kumimoji="0" lang="en-US" altLang="en-US" sz="3200" b="0"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BDFC9B1-D047-D757-2637-8D57B209C6C3}"/>
              </a:ext>
            </a:extLst>
          </p:cNvPr>
          <p:cNvSpPr>
            <a:spLocks noGrp="1"/>
          </p:cNvSpPr>
          <p:nvPr>
            <p:ph type="title"/>
          </p:nvPr>
        </p:nvSpPr>
        <p:spPr>
          <a:xfrm>
            <a:off x="677863" y="609600"/>
            <a:ext cx="8596312" cy="1320800"/>
          </a:xfrm>
        </p:spPr>
        <p:txBody>
          <a:bodyPr>
            <a:normAutofit/>
          </a:bodyPr>
          <a:lstStyle/>
          <a:p>
            <a:r>
              <a:rPr lang="en-US" sz="4000" dirty="0"/>
              <a:t>Module</a:t>
            </a:r>
            <a:r>
              <a:rPr lang="en-US" sz="3200" dirty="0"/>
              <a:t> 4: </a:t>
            </a:r>
            <a:r>
              <a:rPr lang="en-US" sz="4000" dirty="0">
                <a:solidFill>
                  <a:schemeClr val="accent1">
                    <a:lumMod val="50000"/>
                  </a:schemeClr>
                </a:solidFill>
              </a:rPr>
              <a:t>Dashboard</a:t>
            </a:r>
            <a:endParaRPr lang="en-IN" sz="4000" dirty="0">
              <a:solidFill>
                <a:schemeClr val="accent1">
                  <a:lumMod val="50000"/>
                </a:schemeClr>
              </a:solidFill>
            </a:endParaRPr>
          </a:p>
        </p:txBody>
      </p:sp>
    </p:spTree>
    <p:extLst>
      <p:ext uri="{BB962C8B-B14F-4D97-AF65-F5344CB8AC3E}">
        <p14:creationId xmlns:p14="http://schemas.microsoft.com/office/powerpoint/2010/main" val="267377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6890D-A656-1FD4-D2D6-AE9A0E06E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E9095-D9D1-8075-6B9F-026F7918BA31}"/>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30223339-D7FF-1160-E561-6FFA80AFFA4A}"/>
              </a:ext>
            </a:extLst>
          </p:cNvPr>
          <p:cNvSpPr txBox="1"/>
          <p:nvPr/>
        </p:nvSpPr>
        <p:spPr>
          <a:xfrm>
            <a:off x="763929" y="1203767"/>
            <a:ext cx="553269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Dashboard page</a:t>
            </a:r>
          </a:p>
        </p:txBody>
      </p:sp>
      <p:sp>
        <p:nvSpPr>
          <p:cNvPr id="8" name="Content Placeholder 7">
            <a:extLst>
              <a:ext uri="{FF2B5EF4-FFF2-40B4-BE49-F238E27FC236}">
                <a16:creationId xmlns:a16="http://schemas.microsoft.com/office/drawing/2014/main" id="{63F6CFC8-0BCD-7AD6-C981-2A32317C56BC}"/>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C9ED6660-37A1-14AB-68C5-C47CC0506353}"/>
              </a:ext>
            </a:extLst>
          </p:cNvPr>
          <p:cNvPicPr>
            <a:picLocks noChangeAspect="1"/>
          </p:cNvPicPr>
          <p:nvPr/>
        </p:nvPicPr>
        <p:blipFill>
          <a:blip r:embed="rId2"/>
          <a:stretch>
            <a:fillRect/>
          </a:stretch>
        </p:blipFill>
        <p:spPr>
          <a:xfrm>
            <a:off x="875817" y="1830456"/>
            <a:ext cx="9168385" cy="3880773"/>
          </a:xfrm>
          <a:prstGeom prst="rect">
            <a:avLst/>
          </a:prstGeom>
        </p:spPr>
      </p:pic>
    </p:spTree>
    <p:extLst>
      <p:ext uri="{BB962C8B-B14F-4D97-AF65-F5344CB8AC3E}">
        <p14:creationId xmlns:p14="http://schemas.microsoft.com/office/powerpoint/2010/main" val="272307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D6987-FF8C-D34D-F230-EDCFCE737C30}"/>
              </a:ext>
            </a:extLst>
          </p:cNvPr>
          <p:cNvSpPr>
            <a:spLocks noGrp="1"/>
          </p:cNvSpPr>
          <p:nvPr>
            <p:ph idx="1"/>
          </p:nvPr>
        </p:nvSpPr>
        <p:spPr/>
        <p:txBody>
          <a:bodyPr>
            <a:normAutofit/>
          </a:bodyPr>
          <a:lstStyle/>
          <a:p>
            <a:pPr>
              <a:buFont typeface="Wingdings" panose="05000000000000000000" pitchFamily="2" charset="2"/>
              <a:buChar char="Ø"/>
            </a:pPr>
            <a:r>
              <a:rPr lang="en-US" sz="3200" b="1" dirty="0">
                <a:solidFill>
                  <a:schemeClr val="accent3">
                    <a:lumMod val="50000"/>
                  </a:schemeClr>
                </a:solidFill>
                <a:latin typeface="Times New Roman" panose="02020603050405020304" pitchFamily="18" charset="0"/>
                <a:cs typeface="Times New Roman" panose="02020603050405020304" pitchFamily="18" charset="0"/>
              </a:rPr>
              <a:t>Comprehensive Educational Content</a:t>
            </a:r>
            <a:endParaRPr lang="en-US" sz="3200" dirty="0">
              <a:solidFill>
                <a:schemeClr val="accent3">
                  <a:lumMod val="50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000" dirty="0">
                <a:solidFill>
                  <a:schemeClr val="accent3">
                    <a:lumMod val="50000"/>
                  </a:schemeClr>
                </a:solidFill>
                <a:latin typeface="Times New Roman" panose="02020603050405020304" pitchFamily="18" charset="0"/>
                <a:cs typeface="Times New Roman" panose="02020603050405020304" pitchFamily="18" charset="0"/>
              </a:rPr>
              <a:t>Offer a variety of videos, and tutorials on stock market investing</a:t>
            </a:r>
          </a:p>
          <a:p>
            <a:pPr>
              <a:buFont typeface="Wingdings" panose="05000000000000000000" pitchFamily="2" charset="2"/>
              <a:buChar char="Ø"/>
            </a:pPr>
            <a:r>
              <a:rPr lang="en-US" sz="3200" b="1" dirty="0">
                <a:solidFill>
                  <a:schemeClr val="accent3">
                    <a:lumMod val="50000"/>
                  </a:schemeClr>
                </a:solidFill>
                <a:latin typeface="Times New Roman" panose="02020603050405020304" pitchFamily="18" charset="0"/>
                <a:cs typeface="Times New Roman" panose="02020603050405020304" pitchFamily="18" charset="0"/>
              </a:rPr>
              <a:t>User Engagement</a:t>
            </a:r>
            <a:endParaRPr lang="en-US" sz="3200" dirty="0">
              <a:solidFill>
                <a:schemeClr val="accent3">
                  <a:lumMod val="50000"/>
                </a:schemeClr>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3000" dirty="0">
                <a:solidFill>
                  <a:schemeClr val="accent3">
                    <a:lumMod val="50000"/>
                  </a:schemeClr>
                </a:solidFill>
                <a:latin typeface="Times New Roman" panose="02020603050405020304" pitchFamily="18" charset="0"/>
                <a:cs typeface="Times New Roman" panose="02020603050405020304" pitchFamily="18" charset="0"/>
              </a:rPr>
              <a:t>Encourage continuous learning with engaging and informative resources</a:t>
            </a:r>
          </a:p>
          <a:p>
            <a:pPr>
              <a:buFont typeface="Wingdings" panose="05000000000000000000" pitchFamily="2" charset="2"/>
              <a:buChar char="Ø"/>
            </a:pPr>
            <a:endParaRPr lang="en-IN" sz="32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C9B5CB-A77F-43FC-9906-990AD622FC69}"/>
              </a:ext>
            </a:extLst>
          </p:cNvPr>
          <p:cNvSpPr>
            <a:spLocks noGrp="1"/>
          </p:cNvSpPr>
          <p:nvPr>
            <p:ph type="title"/>
          </p:nvPr>
        </p:nvSpPr>
        <p:spPr>
          <a:xfrm>
            <a:off x="677863" y="609600"/>
            <a:ext cx="8596312" cy="1320800"/>
          </a:xfrm>
        </p:spPr>
        <p:txBody>
          <a:bodyPr>
            <a:normAutofit/>
          </a:bodyPr>
          <a:lstStyle/>
          <a:p>
            <a:r>
              <a:rPr lang="en-US" sz="4000" dirty="0"/>
              <a:t>Module 6: </a:t>
            </a:r>
            <a:r>
              <a:rPr lang="en-US" sz="4000" dirty="0">
                <a:solidFill>
                  <a:schemeClr val="accent1">
                    <a:lumMod val="50000"/>
                  </a:schemeClr>
                </a:solidFill>
              </a:rPr>
              <a:t>Learn Resources</a:t>
            </a:r>
            <a:endParaRPr lang="en-IN" sz="4000" dirty="0">
              <a:solidFill>
                <a:schemeClr val="accent1">
                  <a:lumMod val="50000"/>
                </a:schemeClr>
              </a:solidFill>
            </a:endParaRPr>
          </a:p>
        </p:txBody>
      </p:sp>
    </p:spTree>
    <p:extLst>
      <p:ext uri="{BB962C8B-B14F-4D97-AF65-F5344CB8AC3E}">
        <p14:creationId xmlns:p14="http://schemas.microsoft.com/office/powerpoint/2010/main" val="1116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BA5F9-6738-9EA1-F1A9-6B792FE8C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09B46-D4B2-C9DA-B5F1-D303E2CA0019}"/>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5EB29BBA-6117-2E7D-B0C1-DEB37F244608}"/>
              </a:ext>
            </a:extLst>
          </p:cNvPr>
          <p:cNvSpPr txBox="1"/>
          <p:nvPr/>
        </p:nvSpPr>
        <p:spPr>
          <a:xfrm>
            <a:off x="763929" y="1203767"/>
            <a:ext cx="553269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Learn page</a:t>
            </a:r>
          </a:p>
        </p:txBody>
      </p:sp>
      <p:sp>
        <p:nvSpPr>
          <p:cNvPr id="8" name="Content Placeholder 7">
            <a:extLst>
              <a:ext uri="{FF2B5EF4-FFF2-40B4-BE49-F238E27FC236}">
                <a16:creationId xmlns:a16="http://schemas.microsoft.com/office/drawing/2014/main" id="{742209CD-A7E3-17E3-08A7-20EA10CCE851}"/>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072C4DD9-9C9D-9560-8E47-800AAEFEE6CF}"/>
              </a:ext>
            </a:extLst>
          </p:cNvPr>
          <p:cNvPicPr>
            <a:picLocks noChangeAspect="1"/>
          </p:cNvPicPr>
          <p:nvPr/>
        </p:nvPicPr>
        <p:blipFill>
          <a:blip r:embed="rId2"/>
          <a:stretch>
            <a:fillRect/>
          </a:stretch>
        </p:blipFill>
        <p:spPr>
          <a:xfrm>
            <a:off x="763929" y="1830457"/>
            <a:ext cx="8854638" cy="3880773"/>
          </a:xfrm>
          <a:prstGeom prst="rect">
            <a:avLst/>
          </a:prstGeom>
        </p:spPr>
      </p:pic>
    </p:spTree>
    <p:extLst>
      <p:ext uri="{BB962C8B-B14F-4D97-AF65-F5344CB8AC3E}">
        <p14:creationId xmlns:p14="http://schemas.microsoft.com/office/powerpoint/2010/main" val="73419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94C1-ED01-DAA7-736B-C0736D48BC3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5523864-38A8-652A-8C0D-6548F8D2E2A1}"/>
              </a:ext>
            </a:extLst>
          </p:cNvPr>
          <p:cNvSpPr>
            <a:spLocks noGrp="1"/>
          </p:cNvSpPr>
          <p:nvPr>
            <p:ph idx="1"/>
          </p:nvPr>
        </p:nvSpPr>
        <p:spPr>
          <a:xfrm>
            <a:off x="677334" y="1488613"/>
            <a:ext cx="9219020" cy="3880773"/>
          </a:xfrm>
        </p:spPr>
        <p:txBody>
          <a:bodyPr>
            <a:noAutofit/>
          </a:bodyPr>
          <a:lstStyle/>
          <a:p>
            <a:pPr marL="0" indent="0" algn="just">
              <a:buNone/>
            </a:pPr>
            <a:r>
              <a:rPr lang="en-US" sz="2800" dirty="0">
                <a:solidFill>
                  <a:schemeClr val="accent3">
                    <a:lumMod val="50000"/>
                  </a:schemeClr>
                </a:solidFill>
                <a:latin typeface="Times New Roman" panose="02020603050405020304" pitchFamily="18" charset="0"/>
                <a:cs typeface="Times New Roman" panose="02020603050405020304" pitchFamily="18" charset="0"/>
              </a:rPr>
              <a:t>     Our Stock Market Investment Platform is a comprehensive solution designed to empower users with the tools and insights needed to make informed investment decisions. Throughout the development process, we have integrated various modules and features to create a robust, user-friendly, and efficient platform.</a:t>
            </a:r>
          </a:p>
          <a:p>
            <a:pPr marL="0" indent="0" algn="just">
              <a:buNone/>
            </a:pPr>
            <a:r>
              <a:rPr lang="en-US" sz="2800" dirty="0">
                <a:solidFill>
                  <a:schemeClr val="accent3">
                    <a:lumMod val="50000"/>
                  </a:schemeClr>
                </a:solidFill>
                <a:latin typeface="Times New Roman" panose="02020603050405020304" pitchFamily="18" charset="0"/>
                <a:cs typeface="Times New Roman" panose="02020603050405020304" pitchFamily="18" charset="0"/>
              </a:rPr>
              <a:t>     By integrating real-time data, comprehensive portfolio management, budget tracking, and educational resources, we aim to support users in achieving their financial goals. The platform’s emphasis on user experience and data security ensures a reliable and enjoyable investment journey.</a:t>
            </a:r>
            <a:endParaRPr lang="en-IN" sz="28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89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D042-582A-C5EF-17C5-EABBBC54B732}"/>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5160A62-B351-7955-E281-ED90BC864841}"/>
              </a:ext>
            </a:extLst>
          </p:cNvPr>
          <p:cNvSpPr>
            <a:spLocks noGrp="1"/>
          </p:cNvSpPr>
          <p:nvPr>
            <p:ph idx="1"/>
          </p:nvPr>
        </p:nvSpPr>
        <p:spPr>
          <a:xfrm>
            <a:off x="677334" y="1435261"/>
            <a:ext cx="8732884" cy="4606101"/>
          </a:xfrm>
        </p:spPr>
        <p:txBody>
          <a:bodyPr>
            <a:noAutofit/>
          </a:bodyPr>
          <a:lstStyle/>
          <a:p>
            <a:pPr algn="just"/>
            <a:r>
              <a:rPr lang="en-US" sz="2200" dirty="0">
                <a:solidFill>
                  <a:schemeClr val="accent3">
                    <a:lumMod val="50000"/>
                  </a:schemeClr>
                </a:solidFill>
                <a:latin typeface="Times New Roman" panose="02020603050405020304" pitchFamily="18" charset="0"/>
                <a:cs typeface="Times New Roman" panose="02020603050405020304" pitchFamily="18" charset="0"/>
              </a:rPr>
              <a:t>This Stock Market Investment Platforms is an intuitive web application designed to simplify investment portfolio management.  The platform offers a suite of comprehensive tools that cater to both novice and experienced investors. Key features include real-time market data, advanced portfolio tracking, in-depth market analysis, and a wealth of educational resources. </a:t>
            </a:r>
          </a:p>
          <a:p>
            <a:pPr algn="just"/>
            <a:r>
              <a:rPr lang="en-US" sz="2200" dirty="0">
                <a:solidFill>
                  <a:schemeClr val="accent3">
                    <a:lumMod val="50000"/>
                  </a:schemeClr>
                </a:solidFill>
                <a:latin typeface="Times New Roman" panose="02020603050405020304" pitchFamily="18" charset="0"/>
                <a:cs typeface="Times New Roman" panose="02020603050405020304" pitchFamily="18" charset="0"/>
              </a:rPr>
              <a:t>By integrating these tools into a single user-friendly interface, the application enhances the investment experience, making it more accessible and efficient.</a:t>
            </a:r>
          </a:p>
          <a:p>
            <a:pPr algn="just"/>
            <a:r>
              <a:rPr lang="en-US" sz="2200" dirty="0">
                <a:solidFill>
                  <a:schemeClr val="accent3">
                    <a:lumMod val="50000"/>
                  </a:schemeClr>
                </a:solidFill>
                <a:latin typeface="Times New Roman" panose="02020603050405020304" pitchFamily="18" charset="0"/>
                <a:cs typeface="Times New Roman" panose="02020603050405020304" pitchFamily="18" charset="0"/>
              </a:rPr>
              <a:t>Users can monitor market trends, analyze their investment performance, and gain valuable insights, all in one place. This project seeks to demystify the complexities of stock market investment, empowering users to make informed financial decisions.</a:t>
            </a:r>
            <a:endParaRPr lang="en-IN" sz="22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08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3A95-0B51-43D2-D500-E55A3AAF5EEF}"/>
              </a:ext>
            </a:extLst>
          </p:cNvPr>
          <p:cNvSpPr>
            <a:spLocks noGrp="1"/>
          </p:cNvSpPr>
          <p:nvPr>
            <p:ph type="title"/>
          </p:nvPr>
        </p:nvSpPr>
        <p:spPr>
          <a:xfrm>
            <a:off x="758357" y="460830"/>
            <a:ext cx="8596668" cy="1320800"/>
          </a:xfrm>
        </p:spPr>
        <p:txBody>
          <a:bodyPr/>
          <a:lstStyle/>
          <a:p>
            <a:pPr algn="ct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4B5D23A0-0DA9-C7F6-0931-898D553B0303}"/>
              </a:ext>
            </a:extLst>
          </p:cNvPr>
          <p:cNvSpPr>
            <a:spLocks noGrp="1"/>
          </p:cNvSpPr>
          <p:nvPr>
            <p:ph idx="1"/>
          </p:nvPr>
        </p:nvSpPr>
        <p:spPr>
          <a:xfrm>
            <a:off x="1001426" y="1855997"/>
            <a:ext cx="8596668" cy="4232287"/>
          </a:xfrm>
        </p:spPr>
        <p:txBody>
          <a:bodyPr>
            <a:normAutofit/>
          </a:bodyPr>
          <a:lstStyle/>
          <a:p>
            <a:pPr algn="just">
              <a:buFont typeface="Wingdings" panose="05000000000000000000" pitchFamily="2" charset="2"/>
              <a:buChar char="Ø"/>
            </a:pPr>
            <a:r>
              <a:rPr lang="en-IN" sz="2800" dirty="0">
                <a:solidFill>
                  <a:schemeClr val="accent3">
                    <a:lumMod val="50000"/>
                  </a:schemeClr>
                </a:solidFill>
                <a:latin typeface="Times New Roman" panose="02020603050405020304" pitchFamily="18" charset="0"/>
                <a:cs typeface="Times New Roman" panose="02020603050405020304" pitchFamily="18" charset="0"/>
              </a:rPr>
              <a:t>In the current stock market applications, there are several platforms provides the users basic functionalities such as stock tracking, news fees and portfolio management. However, many existing systems have limitations also. </a:t>
            </a:r>
          </a:p>
          <a:p>
            <a:pPr algn="just">
              <a:buFont typeface="Wingdings" panose="05000000000000000000" pitchFamily="2" charset="2"/>
              <a:buChar char="Ø"/>
            </a:pPr>
            <a:r>
              <a:rPr lang="en-IN" sz="2800" dirty="0">
                <a:solidFill>
                  <a:schemeClr val="accent3">
                    <a:lumMod val="50000"/>
                  </a:schemeClr>
                </a:solidFill>
                <a:latin typeface="Times New Roman" panose="02020603050405020304" pitchFamily="18" charset="0"/>
                <a:cs typeface="Times New Roman" panose="02020603050405020304" pitchFamily="18" charset="0"/>
              </a:rPr>
              <a:t>While offering basic stock market tracking and portfolio management, fall short in areas like personalization, real-time updates, educational support, security and real-time alerts.</a:t>
            </a:r>
          </a:p>
        </p:txBody>
      </p:sp>
      <p:sp>
        <p:nvSpPr>
          <p:cNvPr id="4" name="TextBox 3">
            <a:extLst>
              <a:ext uri="{FF2B5EF4-FFF2-40B4-BE49-F238E27FC236}">
                <a16:creationId xmlns:a16="http://schemas.microsoft.com/office/drawing/2014/main" id="{D2F64F77-5F68-CCBB-FDCD-B17496C27FB5}"/>
              </a:ext>
            </a:extLst>
          </p:cNvPr>
          <p:cNvSpPr txBox="1"/>
          <p:nvPr/>
        </p:nvSpPr>
        <p:spPr>
          <a:xfrm>
            <a:off x="1001426" y="1121230"/>
            <a:ext cx="300341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0587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7C8F-629F-6EB1-16EB-B895F28ECE5E}"/>
              </a:ext>
            </a:extLst>
          </p:cNvPr>
          <p:cNvSpPr>
            <a:spLocks noGrp="1"/>
          </p:cNvSpPr>
          <p:nvPr>
            <p:ph type="title"/>
          </p:nvPr>
        </p:nvSpPr>
        <p:spPr>
          <a:xfrm flipV="1">
            <a:off x="677334" y="185195"/>
            <a:ext cx="8596668" cy="424405"/>
          </a:xfrm>
        </p:spPr>
        <p:txBody>
          <a:bodyPr>
            <a:normAutofit fontScale="90000"/>
          </a:bodyPr>
          <a:lstStyle/>
          <a:p>
            <a:r>
              <a:rPr lang="en-IN" dirty="0"/>
              <a:t> </a:t>
            </a:r>
            <a:br>
              <a:rPr lang="en-IN" dirty="0"/>
            </a:br>
            <a:endParaRPr lang="en-IN" dirty="0"/>
          </a:p>
        </p:txBody>
      </p:sp>
      <p:sp>
        <p:nvSpPr>
          <p:cNvPr id="3" name="Content Placeholder 2">
            <a:extLst>
              <a:ext uri="{FF2B5EF4-FFF2-40B4-BE49-F238E27FC236}">
                <a16:creationId xmlns:a16="http://schemas.microsoft.com/office/drawing/2014/main" id="{E4E22CB4-0F75-B58E-1751-0322BD1506CC}"/>
              </a:ext>
            </a:extLst>
          </p:cNvPr>
          <p:cNvSpPr>
            <a:spLocks noGrp="1"/>
          </p:cNvSpPr>
          <p:nvPr>
            <p:ph idx="1"/>
          </p:nvPr>
        </p:nvSpPr>
        <p:spPr>
          <a:xfrm>
            <a:off x="677334" y="1755476"/>
            <a:ext cx="8596668" cy="3880773"/>
          </a:xfrm>
        </p:spPr>
        <p:txBody>
          <a:bodyPr>
            <a:noAutofit/>
          </a:bodyPr>
          <a:lstStyle/>
          <a:p>
            <a:pPr>
              <a:buFont typeface="Wingdings" panose="05000000000000000000" pitchFamily="2" charset="2"/>
              <a:buChar char="Ø"/>
            </a:pPr>
            <a:r>
              <a:rPr lang="en-IN" sz="3000" dirty="0">
                <a:solidFill>
                  <a:schemeClr val="accent3">
                    <a:lumMod val="50000"/>
                  </a:schemeClr>
                </a:solidFill>
                <a:latin typeface="Times New Roman" panose="02020603050405020304" pitchFamily="18" charset="0"/>
                <a:cs typeface="Times New Roman" panose="02020603050405020304" pitchFamily="18" charset="0"/>
              </a:rPr>
              <a:t>It’s  offers significant improvements by addressing theses shortcomings with features such  as real-time integration, advanced customization, enhanced security, and beginner friendly educational resources, positioning it as a superior alternative for investors of all levels. </a:t>
            </a:r>
          </a:p>
          <a:p>
            <a:pPr>
              <a:buFont typeface="Wingdings" panose="05000000000000000000" pitchFamily="2" charset="2"/>
              <a:buChar char="Ø"/>
            </a:pPr>
            <a:r>
              <a:rPr lang="en-IN" sz="3000" dirty="0">
                <a:solidFill>
                  <a:schemeClr val="accent3">
                    <a:lumMod val="50000"/>
                  </a:schemeClr>
                </a:solidFill>
                <a:latin typeface="Times New Roman" panose="02020603050405020304" pitchFamily="18" charset="0"/>
                <a:cs typeface="Times New Roman" panose="02020603050405020304" pitchFamily="18" charset="0"/>
              </a:rPr>
              <a:t>Use reacts component based architecture for responsive design. So that accessible for both novice and experienced investors</a:t>
            </a:r>
            <a:r>
              <a:rPr lang="en-IN" sz="3000" dirty="0">
                <a:solidFill>
                  <a:schemeClr val="accent2">
                    <a:lumMod val="75000"/>
                  </a:schemeClr>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A8438BEB-771C-265C-47DA-23440FBE5400}"/>
              </a:ext>
            </a:extLst>
          </p:cNvPr>
          <p:cNvSpPr txBox="1"/>
          <p:nvPr/>
        </p:nvSpPr>
        <p:spPr>
          <a:xfrm>
            <a:off x="677334" y="1036557"/>
            <a:ext cx="3431679"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4174656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F2A0-3942-C9E3-6101-5DB77646B615}"/>
              </a:ext>
            </a:extLst>
          </p:cNvPr>
          <p:cNvSpPr>
            <a:spLocks noGrp="1"/>
          </p:cNvSpPr>
          <p:nvPr>
            <p:ph type="title"/>
          </p:nvPr>
        </p:nvSpPr>
        <p:spPr>
          <a:xfrm>
            <a:off x="677334" y="609599"/>
            <a:ext cx="8596668" cy="5571281"/>
          </a:xfrm>
        </p:spPr>
        <p:txBody>
          <a:bodyPr/>
          <a:lstStyle/>
          <a:p>
            <a:r>
              <a:rPr lang="en-IN" b="1" dirty="0">
                <a:solidFill>
                  <a:schemeClr val="tx1"/>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457409B-104F-F9F8-A54B-284A6302EEC0}"/>
              </a:ext>
            </a:extLst>
          </p:cNvPr>
          <p:cNvSpPr>
            <a:spLocks noGrp="1"/>
          </p:cNvSpPr>
          <p:nvPr>
            <p:ph idx="1"/>
          </p:nvPr>
        </p:nvSpPr>
        <p:spPr>
          <a:xfrm>
            <a:off x="677334" y="1504709"/>
            <a:ext cx="8596668" cy="4536653"/>
          </a:xfrm>
        </p:spPr>
        <p:txBody>
          <a:bodyPr>
            <a:normAutofit/>
          </a:bodyPr>
          <a:lstStyle/>
          <a:p>
            <a:pPr>
              <a:buFont typeface="Wingdings" panose="05000000000000000000" pitchFamily="2" charset="2"/>
              <a:buChar char="Ø"/>
            </a:pPr>
            <a:r>
              <a:rPr lang="en-US" sz="3000" dirty="0">
                <a:solidFill>
                  <a:schemeClr val="accent2">
                    <a:lumMod val="50000"/>
                  </a:schemeClr>
                </a:solidFill>
                <a:latin typeface="Times New Roman" panose="02020603050405020304" pitchFamily="18" charset="0"/>
                <a:cs typeface="Times New Roman" panose="02020603050405020304" pitchFamily="18" charset="0"/>
              </a:rPr>
              <a:t>Allow users to create and manage their investment portfolios.</a:t>
            </a:r>
          </a:p>
          <a:p>
            <a:pPr>
              <a:buFont typeface="Wingdings" panose="05000000000000000000" pitchFamily="2" charset="2"/>
              <a:buChar char="Ø"/>
            </a:pPr>
            <a:r>
              <a:rPr lang="en-US" sz="3000" dirty="0">
                <a:solidFill>
                  <a:schemeClr val="accent2">
                    <a:lumMod val="50000"/>
                  </a:schemeClr>
                </a:solidFill>
                <a:latin typeface="Times New Roman" panose="02020603050405020304" pitchFamily="18" charset="0"/>
                <a:cs typeface="Times New Roman" panose="02020603050405020304" pitchFamily="18" charset="0"/>
              </a:rPr>
              <a:t> Provide real-time stock market data for users to track stock performance</a:t>
            </a:r>
          </a:p>
          <a:p>
            <a:pPr>
              <a:buFont typeface="Wingdings" panose="05000000000000000000" pitchFamily="2" charset="2"/>
              <a:buChar char="Ø"/>
            </a:pPr>
            <a:r>
              <a:rPr lang="en-US" sz="3000" dirty="0">
                <a:solidFill>
                  <a:schemeClr val="accent2">
                    <a:lumMod val="50000"/>
                  </a:schemeClr>
                </a:solidFill>
                <a:latin typeface="Times New Roman" panose="02020603050405020304" pitchFamily="18" charset="0"/>
                <a:cs typeface="Times New Roman" panose="02020603050405020304" pitchFamily="18" charset="0"/>
              </a:rPr>
              <a:t>Enhance user engagement with educational resources and news</a:t>
            </a:r>
          </a:p>
          <a:p>
            <a:pPr>
              <a:buFont typeface="Wingdings" panose="05000000000000000000" pitchFamily="2" charset="2"/>
              <a:buChar char="Ø"/>
            </a:pPr>
            <a:r>
              <a:rPr lang="en-US" sz="3000" dirty="0">
                <a:solidFill>
                  <a:schemeClr val="accent2">
                    <a:lumMod val="50000"/>
                  </a:schemeClr>
                </a:solidFill>
                <a:latin typeface="Times New Roman" panose="02020603050405020304" pitchFamily="18" charset="0"/>
                <a:cs typeface="Times New Roman" panose="02020603050405020304" pitchFamily="18" charset="0"/>
              </a:rPr>
              <a:t>Provide a seamless and intuitive user interface for portfolio and market management.</a:t>
            </a:r>
          </a:p>
          <a:p>
            <a:pPr>
              <a:buFont typeface="Wingdings" panose="05000000000000000000" pitchFamily="2" charset="2"/>
              <a:buChar char="Ø"/>
            </a:pPr>
            <a:endParaRPr lang="en-US" sz="3000" dirty="0">
              <a:solidFill>
                <a:schemeClr val="accent2">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30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39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0B9-1CCA-75FE-9592-73E0DF55DE7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A8E036E8-EF17-6A00-3625-C2B1CEF4AD34}"/>
              </a:ext>
            </a:extLst>
          </p:cNvPr>
          <p:cNvSpPr>
            <a:spLocks noGrp="1"/>
          </p:cNvSpPr>
          <p:nvPr>
            <p:ph idx="1"/>
          </p:nvPr>
        </p:nvSpPr>
        <p:spPr>
          <a:xfrm>
            <a:off x="677334" y="1516285"/>
            <a:ext cx="8596668" cy="4525078"/>
          </a:xfrm>
        </p:spPr>
        <p:txBody>
          <a:bodyPr>
            <a:normAutofit lnSpcReduction="10000"/>
          </a:bodyPr>
          <a:lstStyle/>
          <a:p>
            <a:pPr>
              <a:buFont typeface="Wingdings" panose="05000000000000000000" pitchFamily="2" charset="2"/>
              <a:buChar char="Ø"/>
            </a:pPr>
            <a:r>
              <a:rPr lang="en-IN" sz="2200" b="1" dirty="0">
                <a:solidFill>
                  <a:schemeClr val="accent2">
                    <a:lumMod val="50000"/>
                  </a:schemeClr>
                </a:solidFill>
                <a:latin typeface="Times New Roman" panose="02020603050405020304" pitchFamily="18" charset="0"/>
                <a:cs typeface="Times New Roman" panose="02020603050405020304" pitchFamily="18" charset="0"/>
              </a:rPr>
              <a:t>Software Requirements</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Operating system    :     Windows/Linux/Mac OS X</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Front End                :     React JS, HTML,CSS and Java script</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Backend                  :     Java, Spring Boot</a:t>
            </a:r>
          </a:p>
          <a:p>
            <a:pPr>
              <a:buFont typeface="Wingdings" panose="05000000000000000000" pitchFamily="2" charset="2"/>
              <a:buChar char="Ø"/>
            </a:pP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dirty="0">
                <a:solidFill>
                  <a:schemeClr val="accent2">
                    <a:lumMod val="50000"/>
                  </a:schemeClr>
                </a:solidFill>
                <a:latin typeface="Times New Roman" panose="02020603050405020304" pitchFamily="18" charset="0"/>
                <a:cs typeface="Times New Roman" panose="02020603050405020304" pitchFamily="18" charset="0"/>
              </a:rPr>
              <a:t>Hardware Requirements</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Processor                  :     i3 – 11</a:t>
            </a:r>
            <a:r>
              <a:rPr lang="en-IN" sz="2200" baseline="30000" dirty="0">
                <a:solidFill>
                  <a:schemeClr val="accent2">
                    <a:lumMod val="50000"/>
                  </a:schemeClr>
                </a:solidFill>
                <a:latin typeface="Times New Roman" panose="02020603050405020304" pitchFamily="18" charset="0"/>
                <a:cs typeface="Times New Roman" panose="02020603050405020304" pitchFamily="18" charset="0"/>
              </a:rPr>
              <a:t>th</a:t>
            </a:r>
            <a:r>
              <a:rPr lang="en-IN" sz="2200" dirty="0">
                <a:solidFill>
                  <a:schemeClr val="accent2">
                    <a:lumMod val="50000"/>
                  </a:schemeClr>
                </a:solidFill>
                <a:latin typeface="Times New Roman" panose="02020603050405020304" pitchFamily="18" charset="0"/>
                <a:cs typeface="Times New Roman" panose="02020603050405020304" pitchFamily="18" charset="0"/>
              </a:rPr>
              <a:t> gen</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RAM                        :     4GB – minimum</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Hard Disk                 :     40GB</a:t>
            </a:r>
          </a:p>
          <a:p>
            <a:pPr lvl="1">
              <a:buFont typeface="Wingdings" panose="05000000000000000000" pitchFamily="2" charset="2"/>
              <a:buChar char="Ø"/>
            </a:pPr>
            <a:r>
              <a:rPr lang="en-IN" sz="2200" dirty="0">
                <a:solidFill>
                  <a:schemeClr val="accent2">
                    <a:lumMod val="50000"/>
                  </a:schemeClr>
                </a:solidFill>
                <a:latin typeface="Times New Roman" panose="02020603050405020304" pitchFamily="18" charset="0"/>
                <a:cs typeface="Times New Roman" panose="02020603050405020304" pitchFamily="18" charset="0"/>
              </a:rPr>
              <a:t>Input Devices           :     Keyboard, Mouse.</a:t>
            </a:r>
          </a:p>
          <a:p>
            <a:pPr lvl="1">
              <a:buFont typeface="Wingdings" panose="05000000000000000000" pitchFamily="2" charset="2"/>
              <a:buChar char="Ø"/>
            </a:pPr>
            <a:endParaRPr lang="en-IN" dirty="0"/>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20557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B9EA-84F6-FB8C-4839-5F689B840550}"/>
              </a:ext>
            </a:extLst>
          </p:cNvPr>
          <p:cNvSpPr>
            <a:spLocks noGrp="1"/>
          </p:cNvSpPr>
          <p:nvPr>
            <p:ph type="title"/>
          </p:nvPr>
        </p:nvSpPr>
        <p:spPr>
          <a:xfrm>
            <a:off x="677333" y="609600"/>
            <a:ext cx="9161147" cy="1320800"/>
          </a:xfrm>
        </p:spPr>
        <p:txBody>
          <a:bodyPr>
            <a:normAutofit/>
          </a:bodyPr>
          <a:lstStyle/>
          <a:p>
            <a:r>
              <a:rPr lang="en-US" dirty="0"/>
              <a:t>Module 1: </a:t>
            </a:r>
            <a:r>
              <a:rPr lang="en-US" dirty="0">
                <a:solidFill>
                  <a:schemeClr val="accent1">
                    <a:lumMod val="50000"/>
                  </a:schemeClr>
                </a:solidFill>
              </a:rPr>
              <a:t>User Authentication and                                                                              				  Registration</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5C65499B-BF55-59AD-540C-4668E2255742}"/>
              </a:ext>
            </a:extLst>
          </p:cNvPr>
          <p:cNvSpPr>
            <a:spLocks noGrp="1"/>
          </p:cNvSpPr>
          <p:nvPr>
            <p:ph idx="1"/>
          </p:nvPr>
        </p:nvSpPr>
        <p:spPr/>
        <p:txBody>
          <a:bodyPr>
            <a:normAutofit/>
          </a:bodyPr>
          <a:lstStyle/>
          <a:p>
            <a:pPr>
              <a:buFont typeface="Wingdings" panose="05000000000000000000" pitchFamily="2" charset="2"/>
              <a:buChar char="Ø"/>
            </a:pPr>
            <a:r>
              <a:rPr lang="en-US" sz="3200" dirty="0">
                <a:solidFill>
                  <a:schemeClr val="accent3">
                    <a:lumMod val="50000"/>
                  </a:schemeClr>
                </a:solidFill>
                <a:latin typeface="Times New Roman" panose="02020603050405020304" pitchFamily="18" charset="0"/>
                <a:cs typeface="Times New Roman" panose="02020603050405020304" pitchFamily="18" charset="0"/>
              </a:rPr>
              <a:t>Implement user authentication and registration functionality to enhance security and user experience.</a:t>
            </a:r>
          </a:p>
          <a:p>
            <a:pPr>
              <a:buFont typeface="Wingdings" panose="05000000000000000000" pitchFamily="2" charset="2"/>
              <a:buChar char="Ø"/>
            </a:pPr>
            <a:r>
              <a:rPr lang="en-US" sz="3200" dirty="0">
                <a:solidFill>
                  <a:schemeClr val="accent3">
                    <a:lumMod val="50000"/>
                  </a:schemeClr>
                </a:solidFill>
                <a:latin typeface="Times New Roman" panose="02020603050405020304" pitchFamily="18" charset="0"/>
                <a:cs typeface="Times New Roman" panose="02020603050405020304" pitchFamily="18" charset="0"/>
              </a:rPr>
              <a:t>It includes  </a:t>
            </a:r>
            <a:r>
              <a:rPr lang="en-IN" sz="3200" dirty="0">
                <a:solidFill>
                  <a:schemeClr val="accent3">
                    <a:lumMod val="50000"/>
                  </a:schemeClr>
                </a:solidFill>
                <a:latin typeface="Times New Roman" panose="02020603050405020304" pitchFamily="18" charset="0"/>
                <a:cs typeface="Times New Roman" panose="02020603050405020304" pitchFamily="18" charset="0"/>
              </a:rPr>
              <a:t>User registration and login mechanisms.</a:t>
            </a:r>
          </a:p>
        </p:txBody>
      </p:sp>
    </p:spTree>
    <p:extLst>
      <p:ext uri="{BB962C8B-B14F-4D97-AF65-F5344CB8AC3E}">
        <p14:creationId xmlns:p14="http://schemas.microsoft.com/office/powerpoint/2010/main" val="259491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0730-951C-FCD2-AF0A-3C02A0FA0700}"/>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BC29774D-C055-6153-3A8F-4468EDD632BF}"/>
              </a:ext>
            </a:extLst>
          </p:cNvPr>
          <p:cNvSpPr txBox="1"/>
          <p:nvPr/>
        </p:nvSpPr>
        <p:spPr>
          <a:xfrm>
            <a:off x="763929" y="1203767"/>
            <a:ext cx="313673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Login Page</a:t>
            </a:r>
          </a:p>
        </p:txBody>
      </p:sp>
      <p:pic>
        <p:nvPicPr>
          <p:cNvPr id="6" name="Picture 5">
            <a:extLst>
              <a:ext uri="{FF2B5EF4-FFF2-40B4-BE49-F238E27FC236}">
                <a16:creationId xmlns:a16="http://schemas.microsoft.com/office/drawing/2014/main" id="{0C367291-2467-79CA-23A7-F5581C1D119D}"/>
              </a:ext>
            </a:extLst>
          </p:cNvPr>
          <p:cNvPicPr>
            <a:picLocks noChangeAspect="1"/>
          </p:cNvPicPr>
          <p:nvPr/>
        </p:nvPicPr>
        <p:blipFill>
          <a:blip r:embed="rId2"/>
          <a:stretch>
            <a:fillRect/>
          </a:stretch>
        </p:blipFill>
        <p:spPr>
          <a:xfrm>
            <a:off x="829519" y="1830457"/>
            <a:ext cx="8717759" cy="3880773"/>
          </a:xfrm>
          <a:prstGeom prst="rect">
            <a:avLst/>
          </a:prstGeom>
        </p:spPr>
      </p:pic>
      <p:sp>
        <p:nvSpPr>
          <p:cNvPr id="8" name="Content Placeholder 7">
            <a:extLst>
              <a:ext uri="{FF2B5EF4-FFF2-40B4-BE49-F238E27FC236}">
                <a16:creationId xmlns:a16="http://schemas.microsoft.com/office/drawing/2014/main" id="{DFFF31AA-2040-93DC-CDAA-B8E94F29D25A}"/>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295084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30905-0178-710B-7658-C467697F1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045B2-8393-8AD8-DA95-3740E7E2F322}"/>
              </a:ext>
            </a:extLst>
          </p:cNvPr>
          <p:cNvSpPr>
            <a:spLocks noGrp="1"/>
          </p:cNvSpPr>
          <p:nvPr>
            <p:ph type="title"/>
          </p:nvPr>
        </p:nvSpPr>
        <p:spPr>
          <a:xfrm>
            <a:off x="677334" y="609600"/>
            <a:ext cx="8596668" cy="848810"/>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TextBox 3">
            <a:extLst>
              <a:ext uri="{FF2B5EF4-FFF2-40B4-BE49-F238E27FC236}">
                <a16:creationId xmlns:a16="http://schemas.microsoft.com/office/drawing/2014/main" id="{D1703CC5-D9B5-4717-BB8F-5ACF80753AA8}"/>
              </a:ext>
            </a:extLst>
          </p:cNvPr>
          <p:cNvSpPr txBox="1"/>
          <p:nvPr/>
        </p:nvSpPr>
        <p:spPr>
          <a:xfrm>
            <a:off x="763929" y="1203767"/>
            <a:ext cx="3136739" cy="584775"/>
          </a:xfrm>
          <a:prstGeom prst="rect">
            <a:avLst/>
          </a:prstGeom>
          <a:noFill/>
        </p:spPr>
        <p:txBody>
          <a:bodyPr wrap="square" rtlCol="0">
            <a:spAutoFit/>
          </a:bodyPr>
          <a:lstStyle/>
          <a:p>
            <a:r>
              <a:rPr lang="en-IN" sz="3200" b="1" dirty="0">
                <a:solidFill>
                  <a:schemeClr val="accent3">
                    <a:lumMod val="50000"/>
                  </a:schemeClr>
                </a:solidFill>
                <a:latin typeface="Times New Roman" panose="02020603050405020304" pitchFamily="18" charset="0"/>
                <a:cs typeface="Times New Roman" panose="02020603050405020304" pitchFamily="18" charset="0"/>
              </a:rPr>
              <a:t>Signup Page</a:t>
            </a:r>
          </a:p>
        </p:txBody>
      </p:sp>
      <p:sp>
        <p:nvSpPr>
          <p:cNvPr id="8" name="Content Placeholder 7">
            <a:extLst>
              <a:ext uri="{FF2B5EF4-FFF2-40B4-BE49-F238E27FC236}">
                <a16:creationId xmlns:a16="http://schemas.microsoft.com/office/drawing/2014/main" id="{50E1D7F6-4E6F-E204-A9B3-9C4AD9747E10}"/>
              </a:ext>
            </a:extLst>
          </p:cNvPr>
          <p:cNvSpPr>
            <a:spLocks noGrp="1"/>
          </p:cNvSpPr>
          <p:nvPr>
            <p:ph idx="1"/>
          </p:nvPr>
        </p:nvSpPr>
        <p:spPr/>
        <p:txBody>
          <a:bodyPr/>
          <a:lstStyle/>
          <a:p>
            <a:pPr marL="0" indent="0">
              <a:buNone/>
            </a:pPr>
            <a:r>
              <a:rPr lang="en-IN" dirty="0"/>
              <a:t> </a:t>
            </a:r>
          </a:p>
        </p:txBody>
      </p:sp>
      <p:pic>
        <p:nvPicPr>
          <p:cNvPr id="7" name="Picture 6">
            <a:extLst>
              <a:ext uri="{FF2B5EF4-FFF2-40B4-BE49-F238E27FC236}">
                <a16:creationId xmlns:a16="http://schemas.microsoft.com/office/drawing/2014/main" id="{6935A1ED-3A60-A322-8DF4-0BEFE052233A}"/>
              </a:ext>
            </a:extLst>
          </p:cNvPr>
          <p:cNvPicPr>
            <a:picLocks noChangeAspect="1"/>
          </p:cNvPicPr>
          <p:nvPr/>
        </p:nvPicPr>
        <p:blipFill>
          <a:blip r:embed="rId2"/>
          <a:stretch>
            <a:fillRect/>
          </a:stretch>
        </p:blipFill>
        <p:spPr>
          <a:xfrm>
            <a:off x="763929" y="1788542"/>
            <a:ext cx="9086127" cy="4057237"/>
          </a:xfrm>
          <a:prstGeom prst="rect">
            <a:avLst/>
          </a:prstGeom>
        </p:spPr>
      </p:pic>
    </p:spTree>
    <p:extLst>
      <p:ext uri="{BB962C8B-B14F-4D97-AF65-F5344CB8AC3E}">
        <p14:creationId xmlns:p14="http://schemas.microsoft.com/office/powerpoint/2010/main" val="517335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515</TotalTime>
  <Words>693</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   by Yuvarajan S</vt:lpstr>
      <vt:lpstr>Abstract</vt:lpstr>
      <vt:lpstr>System Analysis</vt:lpstr>
      <vt:lpstr>  </vt:lpstr>
      <vt:lpstr>Advantages</vt:lpstr>
      <vt:lpstr>System Requirements</vt:lpstr>
      <vt:lpstr>Module 1: User Authentication and                                                                                    Registration</vt:lpstr>
      <vt:lpstr>Output Screenshots</vt:lpstr>
      <vt:lpstr>Output Screenshots</vt:lpstr>
      <vt:lpstr>Module 2: Portfolio</vt:lpstr>
      <vt:lpstr>Output Screenshots</vt:lpstr>
      <vt:lpstr>Module 3: Data and Visualization</vt:lpstr>
      <vt:lpstr>Output Screenshots</vt:lpstr>
      <vt:lpstr>Module 4: Dashboard</vt:lpstr>
      <vt:lpstr>Output Screenshots</vt:lpstr>
      <vt:lpstr>Module 6: Learn Resources</vt:lpstr>
      <vt:lpstr>Output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yuvarajan S</dc:creator>
  <cp:lastModifiedBy>yuvarajan S</cp:lastModifiedBy>
  <cp:revision>10</cp:revision>
  <dcterms:created xsi:type="dcterms:W3CDTF">2024-10-28T13:46:55Z</dcterms:created>
  <dcterms:modified xsi:type="dcterms:W3CDTF">2024-12-16T19:20:38Z</dcterms:modified>
</cp:coreProperties>
</file>