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6" r:id="rId3"/>
    <p:sldId id="261" r:id="rId4"/>
    <p:sldId id="269" r:id="rId5"/>
    <p:sldId id="270" r:id="rId6"/>
    <p:sldId id="268" r:id="rId7"/>
    <p:sldId id="267" r:id="rId8"/>
    <p:sldId id="265" r:id="rId9"/>
    <p:sldId id="266" r:id="rId10"/>
    <p:sldId id="262"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F3ACA7-6551-40E4-8A8D-37254CC61450}"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275609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370592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126200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0128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3992787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F3ACA7-6551-40E4-8A8D-37254CC61450}"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1581559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F3ACA7-6551-40E4-8A8D-37254CC61450}"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59773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3ACA7-6551-40E4-8A8D-37254CC61450}"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209519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3ACA7-6551-40E4-8A8D-37254CC61450}"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3547241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F3ACA7-6551-40E4-8A8D-37254CC61450}"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2558586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F3ACA7-6551-40E4-8A8D-37254CC61450}"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267292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47066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F3ACA7-6551-40E4-8A8D-37254CC61450}" type="datetimeFigureOut">
              <a:rPr lang="en-IN" smtClean="0"/>
              <a:t>14-07-2025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112899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F3ACA7-6551-40E4-8A8D-37254CC61450}"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3672037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3ACA7-6551-40E4-8A8D-37254CC61450}" type="datetimeFigureOut">
              <a:rPr lang="en-IN" smtClean="0"/>
              <a:t>14-07-2025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1900857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3415590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F3ACA7-6551-40E4-8A8D-37254CC61450}"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D27AC4-4008-49B2-A167-9234BD3516A6}" type="slidenum">
              <a:rPr lang="en-IN" smtClean="0"/>
              <a:t>‹#›</a:t>
            </a:fld>
            <a:endParaRPr lang="en-IN"/>
          </a:p>
        </p:txBody>
      </p:sp>
    </p:spTree>
    <p:extLst>
      <p:ext uri="{BB962C8B-B14F-4D97-AF65-F5344CB8AC3E}">
        <p14:creationId xmlns:p14="http://schemas.microsoft.com/office/powerpoint/2010/main" val="256124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CF3ACA7-6551-40E4-8A8D-37254CC61450}" type="datetimeFigureOut">
              <a:rPr lang="en-IN" smtClean="0"/>
              <a:t>14-07-2025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1D27AC4-4008-49B2-A167-9234BD3516A6}" type="slidenum">
              <a:rPr lang="en-IN" smtClean="0"/>
              <a:t>‹#›</a:t>
            </a:fld>
            <a:endParaRPr lang="en-IN"/>
          </a:p>
        </p:txBody>
      </p:sp>
    </p:spTree>
    <p:extLst>
      <p:ext uri="{BB962C8B-B14F-4D97-AF65-F5344CB8AC3E}">
        <p14:creationId xmlns:p14="http://schemas.microsoft.com/office/powerpoint/2010/main" val="225114846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yuvarajmadugu/" TargetMode="External"/><Relationship Id="rId2" Type="http://schemas.openxmlformats.org/officeDocument/2006/relationships/hyperlink" Target="https://github.com/yuvarajmadugu/Engagement_insight_engine"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yuvarajmadugu.github.io/Portfol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1710D-ECBF-A967-CF43-D8EFC8141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2279F-A3B2-B03A-F8D5-F87F347D91DD}"/>
              </a:ext>
            </a:extLst>
          </p:cNvPr>
          <p:cNvSpPr>
            <a:spLocks noGrp="1"/>
          </p:cNvSpPr>
          <p:nvPr>
            <p:ph type="ctrTitle"/>
          </p:nvPr>
        </p:nvSpPr>
        <p:spPr>
          <a:xfrm>
            <a:off x="1595269" y="927357"/>
            <a:ext cx="9001462" cy="2387600"/>
          </a:xfrm>
        </p:spPr>
        <p:txBody>
          <a:bodyPr/>
          <a:lstStyle/>
          <a:p>
            <a:r>
              <a:rPr lang="en-IN" dirty="0"/>
              <a:t>The Engagement Insight Engine</a:t>
            </a:r>
          </a:p>
        </p:txBody>
      </p:sp>
      <p:sp>
        <p:nvSpPr>
          <p:cNvPr id="3" name="Subtitle 2">
            <a:extLst>
              <a:ext uri="{FF2B5EF4-FFF2-40B4-BE49-F238E27FC236}">
                <a16:creationId xmlns:a16="http://schemas.microsoft.com/office/drawing/2014/main" id="{75152B73-B68C-1566-C4FD-60E836458818}"/>
              </a:ext>
            </a:extLst>
          </p:cNvPr>
          <p:cNvSpPr>
            <a:spLocks noGrp="1"/>
          </p:cNvSpPr>
          <p:nvPr>
            <p:ph type="subTitle" idx="1"/>
          </p:nvPr>
        </p:nvSpPr>
        <p:spPr>
          <a:xfrm>
            <a:off x="1595269" y="3429000"/>
            <a:ext cx="9001462" cy="1655762"/>
          </a:xfrm>
        </p:spPr>
        <p:txBody>
          <a:bodyPr/>
          <a:lstStyle/>
          <a:p>
            <a:r>
              <a:rPr lang="en-US" dirty="0"/>
              <a:t>An intelligent, AI-driven microservice designed to deeply understand and improve user engagement on online learning and professional growth platforms.</a:t>
            </a:r>
          </a:p>
          <a:p>
            <a:endParaRPr lang="en-IN" dirty="0"/>
          </a:p>
        </p:txBody>
      </p:sp>
      <p:pic>
        <p:nvPicPr>
          <p:cNvPr id="5" name="Picture 4">
            <a:extLst>
              <a:ext uri="{FF2B5EF4-FFF2-40B4-BE49-F238E27FC236}">
                <a16:creationId xmlns:a16="http://schemas.microsoft.com/office/drawing/2014/main" id="{2B9ED1B0-CC30-A278-5AEE-2E7812ADB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732371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421DE-F256-159C-CBFE-E6C357F94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E50FC-926D-FA02-ED75-F0931284DA98}"/>
              </a:ext>
            </a:extLst>
          </p:cNvPr>
          <p:cNvSpPr>
            <a:spLocks noGrp="1"/>
          </p:cNvSpPr>
          <p:nvPr>
            <p:ph type="ctrTitle"/>
          </p:nvPr>
        </p:nvSpPr>
        <p:spPr>
          <a:xfrm>
            <a:off x="727168" y="813314"/>
            <a:ext cx="2988306" cy="530886"/>
          </a:xfrm>
        </p:spPr>
        <p:txBody>
          <a:bodyPr>
            <a:normAutofit/>
          </a:bodyPr>
          <a:lstStyle/>
          <a:p>
            <a:r>
              <a:rPr lang="en-IN" sz="2400" dirty="0"/>
              <a:t>Conclusion:</a:t>
            </a:r>
          </a:p>
        </p:txBody>
      </p:sp>
      <p:sp>
        <p:nvSpPr>
          <p:cNvPr id="3" name="Subtitle 2">
            <a:extLst>
              <a:ext uri="{FF2B5EF4-FFF2-40B4-BE49-F238E27FC236}">
                <a16:creationId xmlns:a16="http://schemas.microsoft.com/office/drawing/2014/main" id="{1E9AACB1-678B-2C2B-7779-E0434BBF9B4D}"/>
              </a:ext>
            </a:extLst>
          </p:cNvPr>
          <p:cNvSpPr>
            <a:spLocks noGrp="1"/>
          </p:cNvSpPr>
          <p:nvPr>
            <p:ph type="subTitle" idx="1"/>
          </p:nvPr>
        </p:nvSpPr>
        <p:spPr>
          <a:xfrm>
            <a:off x="1551009" y="1493133"/>
            <a:ext cx="8738886" cy="1689905"/>
          </a:xfrm>
        </p:spPr>
        <p:txBody>
          <a:bodyPr>
            <a:normAutofit/>
          </a:bodyPr>
          <a:lstStyle/>
          <a:p>
            <a:pPr marL="342900" indent="-342900" algn="l">
              <a:buFont typeface="Arial" panose="020B0604020202020204" pitchFamily="34" charset="0"/>
              <a:buChar char="•"/>
            </a:pPr>
            <a:r>
              <a:rPr lang="en-US" sz="2000" dirty="0"/>
              <a:t>The Engagement Insight Engine successfully provides personalized, data-driven engagement strategies. Its hybrid logic, modular design, and offline/containerized architecture ensure privacy, independence, and scalability.</a:t>
            </a:r>
          </a:p>
        </p:txBody>
      </p:sp>
      <p:pic>
        <p:nvPicPr>
          <p:cNvPr id="5" name="Picture 4">
            <a:extLst>
              <a:ext uri="{FF2B5EF4-FFF2-40B4-BE49-F238E27FC236}">
                <a16:creationId xmlns:a16="http://schemas.microsoft.com/office/drawing/2014/main" id="{05A9EA53-B147-C30B-0876-37BB54A0A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
        <p:nvSpPr>
          <p:cNvPr id="6" name="Rectangle 5">
            <a:extLst>
              <a:ext uri="{FF2B5EF4-FFF2-40B4-BE49-F238E27FC236}">
                <a16:creationId xmlns:a16="http://schemas.microsoft.com/office/drawing/2014/main" id="{81678BE0-628E-8B64-3AC5-F98DEB50D8FD}"/>
              </a:ext>
            </a:extLst>
          </p:cNvPr>
          <p:cNvSpPr/>
          <p:nvPr/>
        </p:nvSpPr>
        <p:spPr>
          <a:xfrm>
            <a:off x="1261639" y="3674963"/>
            <a:ext cx="2893671" cy="1851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p>
          <a:p>
            <a:r>
              <a:rPr lang="en-US" b="1" dirty="0"/>
              <a:t>Reliable &amp; Adaptable:</a:t>
            </a:r>
          </a:p>
          <a:p>
            <a:r>
              <a:rPr lang="en-US" dirty="0"/>
              <a:t>Combines rules and ML for timely, relevant nudges.</a:t>
            </a:r>
          </a:p>
          <a:p>
            <a:pPr algn="ctr"/>
            <a:endParaRPr lang="en-IN" dirty="0"/>
          </a:p>
        </p:txBody>
      </p:sp>
      <p:pic>
        <p:nvPicPr>
          <p:cNvPr id="7" name="Picture 6">
            <a:extLst>
              <a:ext uri="{FF2B5EF4-FFF2-40B4-BE49-F238E27FC236}">
                <a16:creationId xmlns:a16="http://schemas.microsoft.com/office/drawing/2014/main" id="{0F8D42E9-C4A8-B608-6551-E7CDB03DAB6A}"/>
              </a:ext>
            </a:extLst>
          </p:cNvPr>
          <p:cNvPicPr>
            <a:picLocks noChangeAspect="1"/>
          </p:cNvPicPr>
          <p:nvPr/>
        </p:nvPicPr>
        <p:blipFill>
          <a:blip r:embed="rId3"/>
          <a:stretch>
            <a:fillRect/>
          </a:stretch>
        </p:blipFill>
        <p:spPr>
          <a:xfrm>
            <a:off x="4463381" y="3674963"/>
            <a:ext cx="2914141" cy="1871634"/>
          </a:xfrm>
          <a:prstGeom prst="rect">
            <a:avLst/>
          </a:prstGeom>
        </p:spPr>
      </p:pic>
      <p:pic>
        <p:nvPicPr>
          <p:cNvPr id="8" name="Picture 7">
            <a:extLst>
              <a:ext uri="{FF2B5EF4-FFF2-40B4-BE49-F238E27FC236}">
                <a16:creationId xmlns:a16="http://schemas.microsoft.com/office/drawing/2014/main" id="{F9C13ED0-C003-9985-7FEE-E30B831AB4FA}"/>
              </a:ext>
            </a:extLst>
          </p:cNvPr>
          <p:cNvPicPr>
            <a:picLocks noChangeAspect="1"/>
          </p:cNvPicPr>
          <p:nvPr/>
        </p:nvPicPr>
        <p:blipFill>
          <a:blip r:embed="rId3"/>
          <a:stretch>
            <a:fillRect/>
          </a:stretch>
        </p:blipFill>
        <p:spPr>
          <a:xfrm>
            <a:off x="7685593" y="3674963"/>
            <a:ext cx="2914141" cy="1871634"/>
          </a:xfrm>
          <a:prstGeom prst="rect">
            <a:avLst/>
          </a:prstGeom>
        </p:spPr>
      </p:pic>
      <p:sp>
        <p:nvSpPr>
          <p:cNvPr id="10" name="TextBox 9">
            <a:extLst>
              <a:ext uri="{FF2B5EF4-FFF2-40B4-BE49-F238E27FC236}">
                <a16:creationId xmlns:a16="http://schemas.microsoft.com/office/drawing/2014/main" id="{57205372-4F33-A270-3C87-63765B799BF5}"/>
              </a:ext>
            </a:extLst>
          </p:cNvPr>
          <p:cNvSpPr txBox="1"/>
          <p:nvPr/>
        </p:nvSpPr>
        <p:spPr>
          <a:xfrm>
            <a:off x="4617416" y="4049585"/>
            <a:ext cx="2914142" cy="1477328"/>
          </a:xfrm>
          <a:prstGeom prst="rect">
            <a:avLst/>
          </a:prstGeom>
          <a:noFill/>
        </p:spPr>
        <p:txBody>
          <a:bodyPr wrap="square" rtlCol="0">
            <a:spAutoFit/>
          </a:bodyPr>
          <a:lstStyle/>
          <a:p>
            <a:r>
              <a:rPr lang="en-US" b="1" dirty="0"/>
              <a:t>Seamless Integration</a:t>
            </a:r>
          </a:p>
          <a:p>
            <a:r>
              <a:rPr lang="en-US" dirty="0" err="1"/>
              <a:t>FastAPI</a:t>
            </a:r>
            <a:r>
              <a:rPr lang="en-US" dirty="0"/>
              <a:t>, </a:t>
            </a:r>
            <a:r>
              <a:rPr lang="en-US" dirty="0" err="1"/>
              <a:t>Pydantic</a:t>
            </a:r>
            <a:r>
              <a:rPr lang="en-US" dirty="0"/>
              <a:t>, and robust logging simplify deployment.</a:t>
            </a:r>
          </a:p>
          <a:p>
            <a:endParaRPr lang="en-IN" dirty="0"/>
          </a:p>
        </p:txBody>
      </p:sp>
      <p:sp>
        <p:nvSpPr>
          <p:cNvPr id="12" name="TextBox 11">
            <a:extLst>
              <a:ext uri="{FF2B5EF4-FFF2-40B4-BE49-F238E27FC236}">
                <a16:creationId xmlns:a16="http://schemas.microsoft.com/office/drawing/2014/main" id="{0E9DB0D7-1830-8A21-EFDB-AD97DB05F52D}"/>
              </a:ext>
            </a:extLst>
          </p:cNvPr>
          <p:cNvSpPr txBox="1"/>
          <p:nvPr/>
        </p:nvSpPr>
        <p:spPr>
          <a:xfrm>
            <a:off x="7685593" y="4049585"/>
            <a:ext cx="2830221" cy="1200329"/>
          </a:xfrm>
          <a:prstGeom prst="rect">
            <a:avLst/>
          </a:prstGeom>
          <a:noFill/>
        </p:spPr>
        <p:txBody>
          <a:bodyPr wrap="square">
            <a:spAutoFit/>
          </a:bodyPr>
          <a:lstStyle/>
          <a:p>
            <a:pPr>
              <a:buNone/>
            </a:pPr>
            <a:r>
              <a:rPr lang="en-US" b="1" dirty="0"/>
              <a:t>Enhanced Engagement</a:t>
            </a:r>
          </a:p>
          <a:p>
            <a:pPr>
              <a:buNone/>
            </a:pPr>
            <a:r>
              <a:rPr lang="en-US" dirty="0"/>
              <a:t>Fosters active, supportive learning communities.</a:t>
            </a:r>
          </a:p>
        </p:txBody>
      </p:sp>
    </p:spTree>
    <p:extLst>
      <p:ext uri="{BB962C8B-B14F-4D97-AF65-F5344CB8AC3E}">
        <p14:creationId xmlns:p14="http://schemas.microsoft.com/office/powerpoint/2010/main" val="4235927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F3A79-3A63-6870-0D37-84F424A9D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B9DE6-8E9B-E1C8-8C4C-CF1C4AF66CD2}"/>
              </a:ext>
            </a:extLst>
          </p:cNvPr>
          <p:cNvSpPr>
            <a:spLocks noGrp="1"/>
          </p:cNvSpPr>
          <p:nvPr>
            <p:ph type="ctrTitle"/>
          </p:nvPr>
        </p:nvSpPr>
        <p:spPr>
          <a:xfrm>
            <a:off x="1595268" y="927357"/>
            <a:ext cx="9151389" cy="744127"/>
          </a:xfrm>
        </p:spPr>
        <p:txBody>
          <a:bodyPr>
            <a:normAutofit fontScale="90000"/>
          </a:bodyPr>
          <a:lstStyle/>
          <a:p>
            <a:r>
              <a:rPr lang="en-IN" dirty="0"/>
              <a:t>THANKYOU</a:t>
            </a:r>
          </a:p>
        </p:txBody>
      </p:sp>
      <p:sp>
        <p:nvSpPr>
          <p:cNvPr id="3" name="Subtitle 2">
            <a:extLst>
              <a:ext uri="{FF2B5EF4-FFF2-40B4-BE49-F238E27FC236}">
                <a16:creationId xmlns:a16="http://schemas.microsoft.com/office/drawing/2014/main" id="{A0FB4FD6-AE60-DBEC-1C0C-11A9AA4906DE}"/>
              </a:ext>
            </a:extLst>
          </p:cNvPr>
          <p:cNvSpPr>
            <a:spLocks noGrp="1"/>
          </p:cNvSpPr>
          <p:nvPr>
            <p:ph type="subTitle" idx="1"/>
          </p:nvPr>
        </p:nvSpPr>
        <p:spPr>
          <a:xfrm>
            <a:off x="895957" y="1785527"/>
            <a:ext cx="10400086" cy="4585776"/>
          </a:xfrm>
        </p:spPr>
        <p:txBody>
          <a:bodyPr>
            <a:normAutofit lnSpcReduction="10000"/>
          </a:bodyPr>
          <a:lstStyle/>
          <a:p>
            <a:r>
              <a:rPr lang="en-IN" dirty="0"/>
              <a:t>PROJECT LINK: </a:t>
            </a:r>
            <a:r>
              <a:rPr lang="en-IN" dirty="0">
                <a:solidFill>
                  <a:schemeClr val="accent5">
                    <a:lumMod val="75000"/>
                  </a:schemeClr>
                </a:solidFill>
                <a:hlinkClick r:id="rId2">
                  <a:extLst>
                    <a:ext uri="{A12FA001-AC4F-418D-AE19-62706E023703}">
                      <ahyp:hlinkClr xmlns:ahyp="http://schemas.microsoft.com/office/drawing/2018/hyperlinkcolor" val="tx"/>
                    </a:ext>
                  </a:extLst>
                </a:hlinkClick>
              </a:rPr>
              <a:t>https://github.com/yuvarajmadugu/Engagement_insight_engine</a:t>
            </a:r>
            <a:endParaRPr lang="en-IN" dirty="0">
              <a:solidFill>
                <a:schemeClr val="accent5">
                  <a:lumMod val="75000"/>
                </a:schemeClr>
              </a:solidFill>
            </a:endParaRPr>
          </a:p>
          <a:p>
            <a:pPr algn="l"/>
            <a:endParaRPr lang="en-IN" dirty="0"/>
          </a:p>
          <a:p>
            <a:pPr algn="l"/>
            <a:r>
              <a:rPr lang="en-IN" b="1" dirty="0"/>
              <a:t>SUBMITTED BY: </a:t>
            </a:r>
          </a:p>
          <a:p>
            <a:pPr algn="l"/>
            <a:r>
              <a:rPr lang="en-IN" b="1" dirty="0"/>
              <a:t>YUVARAJ MADUGU</a:t>
            </a:r>
            <a:r>
              <a:rPr lang="en-IN" dirty="0"/>
              <a:t>.</a:t>
            </a:r>
          </a:p>
          <a:p>
            <a:pPr algn="l"/>
            <a:r>
              <a:rPr lang="en-IN" sz="1800" dirty="0"/>
              <a:t>Software Engineer Intern @turtil, </a:t>
            </a:r>
          </a:p>
          <a:p>
            <a:pPr algn="l"/>
            <a:r>
              <a:rPr lang="en-IN" sz="1800" dirty="0"/>
              <a:t>3</a:t>
            </a:r>
            <a:r>
              <a:rPr lang="en-IN" sz="1800" baseline="30000" dirty="0"/>
              <a:t>rd</a:t>
            </a:r>
            <a:r>
              <a:rPr lang="en-IN" sz="1800" dirty="0"/>
              <a:t> year graduate @kprit CSE – AIML.</a:t>
            </a:r>
          </a:p>
          <a:p>
            <a:pPr algn="l"/>
            <a:r>
              <a:rPr lang="en-IN" dirty="0" err="1"/>
              <a:t>Linkedin</a:t>
            </a:r>
            <a:r>
              <a:rPr lang="en-IN" dirty="0"/>
              <a:t>: </a:t>
            </a:r>
            <a:r>
              <a:rPr lang="en-IN" dirty="0">
                <a:solidFill>
                  <a:schemeClr val="accent5">
                    <a:lumMod val="75000"/>
                  </a:schemeClr>
                </a:solidFill>
                <a:hlinkClick r:id="rId3">
                  <a:extLst>
                    <a:ext uri="{A12FA001-AC4F-418D-AE19-62706E023703}">
                      <ahyp:hlinkClr xmlns:ahyp="http://schemas.microsoft.com/office/drawing/2018/hyperlinkcolor" val="tx"/>
                    </a:ext>
                  </a:extLst>
                </a:hlinkClick>
              </a:rPr>
              <a:t>https://www.linkedin.com/in/yuvarajmadugu/</a:t>
            </a:r>
            <a:endParaRPr lang="en-IN" dirty="0">
              <a:solidFill>
                <a:schemeClr val="accent5">
                  <a:lumMod val="75000"/>
                </a:schemeClr>
              </a:solidFill>
            </a:endParaRPr>
          </a:p>
          <a:p>
            <a:pPr algn="l"/>
            <a:r>
              <a:rPr lang="en-IN" dirty="0"/>
              <a:t>Portfolio: </a:t>
            </a:r>
            <a:r>
              <a:rPr lang="en-IN" dirty="0">
                <a:solidFill>
                  <a:schemeClr val="accent5">
                    <a:lumMod val="75000"/>
                  </a:schemeClr>
                </a:solidFill>
                <a:hlinkClick r:id="rId4">
                  <a:extLst>
                    <a:ext uri="{A12FA001-AC4F-418D-AE19-62706E023703}">
                      <ahyp:hlinkClr xmlns:ahyp="http://schemas.microsoft.com/office/drawing/2018/hyperlinkcolor" val="tx"/>
                    </a:ext>
                  </a:extLst>
                </a:hlinkClick>
              </a:rPr>
              <a:t>https://yuvarajmadugu.github.io/Portfolio/</a:t>
            </a:r>
            <a:r>
              <a:rPr lang="en-IN" dirty="0">
                <a:solidFill>
                  <a:schemeClr val="accent5">
                    <a:lumMod val="75000"/>
                  </a:schemeClr>
                </a:solidFill>
              </a:rPr>
              <a:t> </a:t>
            </a:r>
          </a:p>
          <a:p>
            <a:pPr algn="l"/>
            <a:endParaRPr lang="en-IN" dirty="0"/>
          </a:p>
        </p:txBody>
      </p:sp>
      <p:pic>
        <p:nvPicPr>
          <p:cNvPr id="5" name="Picture 4">
            <a:extLst>
              <a:ext uri="{FF2B5EF4-FFF2-40B4-BE49-F238E27FC236}">
                <a16:creationId xmlns:a16="http://schemas.microsoft.com/office/drawing/2014/main" id="{983E71BA-5A6A-0F84-A474-B362F4E04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2638886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A95F-55DB-7774-8CBF-A23D7E3CD5C1}"/>
              </a:ext>
            </a:extLst>
          </p:cNvPr>
          <p:cNvSpPr>
            <a:spLocks noGrp="1"/>
          </p:cNvSpPr>
          <p:nvPr>
            <p:ph type="ctrTitle"/>
          </p:nvPr>
        </p:nvSpPr>
        <p:spPr>
          <a:xfrm>
            <a:off x="0" y="325846"/>
            <a:ext cx="7030065" cy="1505822"/>
          </a:xfrm>
        </p:spPr>
        <p:txBody>
          <a:bodyPr/>
          <a:lstStyle/>
          <a:p>
            <a:r>
              <a:rPr lang="en-IN" dirty="0"/>
              <a:t>Addressing the Engagement Gap</a:t>
            </a:r>
          </a:p>
        </p:txBody>
      </p:sp>
      <p:sp>
        <p:nvSpPr>
          <p:cNvPr id="3" name="Subtitle 2">
            <a:extLst>
              <a:ext uri="{FF2B5EF4-FFF2-40B4-BE49-F238E27FC236}">
                <a16:creationId xmlns:a16="http://schemas.microsoft.com/office/drawing/2014/main" id="{EE7ADD13-B811-1F88-952D-766D037E6E4E}"/>
              </a:ext>
            </a:extLst>
          </p:cNvPr>
          <p:cNvSpPr>
            <a:spLocks noGrp="1"/>
          </p:cNvSpPr>
          <p:nvPr>
            <p:ph type="subTitle" idx="1"/>
          </p:nvPr>
        </p:nvSpPr>
        <p:spPr>
          <a:xfrm>
            <a:off x="707923" y="1831668"/>
            <a:ext cx="10776154" cy="2160229"/>
          </a:xfrm>
        </p:spPr>
        <p:txBody>
          <a:bodyPr>
            <a:normAutofit lnSpcReduction="10000"/>
          </a:bodyPr>
          <a:lstStyle/>
          <a:p>
            <a:pPr marL="285750" indent="-285750" algn="l">
              <a:buFont typeface="Arial" panose="020B0604020202020204" pitchFamily="34" charset="0"/>
              <a:buChar char="•"/>
            </a:pPr>
            <a:r>
              <a:rPr lang="en-US" sz="1600" dirty="0"/>
              <a:t>In modern upskilling ecosystems, users often start strong but gradually lose momentum, missing chances to showcase their skills, build networks, and reach their goals. The Engagement Insight Engine tackles this by analyzing user profiles and activities, comparing them to peers, and delivering smart, personalized nudges to keep them active and visible.</a:t>
            </a:r>
          </a:p>
          <a:p>
            <a:pPr marL="285750" indent="-285750" algn="l">
              <a:buFont typeface="Arial" panose="020B0604020202020204" pitchFamily="34" charset="0"/>
              <a:buChar char="•"/>
            </a:pPr>
            <a:r>
              <a:rPr lang="en-US" sz="1600" dirty="0"/>
              <a:t>By combining deterministic rules with machine learning, the system motivates users to complete profiles, upload resumes, attend events, and engage in projects — helping them stand out and grow their presence effectively.</a:t>
            </a:r>
          </a:p>
          <a:p>
            <a:pPr algn="l"/>
            <a:endParaRPr lang="en-IN" sz="1600" dirty="0"/>
          </a:p>
        </p:txBody>
      </p:sp>
      <p:pic>
        <p:nvPicPr>
          <p:cNvPr id="5" name="Picture 4">
            <a:extLst>
              <a:ext uri="{FF2B5EF4-FFF2-40B4-BE49-F238E27FC236}">
                <a16:creationId xmlns:a16="http://schemas.microsoft.com/office/drawing/2014/main" id="{8B0AEC55-1333-1F08-7A4F-D4CA65B8B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
        <p:nvSpPr>
          <p:cNvPr id="14" name="Rectangle 13">
            <a:extLst>
              <a:ext uri="{FF2B5EF4-FFF2-40B4-BE49-F238E27FC236}">
                <a16:creationId xmlns:a16="http://schemas.microsoft.com/office/drawing/2014/main" id="{B343E3FB-BA58-8487-E0EE-5EB0A4D9E3A7}"/>
              </a:ext>
            </a:extLst>
          </p:cNvPr>
          <p:cNvSpPr/>
          <p:nvPr/>
        </p:nvSpPr>
        <p:spPr>
          <a:xfrm>
            <a:off x="285135" y="4266706"/>
            <a:ext cx="3696929" cy="2127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Personalized nudges:</a:t>
            </a:r>
            <a:br>
              <a:rPr lang="en-IN" dirty="0"/>
            </a:br>
            <a:r>
              <a:rPr lang="en-US" dirty="0"/>
              <a:t>Tailored recommendations to keep users active and visible.</a:t>
            </a:r>
          </a:p>
        </p:txBody>
      </p:sp>
      <p:pic>
        <p:nvPicPr>
          <p:cNvPr id="15" name="Picture 14">
            <a:extLst>
              <a:ext uri="{FF2B5EF4-FFF2-40B4-BE49-F238E27FC236}">
                <a16:creationId xmlns:a16="http://schemas.microsoft.com/office/drawing/2014/main" id="{4AF7F2BC-4396-7A67-8BF6-06844313DD0F}"/>
              </a:ext>
            </a:extLst>
          </p:cNvPr>
          <p:cNvPicPr>
            <a:picLocks noChangeAspect="1"/>
          </p:cNvPicPr>
          <p:nvPr/>
        </p:nvPicPr>
        <p:blipFill>
          <a:blip r:embed="rId3"/>
          <a:stretch>
            <a:fillRect/>
          </a:stretch>
        </p:blipFill>
        <p:spPr>
          <a:xfrm>
            <a:off x="4197802" y="4257368"/>
            <a:ext cx="3718882" cy="2145978"/>
          </a:xfrm>
          <a:prstGeom prst="rect">
            <a:avLst/>
          </a:prstGeom>
        </p:spPr>
      </p:pic>
      <p:sp>
        <p:nvSpPr>
          <p:cNvPr id="16" name="Rectangle 15">
            <a:extLst>
              <a:ext uri="{FF2B5EF4-FFF2-40B4-BE49-F238E27FC236}">
                <a16:creationId xmlns:a16="http://schemas.microsoft.com/office/drawing/2014/main" id="{B7F3FE8D-8510-19C3-0743-02A6F346A496}"/>
              </a:ext>
            </a:extLst>
          </p:cNvPr>
          <p:cNvSpPr/>
          <p:nvPr/>
        </p:nvSpPr>
        <p:spPr>
          <a:xfrm>
            <a:off x="8132422" y="4266706"/>
            <a:ext cx="3696929" cy="2127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p>
          <a:p>
            <a:r>
              <a:rPr lang="en-US" b="1" dirty="0"/>
              <a:t>Goal Achievement:</a:t>
            </a:r>
          </a:p>
          <a:p>
            <a:r>
              <a:rPr lang="en-US" dirty="0"/>
              <a:t>Helps users complete profiles, upload resumes, and engage in activities.</a:t>
            </a:r>
          </a:p>
          <a:p>
            <a:pPr algn="ctr"/>
            <a:endParaRPr lang="en-IN" dirty="0"/>
          </a:p>
        </p:txBody>
      </p:sp>
      <p:sp>
        <p:nvSpPr>
          <p:cNvPr id="17" name="TextBox 16">
            <a:extLst>
              <a:ext uri="{FF2B5EF4-FFF2-40B4-BE49-F238E27FC236}">
                <a16:creationId xmlns:a16="http://schemas.microsoft.com/office/drawing/2014/main" id="{73D2ACEB-CE6F-F76D-A87D-462C2A3A00DB}"/>
              </a:ext>
            </a:extLst>
          </p:cNvPr>
          <p:cNvSpPr txBox="1"/>
          <p:nvPr/>
        </p:nvSpPr>
        <p:spPr>
          <a:xfrm>
            <a:off x="4452476" y="4759055"/>
            <a:ext cx="3209533" cy="1477328"/>
          </a:xfrm>
          <a:prstGeom prst="rect">
            <a:avLst/>
          </a:prstGeom>
          <a:noFill/>
        </p:spPr>
        <p:txBody>
          <a:bodyPr wrap="none" rtlCol="0">
            <a:spAutoFit/>
          </a:bodyPr>
          <a:lstStyle/>
          <a:p>
            <a:r>
              <a:rPr lang="en-US" b="1" dirty="0"/>
              <a:t>Hybrid Logic:</a:t>
            </a:r>
          </a:p>
          <a:p>
            <a:r>
              <a:rPr lang="en-US" dirty="0"/>
              <a:t>Combines rule ML-driven &amp; </a:t>
            </a:r>
          </a:p>
          <a:p>
            <a:r>
              <a:rPr lang="en-US" dirty="0"/>
              <a:t>Rule based decision-making</a:t>
            </a:r>
          </a:p>
          <a:p>
            <a:r>
              <a:rPr lang="en-US" dirty="0"/>
              <a:t> for optimal guidance.</a:t>
            </a:r>
          </a:p>
          <a:p>
            <a:endParaRPr lang="en-IN" dirty="0"/>
          </a:p>
        </p:txBody>
      </p:sp>
    </p:spTree>
    <p:extLst>
      <p:ext uri="{BB962C8B-B14F-4D97-AF65-F5344CB8AC3E}">
        <p14:creationId xmlns:p14="http://schemas.microsoft.com/office/powerpoint/2010/main" val="924291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CD1C9-D175-9AD2-1F44-02A5BF9561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CA843-3AE9-0D1B-7540-9A38E45BF4E8}"/>
              </a:ext>
            </a:extLst>
          </p:cNvPr>
          <p:cNvSpPr>
            <a:spLocks noGrp="1"/>
          </p:cNvSpPr>
          <p:nvPr>
            <p:ph type="ctrTitle"/>
          </p:nvPr>
        </p:nvSpPr>
        <p:spPr>
          <a:xfrm>
            <a:off x="307242" y="337421"/>
            <a:ext cx="10816029" cy="1954365"/>
          </a:xfrm>
        </p:spPr>
        <p:txBody>
          <a:bodyPr>
            <a:normAutofit/>
          </a:bodyPr>
          <a:lstStyle/>
          <a:p>
            <a:pPr algn="l"/>
            <a:r>
              <a:rPr lang="en-US" sz="2000" dirty="0"/>
              <a:t>System Overview: From Data to Nudges</a:t>
            </a:r>
            <a:br>
              <a:rPr lang="en-US" sz="1800" dirty="0"/>
            </a:br>
            <a:r>
              <a:rPr lang="en-US" sz="1800" b="0" cap="none" dirty="0"/>
              <a:t>The engagement insight engine acts as an intelligent microservice that</a:t>
            </a:r>
            <a:br>
              <a:rPr lang="en-US" sz="1800" b="0" cap="none" dirty="0"/>
            </a:br>
            <a:r>
              <a:rPr lang="en-US" sz="1800" b="0" cap="none" dirty="0"/>
              <a:t>converts raw user data into personalized, impactful recommendations, keeping</a:t>
            </a:r>
            <a:br>
              <a:rPr lang="en-US" sz="1800" b="0" cap="none" dirty="0"/>
            </a:br>
            <a:r>
              <a:rPr lang="en-US" sz="1800" b="0" cap="none" dirty="0"/>
              <a:t>users engaged and moving forward. It uses a structured, step-by-step process </a:t>
            </a:r>
            <a:br>
              <a:rPr lang="en-US" sz="1800" b="0" cap="none" dirty="0"/>
            </a:br>
            <a:r>
              <a:rPr lang="en-US" sz="1800" b="0" cap="none" dirty="0"/>
              <a:t>from data ingestion to final nudges — to ensure every suggestion is </a:t>
            </a:r>
            <a:br>
              <a:rPr lang="en-US" sz="1800" b="0" cap="none" dirty="0"/>
            </a:br>
            <a:r>
              <a:rPr lang="en-US" sz="1800" b="0" cap="none" dirty="0"/>
              <a:t>relevant and actionable</a:t>
            </a:r>
            <a:r>
              <a:rPr lang="en-US" sz="1800" b="0" cap="none" dirty="0">
                <a:latin typeface="+mn-lt"/>
              </a:rPr>
              <a:t>.</a:t>
            </a:r>
            <a:br>
              <a:rPr lang="en-US" sz="1800" cap="none" dirty="0">
                <a:latin typeface="+mn-lt"/>
              </a:rPr>
            </a:br>
            <a:endParaRPr lang="en-IN" sz="1800" dirty="0">
              <a:latin typeface="+mn-lt"/>
            </a:endParaRPr>
          </a:p>
        </p:txBody>
      </p:sp>
      <p:sp>
        <p:nvSpPr>
          <p:cNvPr id="3" name="Subtitle 2">
            <a:extLst>
              <a:ext uri="{FF2B5EF4-FFF2-40B4-BE49-F238E27FC236}">
                <a16:creationId xmlns:a16="http://schemas.microsoft.com/office/drawing/2014/main" id="{DF38B327-9E74-DC8F-DAEC-A252B13E2503}"/>
              </a:ext>
            </a:extLst>
          </p:cNvPr>
          <p:cNvSpPr>
            <a:spLocks noGrp="1"/>
          </p:cNvSpPr>
          <p:nvPr>
            <p:ph type="subTitle" idx="1"/>
          </p:nvPr>
        </p:nvSpPr>
        <p:spPr>
          <a:xfrm>
            <a:off x="452282" y="2160637"/>
            <a:ext cx="10913807" cy="4359941"/>
          </a:xfrm>
        </p:spPr>
        <p:txBody>
          <a:bodyPr>
            <a:normAutofit fontScale="85000" lnSpcReduction="20000"/>
          </a:bodyPr>
          <a:lstStyle/>
          <a:p>
            <a:pPr marL="342900" indent="-342900" algn="l">
              <a:buFont typeface="Arial" panose="020B0604020202020204" pitchFamily="34" charset="0"/>
              <a:buChar char="•"/>
            </a:pPr>
            <a:r>
              <a:rPr lang="en-US" b="1" dirty="0"/>
              <a:t>Data Ingestion</a:t>
            </a:r>
          </a:p>
          <a:p>
            <a:pPr marL="800100" lvl="1" indent="-342900" algn="l">
              <a:buFont typeface="Courier New" panose="02070309020205020404" pitchFamily="49" charset="0"/>
              <a:buChar char="o"/>
            </a:pPr>
            <a:r>
              <a:rPr lang="en-US" dirty="0"/>
              <a:t>User profile, activity metrics, and peer snapshots sent via </a:t>
            </a:r>
            <a:r>
              <a:rPr lang="en-US" dirty="0" err="1"/>
              <a:t>FastAPI</a:t>
            </a:r>
            <a:r>
              <a:rPr lang="en-US" dirty="0"/>
              <a:t> JSON payload.</a:t>
            </a:r>
          </a:p>
          <a:p>
            <a:pPr marL="342900" indent="-342900" algn="l">
              <a:buFont typeface="Arial" panose="020B0604020202020204" pitchFamily="34" charset="0"/>
              <a:buChar char="•"/>
            </a:pPr>
            <a:r>
              <a:rPr lang="en-US" b="1" dirty="0"/>
              <a:t>Rule-Based Engine</a:t>
            </a:r>
          </a:p>
          <a:p>
            <a:pPr marL="800100" lvl="1" indent="-342900" algn="l">
              <a:buFont typeface="Courier New" panose="02070309020205020404" pitchFamily="49" charset="0"/>
              <a:buChar char="o"/>
            </a:pPr>
            <a:r>
              <a:rPr lang="en-US" dirty="0"/>
              <a:t>Deterministic rules (from </a:t>
            </a:r>
            <a:r>
              <a:rPr lang="en-US" dirty="0" err="1"/>
              <a:t>config.json</a:t>
            </a:r>
            <a:r>
              <a:rPr lang="en-US" dirty="0"/>
              <a:t>) apply explicit conditions for high-priority nudges.</a:t>
            </a:r>
          </a:p>
          <a:p>
            <a:pPr marL="342900" indent="-342900" algn="l">
              <a:buFont typeface="Arial" panose="020B0604020202020204" pitchFamily="34" charset="0"/>
              <a:buChar char="•"/>
            </a:pPr>
            <a:r>
              <a:rPr lang="en-US" b="1" dirty="0"/>
              <a:t>Machine Learning Engine</a:t>
            </a:r>
          </a:p>
          <a:p>
            <a:pPr marL="800100" lvl="1" indent="-342900" algn="l">
              <a:buFont typeface="Courier New" panose="02070309020205020404" pitchFamily="49" charset="0"/>
              <a:buChar char="o"/>
            </a:pPr>
            <a:r>
              <a:rPr lang="en-US" dirty="0"/>
              <a:t>Pre-trained logistic regression models predict additional opportunities for improvement.</a:t>
            </a:r>
          </a:p>
          <a:p>
            <a:pPr marL="342900" indent="-342900" algn="l">
              <a:buFont typeface="Arial" panose="020B0604020202020204" pitchFamily="34" charset="0"/>
              <a:buChar char="•"/>
            </a:pPr>
            <a:r>
              <a:rPr lang="en-US" b="1" dirty="0"/>
              <a:t>Nudge Compilation</a:t>
            </a:r>
          </a:p>
          <a:p>
            <a:pPr marL="800100" lvl="1" indent="-342900" algn="l">
              <a:buFont typeface="Courier New" panose="02070309020205020404" pitchFamily="49" charset="0"/>
              <a:buChar char="o"/>
            </a:pPr>
            <a:r>
              <a:rPr lang="en-US" dirty="0"/>
              <a:t>Prioritized nudges (up to 3) with clear titles, messages, and priority labels are compiled.</a:t>
            </a:r>
          </a:p>
          <a:p>
            <a:pPr marL="342900" indent="-342900" algn="l">
              <a:buFont typeface="Arial" panose="020B0604020202020204" pitchFamily="34" charset="0"/>
              <a:buChar char="•"/>
            </a:pPr>
            <a:r>
              <a:rPr lang="en-US" b="1" dirty="0"/>
              <a:t>Real-time Response &amp; Logging</a:t>
            </a:r>
          </a:p>
          <a:p>
            <a:pPr marL="800100" lvl="1" indent="-342900" algn="l">
              <a:buFont typeface="Courier New" panose="02070309020205020404" pitchFamily="49" charset="0"/>
              <a:buChar char="o"/>
            </a:pPr>
            <a:r>
              <a:rPr lang="en-US" dirty="0"/>
              <a:t>Response returned to client, and all major steps are logged for </a:t>
            </a:r>
          </a:p>
          <a:p>
            <a:pPr lvl="1" algn="l"/>
            <a:r>
              <a:rPr lang="en-US" dirty="0"/>
              <a:t>	transparency and debugging.</a:t>
            </a:r>
          </a:p>
          <a:p>
            <a:pPr marL="342900" indent="-34290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3AD9C06A-C928-B4B6-73E2-6F221FA4B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178081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55069-1CDF-1EB8-BF8A-E30EEDBB7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3A5491-8E87-B828-53B0-9E3D0333441A}"/>
              </a:ext>
            </a:extLst>
          </p:cNvPr>
          <p:cNvSpPr>
            <a:spLocks noGrp="1"/>
          </p:cNvSpPr>
          <p:nvPr>
            <p:ph type="ctrTitle"/>
          </p:nvPr>
        </p:nvSpPr>
        <p:spPr>
          <a:xfrm>
            <a:off x="680122" y="629264"/>
            <a:ext cx="5809168" cy="4591665"/>
          </a:xfrm>
        </p:spPr>
        <p:txBody>
          <a:bodyPr>
            <a:normAutofit/>
          </a:bodyPr>
          <a:lstStyle/>
          <a:p>
            <a:pPr algn="l"/>
            <a:r>
              <a:rPr lang="en-US" sz="2800" dirty="0"/>
              <a:t>Methodology: </a:t>
            </a:r>
            <a:br>
              <a:rPr lang="en-US" sz="2800" dirty="0"/>
            </a:br>
            <a:r>
              <a:rPr lang="en-US" sz="2800" dirty="0"/>
              <a:t>Hybrid Logic</a:t>
            </a:r>
            <a:br>
              <a:rPr lang="en-US" sz="2800" dirty="0"/>
            </a:br>
            <a:r>
              <a:rPr lang="en-US" sz="2800" dirty="0"/>
              <a:t>for Personalized Guidance.</a:t>
            </a:r>
            <a:br>
              <a:rPr lang="en-US" sz="1600" dirty="0"/>
            </a:br>
            <a:br>
              <a:rPr lang="en-US" sz="1800" b="0" dirty="0"/>
            </a:br>
            <a:r>
              <a:rPr lang="en-US" sz="1800" b="0" cap="none" dirty="0"/>
              <a:t>The engagement insight engine uses a hybrid approach combining rule-based logic and machine learning to deliver personalized nudges. Powered by </a:t>
            </a:r>
            <a:r>
              <a:rPr lang="en-US" sz="1800" b="0" cap="none" dirty="0" err="1"/>
              <a:t>fastapi</a:t>
            </a:r>
            <a:r>
              <a:rPr lang="en-US" sz="1800" b="0" cap="none" dirty="0"/>
              <a:t> and </a:t>
            </a:r>
            <a:r>
              <a:rPr lang="en-US" sz="1800" b="0" cap="none" dirty="0" err="1"/>
              <a:t>pydantic</a:t>
            </a:r>
            <a:r>
              <a:rPr lang="en-US" sz="1800" b="0" cap="none" dirty="0"/>
              <a:t>, it ensures robust, clear, and seamless data handling throughout.</a:t>
            </a:r>
            <a:br>
              <a:rPr lang="en-US" sz="1800" b="0" cap="none" dirty="0">
                <a:latin typeface="+mn-lt"/>
              </a:rPr>
            </a:br>
            <a:endParaRPr lang="en-IN" sz="1800" b="0" dirty="0">
              <a:latin typeface="+mn-lt"/>
            </a:endParaRPr>
          </a:p>
        </p:txBody>
      </p:sp>
      <p:sp>
        <p:nvSpPr>
          <p:cNvPr id="3" name="Subtitle 2">
            <a:extLst>
              <a:ext uri="{FF2B5EF4-FFF2-40B4-BE49-F238E27FC236}">
                <a16:creationId xmlns:a16="http://schemas.microsoft.com/office/drawing/2014/main" id="{E8A32B6B-94CF-CF35-4B8E-E011DA7568E6}"/>
              </a:ext>
            </a:extLst>
          </p:cNvPr>
          <p:cNvSpPr>
            <a:spLocks noGrp="1"/>
          </p:cNvSpPr>
          <p:nvPr>
            <p:ph type="subTitle" idx="1"/>
          </p:nvPr>
        </p:nvSpPr>
        <p:spPr>
          <a:xfrm>
            <a:off x="7337308" y="2282722"/>
            <a:ext cx="4028782" cy="3488814"/>
          </a:xfrm>
        </p:spPr>
        <p:txBody>
          <a:bodyPr>
            <a:normAutofit fontScale="70000" lnSpcReduction="20000"/>
          </a:bodyPr>
          <a:lstStyle/>
          <a:p>
            <a:pPr algn="l"/>
            <a:r>
              <a:rPr lang="en-US" dirty="0"/>
              <a:t>Workflow: </a:t>
            </a:r>
          </a:p>
          <a:p>
            <a:pPr marL="457200" indent="-457200" algn="l">
              <a:buFont typeface="+mj-lt"/>
              <a:buAutoNum type="arabicPeriod"/>
            </a:pPr>
            <a:r>
              <a:rPr lang="en-US" dirty="0"/>
              <a:t>User fills JSON input in Swagger UI → validated by </a:t>
            </a:r>
            <a:r>
              <a:rPr lang="en-US" dirty="0" err="1"/>
              <a:t>Pydantic</a:t>
            </a:r>
            <a:r>
              <a:rPr lang="en-US" dirty="0"/>
              <a:t> models.</a:t>
            </a:r>
          </a:p>
          <a:p>
            <a:pPr marL="457200" indent="-457200" algn="l">
              <a:buFont typeface="+mj-lt"/>
              <a:buAutoNum type="arabicPeriod"/>
            </a:pPr>
            <a:r>
              <a:rPr lang="en-US" dirty="0"/>
              <a:t>Data passed to hybrid-based logic → high-priority deterministic nudges generated.</a:t>
            </a:r>
          </a:p>
          <a:p>
            <a:pPr marL="457200" indent="-457200" algn="l">
              <a:buFont typeface="+mj-lt"/>
              <a:buAutoNum type="arabicPeriod"/>
            </a:pPr>
            <a:r>
              <a:rPr lang="en-US" dirty="0"/>
              <a:t>Nudges structured and prioritized → returned as JSON response.</a:t>
            </a:r>
          </a:p>
          <a:p>
            <a:pPr marL="457200" indent="-457200" algn="l">
              <a:buFont typeface="+mj-lt"/>
              <a:buAutoNum type="arabicPeriod"/>
            </a:pPr>
            <a:r>
              <a:rPr lang="en-US" dirty="0"/>
              <a:t>Logs recorded → transparent and </a:t>
            </a:r>
            <a:r>
              <a:rPr lang="en-US" dirty="0" err="1"/>
              <a:t>debuggable</a:t>
            </a:r>
            <a:r>
              <a:rPr lang="en-US" dirty="0"/>
              <a:t>.</a:t>
            </a:r>
          </a:p>
        </p:txBody>
      </p:sp>
      <p:pic>
        <p:nvPicPr>
          <p:cNvPr id="5" name="Picture 4">
            <a:extLst>
              <a:ext uri="{FF2B5EF4-FFF2-40B4-BE49-F238E27FC236}">
                <a16:creationId xmlns:a16="http://schemas.microsoft.com/office/drawing/2014/main" id="{DA98AD18-DF22-A589-3F8D-C1DFF67E8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239221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4DE21-05C8-444F-95FF-3FE5AECB2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2A91B-8938-E787-9788-5C8E8A600EB4}"/>
              </a:ext>
            </a:extLst>
          </p:cNvPr>
          <p:cNvSpPr>
            <a:spLocks noGrp="1"/>
          </p:cNvSpPr>
          <p:nvPr>
            <p:ph type="ctrTitle"/>
          </p:nvPr>
        </p:nvSpPr>
        <p:spPr>
          <a:xfrm>
            <a:off x="143500" y="1"/>
            <a:ext cx="8803730" cy="2037144"/>
          </a:xfrm>
        </p:spPr>
        <p:txBody>
          <a:bodyPr>
            <a:normAutofit/>
          </a:bodyPr>
          <a:lstStyle/>
          <a:p>
            <a:pPr marL="285750" indent="-285750" algn="l">
              <a:buFont typeface="Wingdings" panose="05000000000000000000" pitchFamily="2" charset="2"/>
              <a:buChar char="Ø"/>
            </a:pPr>
            <a:r>
              <a:rPr lang="en-US" sz="1800" u="sng" dirty="0"/>
              <a:t>Implementation: Modular, Scalable, and Offline-Ready</a:t>
            </a:r>
            <a:br>
              <a:rPr lang="en-US" sz="1800" u="sng" dirty="0"/>
            </a:br>
            <a:br>
              <a:rPr lang="en-US" sz="1800" dirty="0"/>
            </a:br>
            <a:r>
              <a:rPr lang="en-US" sz="1600" cap="none" dirty="0"/>
              <a:t>The system was built as a </a:t>
            </a:r>
            <a:r>
              <a:rPr lang="en-US" sz="1600" cap="none" dirty="0" err="1"/>
              <a:t>fastapi</a:t>
            </a:r>
            <a:r>
              <a:rPr lang="en-US" sz="1600" cap="none" dirty="0"/>
              <a:t> microservice for its simplicity, speed, and built-in interactive API docs (swagger UI)</a:t>
            </a:r>
            <a:br>
              <a:rPr lang="en-US" sz="1800" dirty="0"/>
            </a:br>
            <a:endParaRPr lang="en-IN" sz="1800" dirty="0"/>
          </a:p>
        </p:txBody>
      </p:sp>
      <p:pic>
        <p:nvPicPr>
          <p:cNvPr id="5" name="Picture 4">
            <a:extLst>
              <a:ext uri="{FF2B5EF4-FFF2-40B4-BE49-F238E27FC236}">
                <a16:creationId xmlns:a16="http://schemas.microsoft.com/office/drawing/2014/main" id="{5CB7ECEC-6A4B-D1B3-3C5E-B2B5D0059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
        <p:nvSpPr>
          <p:cNvPr id="4" name="Rectangle 1">
            <a:extLst>
              <a:ext uri="{FF2B5EF4-FFF2-40B4-BE49-F238E27FC236}">
                <a16:creationId xmlns:a16="http://schemas.microsoft.com/office/drawing/2014/main" id="{2C38601F-D984-DBD8-8D0D-B64BEA2C96AA}"/>
              </a:ext>
            </a:extLst>
          </p:cNvPr>
          <p:cNvSpPr>
            <a:spLocks noGrp="1" noChangeArrowheads="1"/>
          </p:cNvSpPr>
          <p:nvPr>
            <p:ph type="subTitle" idx="1"/>
          </p:nvPr>
        </p:nvSpPr>
        <p:spPr bwMode="auto">
          <a:xfrm>
            <a:off x="1052705" y="2151017"/>
            <a:ext cx="10066928"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rPr>
              <a:t>API development:</a:t>
            </a:r>
          </a:p>
          <a:p>
            <a:pPr lvl="0" algn="l"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outerShdw blurRad="38100" dist="38100" dir="2700000" algn="tl">
                    <a:srgbClr val="000000">
                      <a:alpha val="43137"/>
                    </a:srgbClr>
                  </a:outerShdw>
                </a:effectLst>
              </a:rPr>
              <a:t>	</a:t>
            </a:r>
            <a:r>
              <a:rPr lang="en-US" sz="1800" dirty="0"/>
              <a:t>RESTful endpoints use strict </a:t>
            </a:r>
            <a:r>
              <a:rPr lang="en-US" sz="1800" dirty="0" err="1"/>
              <a:t>Pydantic</a:t>
            </a:r>
            <a:r>
              <a:rPr lang="en-US" sz="1800" dirty="0"/>
              <a:t> validation with example schemas in Swagger UI 	for easy testing, and all API requests are logged for monitoring and debugging.</a:t>
            </a:r>
          </a:p>
          <a:p>
            <a:pPr lvl="0" algn="l" eaLnBrk="0" fontAlgn="base" hangingPunct="0">
              <a:lnSpc>
                <a:spcPct val="100000"/>
              </a:lnSpc>
              <a:spcBef>
                <a:spcPct val="0"/>
              </a:spcBef>
              <a:spcAft>
                <a:spcPct val="0"/>
              </a:spcAft>
            </a:pPr>
            <a:endParaRPr lang="en-US" sz="1800" dirty="0"/>
          </a:p>
          <a:p>
            <a:pPr marL="342900" lvl="0" indent="-342900" algn="l" eaLnBrk="0" fontAlgn="base" hangingPunct="0">
              <a:lnSpc>
                <a:spcPct val="1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outerShdw blurRad="38100" dist="38100" dir="2700000" algn="tl">
                    <a:srgbClr val="000000">
                      <a:alpha val="43137"/>
                    </a:srgbClr>
                  </a:outerShdw>
                </a:effectLst>
              </a:rPr>
              <a:t>Containerization &amp; deployment:</a:t>
            </a:r>
          </a:p>
          <a:p>
            <a:pPr lvl="0" algn="l"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outerShdw blurRad="38100" dist="38100" dir="2700000" algn="tl">
                    <a:srgbClr val="000000">
                      <a:alpha val="43137"/>
                    </a:srgbClr>
                  </a:outerShdw>
                </a:effectLst>
              </a:rPr>
              <a:t>	</a:t>
            </a:r>
            <a:r>
              <a:rPr lang="en-US" sz="1800" dirty="0"/>
              <a:t>A custom </a:t>
            </a:r>
            <a:r>
              <a:rPr lang="en-US" sz="1800" dirty="0" err="1"/>
              <a:t>Dockerfile</a:t>
            </a:r>
            <a:r>
              <a:rPr lang="en-US" sz="1800" dirty="0"/>
              <a:t> enables platform-independent, lightweight, and seamless 	deployment on local or cloud environments.</a:t>
            </a:r>
          </a:p>
          <a:p>
            <a:pPr lvl="0" algn="l" eaLnBrk="0" fontAlgn="base" hangingPunct="0">
              <a:lnSpc>
                <a:spcPct val="100000"/>
              </a:lnSpc>
              <a:spcBef>
                <a:spcPct val="0"/>
              </a:spcBef>
              <a:spcAft>
                <a:spcPct val="0"/>
              </a:spcAft>
            </a:pPr>
            <a:endParaRPr lang="en-US" altLang="en-US" sz="1400" dirty="0">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outerShdw blurRad="38100" dist="38100" dir="2700000" algn="tl">
                  <a:srgbClr val="000000">
                    <a:alpha val="43137"/>
                  </a:srgbClr>
                </a:outerShdw>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outerShdw blurRad="38100" dist="38100" dir="2700000" algn="tl">
                  <a:srgbClr val="000000">
                    <a:alpha val="43137"/>
                  </a:srgbClr>
                </a:outerShdw>
              </a:effectLst>
            </a:endParaRPr>
          </a:p>
        </p:txBody>
      </p:sp>
      <p:sp>
        <p:nvSpPr>
          <p:cNvPr id="8" name="Rectangle 4">
            <a:extLst>
              <a:ext uri="{FF2B5EF4-FFF2-40B4-BE49-F238E27FC236}">
                <a16:creationId xmlns:a16="http://schemas.microsoft.com/office/drawing/2014/main" id="{61E80926-E29A-026B-F6EE-56CCA55CBEA0}"/>
              </a:ext>
            </a:extLst>
          </p:cNvPr>
          <p:cNvSpPr>
            <a:spLocks noChangeArrowheads="1"/>
          </p:cNvSpPr>
          <p:nvPr/>
        </p:nvSpPr>
        <p:spPr bwMode="auto">
          <a:xfrm>
            <a:off x="1072368" y="4198027"/>
            <a:ext cx="9929927"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rPr>
              <a:t>Technology</a:t>
            </a:r>
            <a:r>
              <a:rPr kumimoji="0" lang="en-US" altLang="en-US" sz="2400" b="1" i="0" u="none" strike="noStrike" cap="none" normalizeH="0" baseline="0" dirty="0">
                <a:ln>
                  <a:noFill/>
                </a:ln>
                <a:solidFill>
                  <a:schemeClr val="tx1"/>
                </a:solidFill>
                <a:effectLst/>
              </a:rPr>
              <a:t> Stack</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rPr>
              <a:t>Backend: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FastAPI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Uvicorn</a:t>
            </a:r>
            <a:endParaRPr kumimoji="0" lang="en-US" altLang="en-US" b="0" i="0" u="none" strike="noStrike" cap="none" normalizeH="0" baseline="0" dirty="0">
              <a:ln>
                <a:noFill/>
              </a:ln>
              <a:solidFill>
                <a:schemeClr val="tx1"/>
              </a:solidFill>
              <a:effectLst/>
            </a:endParaRP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rPr>
              <a:t>ML &amp; Scoring:</a:t>
            </a:r>
            <a:r>
              <a:rPr kumimoji="0" lang="en-US" altLang="en-US" b="0" i="0" u="none" strike="noStrike" cap="none" normalizeH="0" baseline="0" dirty="0">
                <a:ln>
                  <a:noFill/>
                </a:ln>
                <a:solidFill>
                  <a:schemeClr val="tx1"/>
                </a:solidFill>
                <a:effectLst/>
              </a:rPr>
              <a:t> scikit-learn, </a:t>
            </a:r>
            <a:r>
              <a:rPr kumimoji="0" lang="en-US" altLang="en-US" b="0" i="0" u="none" strike="noStrike" cap="none" normalizeH="0" baseline="0" dirty="0" err="1">
                <a:ln>
                  <a:noFill/>
                </a:ln>
                <a:solidFill>
                  <a:schemeClr val="tx1"/>
                </a:solidFill>
                <a:effectLst/>
              </a:rPr>
              <a:t>joblib</a:t>
            </a:r>
            <a:endParaRPr kumimoji="0" lang="en-US" altLang="en-US" b="0" i="0" u="none" strike="noStrike" cap="none" normalizeH="0" baseline="0" dirty="0">
              <a:ln>
                <a:noFill/>
              </a:ln>
              <a:solidFill>
                <a:schemeClr val="tx1"/>
              </a:solidFill>
              <a:effectLst/>
            </a:endParaRP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rPr>
              <a:t>Data Validation: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Pydantic</a:t>
            </a:r>
            <a:endParaRPr kumimoji="0" lang="en-US" altLang="en-US" b="0" i="0" u="none" strike="noStrike" cap="none" normalizeH="0" baseline="0" dirty="0">
              <a:ln>
                <a:noFill/>
              </a:ln>
              <a:solidFill>
                <a:schemeClr val="tx1"/>
              </a:solidFill>
              <a:effectLst/>
            </a:endParaRP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rPr>
              <a:t>Containerization:</a:t>
            </a:r>
            <a:r>
              <a:rPr kumimoji="0" lang="en-US" altLang="en-US" b="0" i="0" u="none" strike="noStrike" cap="none" normalizeH="0" baseline="0" dirty="0">
                <a:ln>
                  <a:noFill/>
                </a:ln>
                <a:solidFill>
                  <a:schemeClr val="tx1"/>
                </a:solidFill>
                <a:effectLst/>
              </a:rPr>
              <a:t> Docker</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rPr>
              <a:t>Logging:</a:t>
            </a:r>
            <a:r>
              <a:rPr kumimoji="0" lang="en-US" altLang="en-US" b="0" i="0" u="none" strike="noStrike" cap="none" normalizeH="0" baseline="0" dirty="0">
                <a:ln>
                  <a:noFill/>
                </a:ln>
                <a:solidFill>
                  <a:schemeClr val="tx1"/>
                </a:solidFill>
                <a:effectLst/>
              </a:rPr>
              <a:t> Python's standard logging module</a:t>
            </a:r>
            <a:r>
              <a:rPr kumimoji="0" lang="en-US" altLang="en-US" sz="800"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6401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D343-73BF-2C41-BF33-D0571E2EE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838AF-6FCC-AD0D-DD12-4C6D04AE0AE0}"/>
              </a:ext>
            </a:extLst>
          </p:cNvPr>
          <p:cNvSpPr>
            <a:spLocks noGrp="1"/>
          </p:cNvSpPr>
          <p:nvPr>
            <p:ph type="ctrTitle"/>
          </p:nvPr>
        </p:nvSpPr>
        <p:spPr>
          <a:xfrm>
            <a:off x="825910" y="1241111"/>
            <a:ext cx="7623485" cy="887785"/>
          </a:xfrm>
        </p:spPr>
        <p:txBody>
          <a:bodyPr>
            <a:noAutofit/>
          </a:bodyPr>
          <a:lstStyle/>
          <a:p>
            <a:pPr algn="l"/>
            <a:r>
              <a:rPr lang="en-IN" sz="2000" dirty="0"/>
              <a:t>Technologies used:</a:t>
            </a:r>
            <a:br>
              <a:rPr lang="en-IN" sz="2000" dirty="0"/>
            </a:br>
            <a:r>
              <a:rPr lang="en-IN" sz="2000" dirty="0"/>
              <a:t>	</a:t>
            </a:r>
            <a:r>
              <a:rPr lang="en-US" sz="1600" b="0" cap="none" dirty="0"/>
              <a:t>The engine was built using modern, carefully selected tools to 	ensure clarity, maintainability, high performance, and smooth 	offline-ready deployment.</a:t>
            </a:r>
            <a:br>
              <a:rPr lang="en-IN" sz="2000" dirty="0"/>
            </a:br>
            <a:endParaRPr lang="en-IN" sz="2000" dirty="0"/>
          </a:p>
        </p:txBody>
      </p:sp>
      <p:sp>
        <p:nvSpPr>
          <p:cNvPr id="3" name="Subtitle 2">
            <a:extLst>
              <a:ext uri="{FF2B5EF4-FFF2-40B4-BE49-F238E27FC236}">
                <a16:creationId xmlns:a16="http://schemas.microsoft.com/office/drawing/2014/main" id="{68B4B681-9B23-4447-6957-03E0C0A82282}"/>
              </a:ext>
            </a:extLst>
          </p:cNvPr>
          <p:cNvSpPr>
            <a:spLocks noGrp="1"/>
          </p:cNvSpPr>
          <p:nvPr>
            <p:ph type="subTitle" idx="1"/>
          </p:nvPr>
        </p:nvSpPr>
        <p:spPr>
          <a:xfrm>
            <a:off x="1290467" y="2025806"/>
            <a:ext cx="8701547" cy="4249994"/>
          </a:xfrm>
        </p:spPr>
        <p:txBody>
          <a:bodyPr>
            <a:normAutofit fontScale="62500" lnSpcReduction="20000"/>
          </a:bodyPr>
          <a:lstStyle/>
          <a:p>
            <a:pPr algn="l"/>
            <a:r>
              <a:rPr lang="en-IN" b="1" dirty="0"/>
              <a:t>Python 3.9+</a:t>
            </a:r>
          </a:p>
          <a:p>
            <a:pPr algn="l"/>
            <a:r>
              <a:rPr lang="en-IN" dirty="0"/>
              <a:t>Primary language for backend, data simulation, feature engineering, and ML integration.</a:t>
            </a:r>
          </a:p>
          <a:p>
            <a:pPr algn="l"/>
            <a:r>
              <a:rPr lang="en-IN" b="1" dirty="0" err="1"/>
              <a:t>FastAPI</a:t>
            </a:r>
            <a:r>
              <a:rPr lang="en-IN" b="1" dirty="0"/>
              <a:t> &amp; </a:t>
            </a:r>
            <a:r>
              <a:rPr lang="en-IN" b="1" dirty="0" err="1"/>
              <a:t>Uvicorn</a:t>
            </a:r>
            <a:endParaRPr lang="en-IN" b="1" dirty="0"/>
          </a:p>
          <a:p>
            <a:pPr algn="l"/>
            <a:r>
              <a:rPr lang="en-IN" dirty="0"/>
              <a:t>High-performance framework for RESTful API development and efficient application serving.</a:t>
            </a:r>
          </a:p>
          <a:p>
            <a:pPr algn="l"/>
            <a:r>
              <a:rPr lang="en-IN" b="1" dirty="0" err="1"/>
              <a:t>Pydantic</a:t>
            </a:r>
            <a:endParaRPr lang="en-IN" b="1" dirty="0"/>
          </a:p>
          <a:p>
            <a:pPr algn="l"/>
            <a:r>
              <a:rPr lang="en-IN" dirty="0"/>
              <a:t>Robust data validation and parsing for strict type checking and clear schemas.</a:t>
            </a:r>
          </a:p>
          <a:p>
            <a:pPr algn="l"/>
            <a:r>
              <a:rPr lang="en-IN" b="1" dirty="0"/>
              <a:t>scikit-learn &amp; </a:t>
            </a:r>
            <a:r>
              <a:rPr lang="en-IN" b="1" dirty="0" err="1"/>
              <a:t>joblib</a:t>
            </a:r>
            <a:endParaRPr lang="en-IN" b="1" dirty="0"/>
          </a:p>
          <a:p>
            <a:pPr algn="l"/>
            <a:r>
              <a:rPr lang="en-IN" dirty="0"/>
              <a:t>Core libraries for ML model training (logistic regression) and serialization for faster deployment.</a:t>
            </a:r>
          </a:p>
          <a:p>
            <a:pPr algn="l"/>
            <a:r>
              <a:rPr lang="en-IN" b="1" dirty="0"/>
              <a:t>Docker</a:t>
            </a:r>
          </a:p>
          <a:p>
            <a:pPr algn="l"/>
            <a:r>
              <a:rPr lang="en-IN" dirty="0"/>
              <a:t>Containerization for consistent, reproducible environments across deployments.</a:t>
            </a:r>
          </a:p>
          <a:p>
            <a:pPr algn="l"/>
            <a:r>
              <a:rPr lang="en-IN" b="1" dirty="0"/>
              <a:t>Swagger UI</a:t>
            </a:r>
          </a:p>
          <a:p>
            <a:pPr algn="l"/>
            <a:r>
              <a:rPr lang="en-IN" dirty="0"/>
              <a:t>Interactive interface for live API testing and validation of payloads.</a:t>
            </a:r>
          </a:p>
          <a:p>
            <a:endParaRPr lang="en-IN" dirty="0"/>
          </a:p>
        </p:txBody>
      </p:sp>
      <p:pic>
        <p:nvPicPr>
          <p:cNvPr id="5" name="Picture 4">
            <a:extLst>
              <a:ext uri="{FF2B5EF4-FFF2-40B4-BE49-F238E27FC236}">
                <a16:creationId xmlns:a16="http://schemas.microsoft.com/office/drawing/2014/main" id="{709538EC-39A7-016E-DAAF-B563150A2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109643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F8D47-4DBB-42D8-8E3D-4A4FFC222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214B3-458E-3AFF-12DA-2798F5F0C9E3}"/>
              </a:ext>
            </a:extLst>
          </p:cNvPr>
          <p:cNvSpPr>
            <a:spLocks noGrp="1"/>
          </p:cNvSpPr>
          <p:nvPr>
            <p:ph type="ctrTitle"/>
          </p:nvPr>
        </p:nvSpPr>
        <p:spPr>
          <a:xfrm>
            <a:off x="2805620" y="2810779"/>
            <a:ext cx="2023002" cy="690879"/>
          </a:xfrm>
        </p:spPr>
        <p:txBody>
          <a:bodyPr>
            <a:normAutofit/>
          </a:bodyPr>
          <a:lstStyle/>
          <a:p>
            <a:r>
              <a:rPr lang="en-IN" sz="1600" dirty="0"/>
              <a:t>File structure :</a:t>
            </a:r>
          </a:p>
        </p:txBody>
      </p:sp>
      <p:sp>
        <p:nvSpPr>
          <p:cNvPr id="3" name="Subtitle 2">
            <a:extLst>
              <a:ext uri="{FF2B5EF4-FFF2-40B4-BE49-F238E27FC236}">
                <a16:creationId xmlns:a16="http://schemas.microsoft.com/office/drawing/2014/main" id="{F98A6AFC-4664-69F0-9554-5169833FD51E}"/>
              </a:ext>
            </a:extLst>
          </p:cNvPr>
          <p:cNvSpPr>
            <a:spLocks noGrp="1"/>
          </p:cNvSpPr>
          <p:nvPr>
            <p:ph type="subTitle" idx="1"/>
          </p:nvPr>
        </p:nvSpPr>
        <p:spPr>
          <a:xfrm>
            <a:off x="5692222" y="419638"/>
            <a:ext cx="4335698" cy="6164041"/>
          </a:xfrm>
        </p:spPr>
        <p:txBody>
          <a:bodyPr>
            <a:normAutofit fontScale="55000" lnSpcReduction="20000"/>
          </a:bodyPr>
          <a:lstStyle/>
          <a:p>
            <a:pPr algn="l"/>
            <a:r>
              <a:rPr lang="en-IN" dirty="0" err="1"/>
              <a:t>FprojectCode</a:t>
            </a:r>
            <a:r>
              <a:rPr lang="en-IN" dirty="0"/>
              <a:t>/</a:t>
            </a:r>
          </a:p>
          <a:p>
            <a:pPr algn="l"/>
            <a:r>
              <a:rPr lang="en-IN" dirty="0"/>
              <a:t>├── main.py</a:t>
            </a:r>
          </a:p>
          <a:p>
            <a:pPr algn="l"/>
            <a:r>
              <a:rPr lang="en-IN" dirty="0"/>
              <a:t>├── models.py</a:t>
            </a:r>
          </a:p>
          <a:p>
            <a:pPr algn="l"/>
            <a:r>
              <a:rPr lang="en-IN" dirty="0"/>
              <a:t>├── </a:t>
            </a:r>
            <a:r>
              <a:rPr lang="en-IN" dirty="0" err="1"/>
              <a:t>config.json</a:t>
            </a:r>
            <a:endParaRPr lang="en-IN" dirty="0"/>
          </a:p>
          <a:p>
            <a:pPr algn="l"/>
            <a:r>
              <a:rPr lang="en-IN" dirty="0"/>
              <a:t>├── event_fomo_score.py</a:t>
            </a:r>
          </a:p>
          <a:p>
            <a:pPr algn="l"/>
            <a:r>
              <a:rPr lang="en-IN" dirty="0"/>
              <a:t>├── generate_training_dataset.py</a:t>
            </a:r>
          </a:p>
          <a:p>
            <a:pPr algn="l"/>
            <a:r>
              <a:rPr lang="en-IN" dirty="0"/>
              <a:t>├── processed_fomo_dataset.csv</a:t>
            </a:r>
          </a:p>
          <a:p>
            <a:pPr algn="l"/>
            <a:r>
              <a:rPr lang="en-IN" dirty="0"/>
              <a:t>├── simulate_data.py</a:t>
            </a:r>
          </a:p>
          <a:p>
            <a:pPr algn="l"/>
            <a:r>
              <a:rPr lang="en-IN" dirty="0"/>
              <a:t>├── </a:t>
            </a:r>
            <a:r>
              <a:rPr lang="en-IN" dirty="0" err="1"/>
              <a:t>simulated_profile.json</a:t>
            </a:r>
            <a:r>
              <a:rPr lang="en-IN" dirty="0"/>
              <a:t>, </a:t>
            </a:r>
            <a:r>
              <a:rPr lang="en-IN" dirty="0" err="1"/>
              <a:t>peer_snapshot.json</a:t>
            </a:r>
            <a:endParaRPr lang="en-IN" dirty="0"/>
          </a:p>
          <a:p>
            <a:pPr algn="l"/>
            <a:r>
              <a:rPr lang="en-IN" dirty="0"/>
              <a:t>├── train_model.py</a:t>
            </a:r>
          </a:p>
          <a:p>
            <a:pPr algn="l"/>
            <a:r>
              <a:rPr lang="en-IN" dirty="0"/>
              <a:t>├── models/</a:t>
            </a:r>
          </a:p>
          <a:p>
            <a:pPr algn="l"/>
            <a:r>
              <a:rPr lang="en-IN" dirty="0"/>
              <a:t>│ └── </a:t>
            </a:r>
            <a:r>
              <a:rPr lang="en-IN" dirty="0" err="1"/>
              <a:t>model_resume.pkl</a:t>
            </a:r>
            <a:endParaRPr lang="en-IN" dirty="0"/>
          </a:p>
          <a:p>
            <a:pPr algn="l"/>
            <a:r>
              <a:rPr lang="en-IN" dirty="0"/>
              <a:t>│ └── </a:t>
            </a:r>
            <a:r>
              <a:rPr lang="en-IN" dirty="0" err="1"/>
              <a:t>model_event.pkl</a:t>
            </a:r>
            <a:endParaRPr lang="en-IN" dirty="0"/>
          </a:p>
          <a:p>
            <a:pPr algn="l"/>
            <a:r>
              <a:rPr lang="en-IN" dirty="0"/>
              <a:t>├── reports/</a:t>
            </a:r>
          </a:p>
          <a:p>
            <a:pPr algn="l"/>
            <a:r>
              <a:rPr lang="en-IN" dirty="0"/>
              <a:t>│ └── *.csv, *.</a:t>
            </a:r>
            <a:r>
              <a:rPr lang="en-IN" dirty="0" err="1"/>
              <a:t>png</a:t>
            </a:r>
            <a:endParaRPr lang="en-IN" dirty="0"/>
          </a:p>
          <a:p>
            <a:pPr algn="l"/>
            <a:r>
              <a:rPr lang="en-IN" dirty="0"/>
              <a:t>├── requirements.txt</a:t>
            </a:r>
          </a:p>
          <a:p>
            <a:pPr algn="l"/>
            <a:r>
              <a:rPr lang="en-IN" dirty="0"/>
              <a:t>├── </a:t>
            </a:r>
            <a:r>
              <a:rPr lang="en-IN" dirty="0" err="1"/>
              <a:t>Dockerfile</a:t>
            </a:r>
            <a:endParaRPr lang="en-IN" dirty="0"/>
          </a:p>
          <a:p>
            <a:pPr algn="l"/>
            <a:r>
              <a:rPr lang="en-IN" dirty="0"/>
              <a:t>└── README.md</a:t>
            </a:r>
          </a:p>
        </p:txBody>
      </p:sp>
      <p:pic>
        <p:nvPicPr>
          <p:cNvPr id="5" name="Picture 4">
            <a:extLst>
              <a:ext uri="{FF2B5EF4-FFF2-40B4-BE49-F238E27FC236}">
                <a16:creationId xmlns:a16="http://schemas.microsoft.com/office/drawing/2014/main" id="{AB530C58-7E39-4B33-65ED-A6DD05F49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Tree>
    <p:extLst>
      <p:ext uri="{BB962C8B-B14F-4D97-AF65-F5344CB8AC3E}">
        <p14:creationId xmlns:p14="http://schemas.microsoft.com/office/powerpoint/2010/main" val="3152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D0910-70F4-9F0F-7826-091D2C264E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A57F3-3C93-8BA4-6FED-C4EBE3409E4C}"/>
              </a:ext>
            </a:extLst>
          </p:cNvPr>
          <p:cNvSpPr>
            <a:spLocks noGrp="1"/>
          </p:cNvSpPr>
          <p:nvPr>
            <p:ph type="ctrTitle"/>
          </p:nvPr>
        </p:nvSpPr>
        <p:spPr>
          <a:xfrm>
            <a:off x="3930977" y="251503"/>
            <a:ext cx="3710791" cy="530886"/>
          </a:xfrm>
        </p:spPr>
        <p:txBody>
          <a:bodyPr>
            <a:normAutofit/>
          </a:bodyPr>
          <a:lstStyle/>
          <a:p>
            <a:r>
              <a:rPr lang="en-IN" sz="2800" dirty="0"/>
              <a:t>Key files:</a:t>
            </a:r>
          </a:p>
        </p:txBody>
      </p:sp>
      <p:pic>
        <p:nvPicPr>
          <p:cNvPr id="5" name="Picture 4">
            <a:extLst>
              <a:ext uri="{FF2B5EF4-FFF2-40B4-BE49-F238E27FC236}">
                <a16:creationId xmlns:a16="http://schemas.microsoft.com/office/drawing/2014/main" id="{F4E932B4-B253-B57C-EDBF-EFE4B1813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sp>
        <p:nvSpPr>
          <p:cNvPr id="4" name="Rectangle 1">
            <a:extLst>
              <a:ext uri="{FF2B5EF4-FFF2-40B4-BE49-F238E27FC236}">
                <a16:creationId xmlns:a16="http://schemas.microsoft.com/office/drawing/2014/main" id="{940E9AFC-08FE-CB8F-24CF-F832869BBEC1}"/>
              </a:ext>
            </a:extLst>
          </p:cNvPr>
          <p:cNvSpPr>
            <a:spLocks noGrp="1" noChangeArrowheads="1"/>
          </p:cNvSpPr>
          <p:nvPr>
            <p:ph type="subTitle" idx="1"/>
          </p:nvPr>
        </p:nvSpPr>
        <p:spPr bwMode="auto">
          <a:xfrm>
            <a:off x="1068144" y="516946"/>
            <a:ext cx="9708011" cy="630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Main.Py</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t>
            </a:r>
            <a:r>
              <a:rPr lang="en-US" sz="1400" dirty="0"/>
              <a:t>Entry point for </a:t>
            </a:r>
            <a:r>
              <a:rPr lang="en-US" sz="1400" dirty="0" err="1"/>
              <a:t>FastAPI</a:t>
            </a:r>
            <a:r>
              <a:rPr lang="en-US" sz="1400" dirty="0"/>
              <a:t>, managing endpoints, logging, and nudge logic.</a:t>
            </a:r>
          </a:p>
          <a:p>
            <a:pPr lvl="0" algn="l"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Models.Py</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t>
            </a:r>
            <a:r>
              <a:rPr lang="en-US" sz="1400" dirty="0"/>
              <a:t>Defines </a:t>
            </a:r>
            <a:r>
              <a:rPr lang="en-US" sz="1400" dirty="0" err="1"/>
              <a:t>Pydantic</a:t>
            </a:r>
            <a:r>
              <a:rPr lang="en-US" sz="1400" dirty="0"/>
              <a:t> models for strict request and response validation.</a:t>
            </a:r>
          </a:p>
          <a:p>
            <a:pPr lvl="0" algn="l"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Config.Json</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t>
            </a:r>
            <a:r>
              <a:rPr lang="en-US" sz="1400" dirty="0"/>
              <a:t>Central config for rules, thresholds, and priorities.</a:t>
            </a:r>
          </a:p>
          <a:p>
            <a:pPr lvl="0" algn="l"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Event_fomo_score.Py</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t>
            </a:r>
            <a:r>
              <a:rPr lang="en-US" sz="1400" dirty="0"/>
              <a:t>Functions to compute FOMO scores and analyze engagement gaps.</a:t>
            </a:r>
          </a:p>
          <a:p>
            <a:pPr lvl="0" algn="l" eaLnBrk="0" fontAlgn="base" hangingPunct="0">
              <a:lnSpc>
                <a:spcPct val="100000"/>
              </a:lnSpc>
              <a:spcBef>
                <a:spcPct val="0"/>
              </a:spcBef>
              <a:spcAft>
                <a:spcPct val="0"/>
              </a:spcAft>
              <a:buFontTx/>
              <a:buChar char="•"/>
            </a:pPr>
            <a:endParaRPr lang="en-US" sz="1400" dirty="0"/>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Generate_training_dataset.Py</a:t>
            </a:r>
            <a:r>
              <a:rPr kumimoji="0" lang="en-US" altLang="en-US" sz="1600" b="1" i="0" u="none" strike="noStrike" cap="none" normalizeH="0" baseline="0" dirty="0">
                <a:ln>
                  <a:noFill/>
                </a:ln>
                <a:solidFill>
                  <a:schemeClr val="tx1"/>
                </a:solidFill>
                <a:effectLst/>
              </a:rPr>
              <a:t>:</a:t>
            </a:r>
            <a:r>
              <a:rPr kumimoji="0" lang="en-US" altLang="en-US" sz="1400" b="0" i="0" u="none" strike="noStrike" cap="none" normalizeH="0" baseline="0" dirty="0">
                <a:ln>
                  <a:noFill/>
                </a:ln>
                <a:solidFill>
                  <a:schemeClr val="tx1"/>
                </a:solidFill>
                <a:effectLst/>
              </a:rPr>
              <a:t> </a:t>
            </a:r>
            <a:r>
              <a:rPr lang="en-US" sz="1400" dirty="0"/>
              <a:t>Converts simulated data into ML-ready datasets.</a:t>
            </a:r>
          </a:p>
          <a:p>
            <a:pPr lvl="0" algn="l" eaLnBrk="0" fontAlgn="base" hangingPunct="0">
              <a:lnSpc>
                <a:spcPct val="100000"/>
              </a:lnSpc>
              <a:spcBef>
                <a:spcPct val="0"/>
              </a:spcBef>
              <a:spcAft>
                <a:spcPct val="0"/>
              </a:spcAft>
              <a:buFontTx/>
              <a:buChar char="•"/>
            </a:pPr>
            <a:endParaRPr kumimoji="0" lang="en-US" altLang="en-US" sz="1400" b="1"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Simulate_data.Py</a:t>
            </a:r>
            <a:r>
              <a:rPr lang="en-US" altLang="en-US" sz="1600" b="1" dirty="0">
                <a:effectLst/>
              </a:rPr>
              <a:t>: </a:t>
            </a:r>
            <a:r>
              <a:rPr lang="en-IN" sz="1400" dirty="0"/>
              <a:t>Generates offline synthetic user and peer data.</a:t>
            </a:r>
          </a:p>
          <a:p>
            <a:pPr lvl="0" algn="l"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Train_model.Py</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a:t>
            </a:r>
            <a:r>
              <a:rPr lang="en-US" sz="1400" dirty="0"/>
              <a:t>Trains ML models and generates evaluation reports.</a:t>
            </a:r>
          </a:p>
          <a:p>
            <a:pPr lvl="0" algn="l" eaLnBrk="0" fontAlgn="base" hangingPunct="0">
              <a:lnSpc>
                <a:spcPct val="100000"/>
              </a:lnSpc>
              <a:spcBef>
                <a:spcPct val="0"/>
              </a:spcBef>
              <a:spcAft>
                <a:spcPct val="0"/>
              </a:spcAft>
              <a:buFontTx/>
              <a:buChar char="•"/>
            </a:pPr>
            <a:endParaRPr kumimoji="0" lang="en-US" altLang="en-US" sz="1400" b="1" i="0" u="none" strike="noStrike" cap="none" normalizeH="0" baseline="0" dirty="0">
              <a:ln>
                <a:noFill/>
              </a:ln>
              <a:solidFill>
                <a:schemeClr val="tx1"/>
              </a:solidFill>
              <a:effectLst/>
            </a:endParaRPr>
          </a:p>
          <a:p>
            <a:pPr lvl="0" algn="l"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rPr>
              <a:t>Folders &amp; other files</a:t>
            </a:r>
          </a:p>
          <a:p>
            <a:pPr lvl="1" algn="l"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rPr>
              <a:t>Models/:</a:t>
            </a:r>
            <a:r>
              <a:rPr kumimoji="0" lang="en-US" altLang="en-US" sz="1600" b="0" i="0" u="none" strike="noStrike" cap="none" normalizeH="0" baseline="0" dirty="0">
                <a:ln>
                  <a:noFill/>
                </a:ln>
                <a:solidFill>
                  <a:schemeClr val="tx1"/>
                </a:solidFill>
                <a:effectLst/>
              </a:rPr>
              <a:t> </a:t>
            </a:r>
            <a:r>
              <a:rPr lang="en-IN" sz="1600" dirty="0"/>
              <a:t>Stores serialized ML model files</a:t>
            </a:r>
          </a:p>
          <a:p>
            <a:pPr lvl="1" algn="l" eaLnBrk="0" fontAlgn="base" hangingPunct="0">
              <a:lnSpc>
                <a:spcPct val="100000"/>
              </a:lnSpc>
              <a:spcBef>
                <a:spcPct val="0"/>
              </a:spcBef>
              <a:spcAft>
                <a:spcPct val="0"/>
              </a:spcAft>
            </a:pPr>
            <a:r>
              <a:rPr lang="en-IN" sz="1600" dirty="0"/>
              <a:t>.</a:t>
            </a:r>
          </a:p>
          <a:p>
            <a:pPr lvl="1" algn="l"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solidFill>
                  <a:schemeClr val="tx1"/>
                </a:solidFill>
                <a:effectLst/>
              </a:rPr>
              <a:t>Reports/:</a:t>
            </a:r>
            <a:r>
              <a:rPr kumimoji="0" lang="en-US" altLang="en-US" sz="1600" b="0" i="0" u="none" strike="noStrike" cap="none" normalizeH="0" baseline="0" dirty="0">
                <a:ln>
                  <a:noFill/>
                </a:ln>
                <a:solidFill>
                  <a:schemeClr val="tx1"/>
                </a:solidFill>
                <a:effectLst/>
              </a:rPr>
              <a:t> contains classification metrics, feature importance, and visualization plots.</a:t>
            </a:r>
          </a:p>
          <a:p>
            <a:pPr lvl="1" algn="l"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endParaRPr>
          </a:p>
          <a:p>
            <a:pPr lvl="1"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Requirements.Txt</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lists all python dependencies for consistent package installation.</a:t>
            </a:r>
          </a:p>
          <a:p>
            <a:pPr lvl="1" algn="l"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endParaRPr>
          </a:p>
          <a:p>
            <a:pPr lvl="1"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Dockerfile</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defines instructions for building the container image for deployment.</a:t>
            </a:r>
          </a:p>
          <a:p>
            <a:pPr lvl="1" algn="l" eaLnBrk="0" fontAlgn="base" hangingPunct="0">
              <a:lnSpc>
                <a:spcPct val="100000"/>
              </a:lnSpc>
              <a:spcBef>
                <a:spcPct val="0"/>
              </a:spcBef>
              <a:spcAft>
                <a:spcPct val="0"/>
              </a:spcAft>
              <a:buFontTx/>
              <a:buChar char="•"/>
            </a:pPr>
            <a:endParaRPr kumimoji="0" lang="en-US" altLang="en-US" sz="1600" b="0" i="0" u="none" strike="noStrike" cap="none" normalizeH="0" baseline="0" dirty="0">
              <a:ln>
                <a:noFill/>
              </a:ln>
              <a:solidFill>
                <a:schemeClr val="tx1"/>
              </a:solidFill>
              <a:effectLst/>
            </a:endParaRPr>
          </a:p>
          <a:p>
            <a:pPr lvl="1" algn="l" eaLnBrk="0" fontAlgn="base" hangingPunct="0">
              <a:lnSpc>
                <a:spcPct val="100000"/>
              </a:lnSpc>
              <a:spcBef>
                <a:spcPct val="0"/>
              </a:spcBef>
              <a:spcAft>
                <a:spcPct val="0"/>
              </a:spcAft>
              <a:buFontTx/>
              <a:buChar char="•"/>
            </a:pPr>
            <a:r>
              <a:rPr kumimoji="0" lang="en-US" altLang="en-US" sz="1600" b="1" i="0" u="none" strike="noStrike" cap="none" normalizeH="0" baseline="0" dirty="0" err="1">
                <a:ln>
                  <a:noFill/>
                </a:ln>
                <a:solidFill>
                  <a:schemeClr val="tx1"/>
                </a:solidFill>
                <a:effectLst/>
              </a:rPr>
              <a:t>Readme.Md</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rPr>
              <a:t> main documentation, setup, API usage, and deployment guide.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177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8D7E-022B-1A61-F5EE-337D80A38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296FE-F479-1D30-EEE7-D55B52F807D8}"/>
              </a:ext>
            </a:extLst>
          </p:cNvPr>
          <p:cNvSpPr>
            <a:spLocks noGrp="1"/>
          </p:cNvSpPr>
          <p:nvPr>
            <p:ph type="ctrTitle"/>
          </p:nvPr>
        </p:nvSpPr>
        <p:spPr>
          <a:xfrm>
            <a:off x="1595269" y="927357"/>
            <a:ext cx="8001015" cy="416843"/>
          </a:xfrm>
        </p:spPr>
        <p:txBody>
          <a:bodyPr>
            <a:noAutofit/>
          </a:bodyPr>
          <a:lstStyle/>
          <a:p>
            <a:r>
              <a:rPr lang="en-IN" sz="2400" dirty="0" err="1"/>
              <a:t>Fastapi</a:t>
            </a:r>
            <a:r>
              <a:rPr lang="en-IN" sz="2400" dirty="0"/>
              <a:t> interface:</a:t>
            </a:r>
          </a:p>
        </p:txBody>
      </p:sp>
      <p:sp>
        <p:nvSpPr>
          <p:cNvPr id="3" name="Subtitle 2">
            <a:extLst>
              <a:ext uri="{FF2B5EF4-FFF2-40B4-BE49-F238E27FC236}">
                <a16:creationId xmlns:a16="http://schemas.microsoft.com/office/drawing/2014/main" id="{7E780FFB-4185-B914-AB4E-01C91BFB7FC4}"/>
              </a:ext>
            </a:extLst>
          </p:cNvPr>
          <p:cNvSpPr>
            <a:spLocks noGrp="1"/>
          </p:cNvSpPr>
          <p:nvPr>
            <p:ph type="subTitle" idx="1"/>
          </p:nvPr>
        </p:nvSpPr>
        <p:spPr>
          <a:xfrm>
            <a:off x="1595269" y="3429000"/>
            <a:ext cx="9001462" cy="1655762"/>
          </a:xfrm>
        </p:spPr>
        <p:txBody>
          <a:bodyPr/>
          <a:lstStyle/>
          <a:p>
            <a:endParaRPr lang="en-IN" dirty="0"/>
          </a:p>
        </p:txBody>
      </p:sp>
      <p:pic>
        <p:nvPicPr>
          <p:cNvPr id="5" name="Picture 4">
            <a:extLst>
              <a:ext uri="{FF2B5EF4-FFF2-40B4-BE49-F238E27FC236}">
                <a16:creationId xmlns:a16="http://schemas.microsoft.com/office/drawing/2014/main" id="{DA5D4F5A-1CD8-923D-8561-384E7BC8C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6284" y="813314"/>
            <a:ext cx="1769806" cy="530886"/>
          </a:xfrm>
          <a:prstGeom prst="rect">
            <a:avLst/>
          </a:prstGeom>
        </p:spPr>
      </p:pic>
      <p:pic>
        <p:nvPicPr>
          <p:cNvPr id="6" name="Picture 5">
            <a:extLst>
              <a:ext uri="{FF2B5EF4-FFF2-40B4-BE49-F238E27FC236}">
                <a16:creationId xmlns:a16="http://schemas.microsoft.com/office/drawing/2014/main" id="{28DC6A63-2849-D742-6292-F8635FEBB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81" y="1458243"/>
            <a:ext cx="9211106" cy="4895950"/>
          </a:xfrm>
          <a:prstGeom prst="rect">
            <a:avLst/>
          </a:prstGeom>
        </p:spPr>
      </p:pic>
    </p:spTree>
    <p:extLst>
      <p:ext uri="{BB962C8B-B14F-4D97-AF65-F5344CB8AC3E}">
        <p14:creationId xmlns:p14="http://schemas.microsoft.com/office/powerpoint/2010/main" val="5103397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187</TotalTime>
  <Words>1066</Words>
  <Application>Microsoft Office PowerPoint</Application>
  <PresentationFormat>Widescreen</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Courier New</vt:lpstr>
      <vt:lpstr>Rockwell</vt:lpstr>
      <vt:lpstr>Wingdings</vt:lpstr>
      <vt:lpstr>Damask</vt:lpstr>
      <vt:lpstr>The Engagement Insight Engine</vt:lpstr>
      <vt:lpstr>Addressing the Engagement Gap</vt:lpstr>
      <vt:lpstr>System Overview: From Data to Nudges The engagement insight engine acts as an intelligent microservice that converts raw user data into personalized, impactful recommendations, keeping users engaged and moving forward. It uses a structured, step-by-step process  from data ingestion to final nudges — to ensure every suggestion is  relevant and actionable. </vt:lpstr>
      <vt:lpstr>Methodology:  Hybrid Logic for Personalized Guidance.  The engagement insight engine uses a hybrid approach combining rule-based logic and machine learning to deliver personalized nudges. Powered by fastapi and pydantic, it ensures robust, clear, and seamless data handling throughout. </vt:lpstr>
      <vt:lpstr>Implementation: Modular, Scalable, and Offline-Ready  The system was built as a fastapi microservice for its simplicity, speed, and built-in interactive API docs (swagger UI) </vt:lpstr>
      <vt:lpstr>Technologies used:  The engine was built using modern, carefully selected tools to  ensure clarity, maintainability, high performance, and smooth  offline-ready deployment. </vt:lpstr>
      <vt:lpstr>File structure :</vt:lpstr>
      <vt:lpstr>Key files:</vt:lpstr>
      <vt:lpstr>Fastapi interface:</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Yuvi Maddy</dc:creator>
  <cp:lastModifiedBy>Yuvi Maddy</cp:lastModifiedBy>
  <cp:revision>3</cp:revision>
  <dcterms:created xsi:type="dcterms:W3CDTF">2025-07-13T07:36:30Z</dcterms:created>
  <dcterms:modified xsi:type="dcterms:W3CDTF">2025-07-14T03:43:39Z</dcterms:modified>
</cp:coreProperties>
</file>