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2"/>
  </p:notesMasterIdLst>
  <p:sldIdLst>
    <p:sldId id="256" r:id="rId2"/>
    <p:sldId id="258" r:id="rId3"/>
    <p:sldId id="259" r:id="rId4"/>
    <p:sldId id="260" r:id="rId5"/>
    <p:sldId id="262" r:id="rId6"/>
    <p:sldId id="263" r:id="rId7"/>
    <p:sldId id="264" r:id="rId8"/>
    <p:sldId id="265" r:id="rId9"/>
    <p:sldId id="266" r:id="rId10"/>
    <p:sldId id="267" r:id="rId11"/>
    <p:sldId id="268" r:id="rId12"/>
    <p:sldId id="269" r:id="rId13"/>
    <p:sldId id="271" r:id="rId14"/>
    <p:sldId id="272" r:id="rId15"/>
    <p:sldId id="273" r:id="rId16"/>
    <p:sldId id="274" r:id="rId17"/>
    <p:sldId id="275" r:id="rId18"/>
    <p:sldId id="276"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A4DC05-135D-47F7-BA53-06DD062180BA}" type="datetimeFigureOut">
              <a:rPr lang="en-IN" smtClean="0"/>
              <a:t>02-04-2025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3CDA4-4931-4D5F-B48F-D6CFB29D7A5E}" type="slidenum">
              <a:rPr lang="en-IN" smtClean="0"/>
              <a:t>‹#›</a:t>
            </a:fld>
            <a:endParaRPr lang="en-IN"/>
          </a:p>
        </p:txBody>
      </p:sp>
    </p:spTree>
    <p:extLst>
      <p:ext uri="{BB962C8B-B14F-4D97-AF65-F5344CB8AC3E}">
        <p14:creationId xmlns:p14="http://schemas.microsoft.com/office/powerpoint/2010/main" val="3498785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CEBC5A-E54D-40D8-B5FD-5753B8360956}" type="datetime1">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DA622-438B-4992-A797-E56FF8FA9F11}" type="slidenum">
              <a:rPr lang="en-IN" smtClean="0"/>
              <a:t>‹#›</a:t>
            </a:fld>
            <a:endParaRPr lang="en-IN"/>
          </a:p>
        </p:txBody>
      </p:sp>
    </p:spTree>
    <p:extLst>
      <p:ext uri="{BB962C8B-B14F-4D97-AF65-F5344CB8AC3E}">
        <p14:creationId xmlns:p14="http://schemas.microsoft.com/office/powerpoint/2010/main" val="3635788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996EF1-4C65-49F9-A6EC-C49F104362AC}" type="datetime1">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DA622-438B-4992-A797-E56FF8FA9F11}" type="slidenum">
              <a:rPr lang="en-IN" smtClean="0"/>
              <a:t>‹#›</a:t>
            </a:fld>
            <a:endParaRPr lang="en-IN"/>
          </a:p>
        </p:txBody>
      </p:sp>
    </p:spTree>
    <p:extLst>
      <p:ext uri="{BB962C8B-B14F-4D97-AF65-F5344CB8AC3E}">
        <p14:creationId xmlns:p14="http://schemas.microsoft.com/office/powerpoint/2010/main" val="2262608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E85A40-D615-412F-8DE4-00A7077DC67A}" type="datetime1">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DA622-438B-4992-A797-E56FF8FA9F1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76053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F67DF-65C2-4BD8-8285-98A269243126}" type="datetime1">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DA622-438B-4992-A797-E56FF8FA9F11}" type="slidenum">
              <a:rPr lang="en-IN" smtClean="0"/>
              <a:t>‹#›</a:t>
            </a:fld>
            <a:endParaRPr lang="en-IN"/>
          </a:p>
        </p:txBody>
      </p:sp>
    </p:spTree>
    <p:extLst>
      <p:ext uri="{BB962C8B-B14F-4D97-AF65-F5344CB8AC3E}">
        <p14:creationId xmlns:p14="http://schemas.microsoft.com/office/powerpoint/2010/main" val="1469502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CE4E4B-3AAE-4586-A64B-A8E14B74BB71}" type="datetime1">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DA622-438B-4992-A797-E56FF8FA9F1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4829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0D52A-FC01-4368-B609-EABFEFE3D78C}" type="datetime1">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DA622-438B-4992-A797-E56FF8FA9F11}" type="slidenum">
              <a:rPr lang="en-IN" smtClean="0"/>
              <a:t>‹#›</a:t>
            </a:fld>
            <a:endParaRPr lang="en-IN"/>
          </a:p>
        </p:txBody>
      </p:sp>
    </p:spTree>
    <p:extLst>
      <p:ext uri="{BB962C8B-B14F-4D97-AF65-F5344CB8AC3E}">
        <p14:creationId xmlns:p14="http://schemas.microsoft.com/office/powerpoint/2010/main" val="834159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862E2F-FCA9-402A-B79E-10CE8928C9B8}" type="datetime1">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DA622-438B-4992-A797-E56FF8FA9F11}" type="slidenum">
              <a:rPr lang="en-IN" smtClean="0"/>
              <a:t>‹#›</a:t>
            </a:fld>
            <a:endParaRPr lang="en-IN"/>
          </a:p>
        </p:txBody>
      </p:sp>
    </p:spTree>
    <p:extLst>
      <p:ext uri="{BB962C8B-B14F-4D97-AF65-F5344CB8AC3E}">
        <p14:creationId xmlns:p14="http://schemas.microsoft.com/office/powerpoint/2010/main" val="3803709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02CCDA-D494-4E1F-94B0-4D243925291C}" type="datetime1">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DA622-438B-4992-A797-E56FF8FA9F11}" type="slidenum">
              <a:rPr lang="en-IN" smtClean="0"/>
              <a:t>‹#›</a:t>
            </a:fld>
            <a:endParaRPr lang="en-IN"/>
          </a:p>
        </p:txBody>
      </p:sp>
    </p:spTree>
    <p:extLst>
      <p:ext uri="{BB962C8B-B14F-4D97-AF65-F5344CB8AC3E}">
        <p14:creationId xmlns:p14="http://schemas.microsoft.com/office/powerpoint/2010/main" val="263712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6BD32-41DC-45B7-9786-4B9FB33F6541}" type="datetime1">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DA622-438B-4992-A797-E56FF8FA9F11}" type="slidenum">
              <a:rPr lang="en-IN" smtClean="0"/>
              <a:t>‹#›</a:t>
            </a:fld>
            <a:endParaRPr lang="en-IN"/>
          </a:p>
        </p:txBody>
      </p:sp>
    </p:spTree>
    <p:extLst>
      <p:ext uri="{BB962C8B-B14F-4D97-AF65-F5344CB8AC3E}">
        <p14:creationId xmlns:p14="http://schemas.microsoft.com/office/powerpoint/2010/main" val="1450271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832F2-15C3-4A85-AD34-BC75393B7E55}" type="datetime1">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DA622-438B-4992-A797-E56FF8FA9F11}" type="slidenum">
              <a:rPr lang="en-IN" smtClean="0"/>
              <a:t>‹#›</a:t>
            </a:fld>
            <a:endParaRPr lang="en-IN"/>
          </a:p>
        </p:txBody>
      </p:sp>
    </p:spTree>
    <p:extLst>
      <p:ext uri="{BB962C8B-B14F-4D97-AF65-F5344CB8AC3E}">
        <p14:creationId xmlns:p14="http://schemas.microsoft.com/office/powerpoint/2010/main" val="2523498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905DF1-3894-49BD-9F34-D0F1D3076AC9}" type="datetime1">
              <a:rPr lang="en-IN" smtClean="0"/>
              <a:t>02-04-2025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CDA622-438B-4992-A797-E56FF8FA9F11}" type="slidenum">
              <a:rPr lang="en-IN" smtClean="0"/>
              <a:t>‹#›</a:t>
            </a:fld>
            <a:endParaRPr lang="en-IN"/>
          </a:p>
        </p:txBody>
      </p:sp>
    </p:spTree>
    <p:extLst>
      <p:ext uri="{BB962C8B-B14F-4D97-AF65-F5344CB8AC3E}">
        <p14:creationId xmlns:p14="http://schemas.microsoft.com/office/powerpoint/2010/main" val="3180808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3179A9-5B8F-4065-A44A-511BB4106176}" type="datetime1">
              <a:rPr lang="en-IN" smtClean="0"/>
              <a:t>02-04-2025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CDA622-438B-4992-A797-E56FF8FA9F11}" type="slidenum">
              <a:rPr lang="en-IN" smtClean="0"/>
              <a:t>‹#›</a:t>
            </a:fld>
            <a:endParaRPr lang="en-IN"/>
          </a:p>
        </p:txBody>
      </p:sp>
    </p:spTree>
    <p:extLst>
      <p:ext uri="{BB962C8B-B14F-4D97-AF65-F5344CB8AC3E}">
        <p14:creationId xmlns:p14="http://schemas.microsoft.com/office/powerpoint/2010/main" val="1112641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61C389-3B7A-4097-9F13-B69348429092}" type="datetime1">
              <a:rPr lang="en-IN" smtClean="0"/>
              <a:t>02-04-2025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CDA622-438B-4992-A797-E56FF8FA9F11}" type="slidenum">
              <a:rPr lang="en-IN" smtClean="0"/>
              <a:t>‹#›</a:t>
            </a:fld>
            <a:endParaRPr lang="en-IN"/>
          </a:p>
        </p:txBody>
      </p:sp>
    </p:spTree>
    <p:extLst>
      <p:ext uri="{BB962C8B-B14F-4D97-AF65-F5344CB8AC3E}">
        <p14:creationId xmlns:p14="http://schemas.microsoft.com/office/powerpoint/2010/main" val="2840211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9EF13E-BE43-4EE9-A335-FEFC41FF199C}" type="datetime1">
              <a:rPr lang="en-IN" smtClean="0"/>
              <a:t>02-04-2025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CDA622-438B-4992-A797-E56FF8FA9F11}" type="slidenum">
              <a:rPr lang="en-IN" smtClean="0"/>
              <a:t>‹#›</a:t>
            </a:fld>
            <a:endParaRPr lang="en-IN"/>
          </a:p>
        </p:txBody>
      </p:sp>
    </p:spTree>
    <p:extLst>
      <p:ext uri="{BB962C8B-B14F-4D97-AF65-F5344CB8AC3E}">
        <p14:creationId xmlns:p14="http://schemas.microsoft.com/office/powerpoint/2010/main" val="386539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1A2E4D-A748-4B82-A4C6-3FDA8EE05011}" type="datetime1">
              <a:rPr lang="en-IN" smtClean="0"/>
              <a:t>02-04-2025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CDA622-438B-4992-A797-E56FF8FA9F11}" type="slidenum">
              <a:rPr lang="en-IN" smtClean="0"/>
              <a:t>‹#›</a:t>
            </a:fld>
            <a:endParaRPr lang="en-IN"/>
          </a:p>
        </p:txBody>
      </p:sp>
    </p:spTree>
    <p:extLst>
      <p:ext uri="{BB962C8B-B14F-4D97-AF65-F5344CB8AC3E}">
        <p14:creationId xmlns:p14="http://schemas.microsoft.com/office/powerpoint/2010/main" val="229673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002440-8684-4AC3-80C8-EA41BB5B7866}" type="datetime1">
              <a:rPr lang="en-IN" smtClean="0"/>
              <a:t>02-04-2025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CDA622-438B-4992-A797-E56FF8FA9F11}" type="slidenum">
              <a:rPr lang="en-IN" smtClean="0"/>
              <a:t>‹#›</a:t>
            </a:fld>
            <a:endParaRPr lang="en-IN"/>
          </a:p>
        </p:txBody>
      </p:sp>
    </p:spTree>
    <p:extLst>
      <p:ext uri="{BB962C8B-B14F-4D97-AF65-F5344CB8AC3E}">
        <p14:creationId xmlns:p14="http://schemas.microsoft.com/office/powerpoint/2010/main" val="3756145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B5B007C-7B94-48A3-92B4-E22350910017}" type="datetime1">
              <a:rPr lang="en-IN" smtClean="0"/>
              <a:t>02-04-2025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6CDA622-438B-4992-A797-E56FF8FA9F11}" type="slidenum">
              <a:rPr lang="en-IN" smtClean="0"/>
              <a:t>‹#›</a:t>
            </a:fld>
            <a:endParaRPr lang="en-IN"/>
          </a:p>
        </p:txBody>
      </p:sp>
    </p:spTree>
    <p:extLst>
      <p:ext uri="{BB962C8B-B14F-4D97-AF65-F5344CB8AC3E}">
        <p14:creationId xmlns:p14="http://schemas.microsoft.com/office/powerpoint/2010/main" val="55441787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3D90C-B077-E644-6EF4-DA6F0AC75C30}"/>
              </a:ext>
            </a:extLst>
          </p:cNvPr>
          <p:cNvSpPr>
            <a:spLocks noGrp="1"/>
          </p:cNvSpPr>
          <p:nvPr>
            <p:ph type="ctrTitle"/>
          </p:nvPr>
        </p:nvSpPr>
        <p:spPr>
          <a:xfrm>
            <a:off x="3981486" y="453689"/>
            <a:ext cx="8257680" cy="1853446"/>
          </a:xfrm>
        </p:spPr>
        <p:txBody>
          <a:bodyPr>
            <a:noAutofit/>
          </a:bodyPr>
          <a:lstStyle/>
          <a:p>
            <a:r>
              <a:rPr lang="en-US" sz="2000" b="0" i="0" dirty="0">
                <a:solidFill>
                  <a:srgbClr val="666666"/>
                </a:solidFill>
                <a:effectLst/>
                <a:highlight>
                  <a:srgbClr val="FCFCFC"/>
                </a:highlight>
                <a:latin typeface="Open Sans" panose="020B0606030504020204" pitchFamily="34" charset="0"/>
              </a:rPr>
              <a:t>Affiliated to - </a:t>
            </a:r>
            <a:r>
              <a:rPr lang="en-US" sz="2000" b="1" i="0" dirty="0">
                <a:solidFill>
                  <a:srgbClr val="555555"/>
                </a:solidFill>
                <a:effectLst/>
                <a:highlight>
                  <a:srgbClr val="FCFCFC"/>
                </a:highlight>
                <a:latin typeface="Open Sans" panose="020B0606030504020204" pitchFamily="34" charset="0"/>
              </a:rPr>
              <a:t>JNTUH</a:t>
            </a:r>
            <a:br>
              <a:rPr lang="en-US" sz="2000" dirty="0"/>
            </a:br>
            <a:r>
              <a:rPr lang="en-US" sz="2000" b="0" i="0" dirty="0">
                <a:solidFill>
                  <a:srgbClr val="666666"/>
                </a:solidFill>
                <a:effectLst/>
                <a:highlight>
                  <a:srgbClr val="FCFCFC"/>
                </a:highlight>
                <a:latin typeface="Open Sans" panose="020B0606030504020204" pitchFamily="34" charset="0"/>
              </a:rPr>
              <a:t>Approved by - </a:t>
            </a:r>
            <a:r>
              <a:rPr lang="en-US" sz="2000" b="1" i="0" dirty="0">
                <a:solidFill>
                  <a:srgbClr val="555555"/>
                </a:solidFill>
                <a:effectLst/>
                <a:highlight>
                  <a:srgbClr val="FCFCFC"/>
                </a:highlight>
                <a:latin typeface="Open Sans" panose="020B0606030504020204" pitchFamily="34" charset="0"/>
              </a:rPr>
              <a:t>AICTE</a:t>
            </a:r>
            <a:br>
              <a:rPr lang="en-US" sz="2000" dirty="0"/>
            </a:br>
            <a:r>
              <a:rPr lang="en-US" sz="2000" b="0" i="0" dirty="0">
                <a:solidFill>
                  <a:srgbClr val="666666"/>
                </a:solidFill>
                <a:effectLst/>
                <a:highlight>
                  <a:srgbClr val="FCFCFC"/>
                </a:highlight>
                <a:latin typeface="Open Sans" panose="020B0606030504020204" pitchFamily="34" charset="0"/>
              </a:rPr>
              <a:t>EAMCET / ECET CODE:</a:t>
            </a:r>
            <a:r>
              <a:rPr lang="en-US" sz="2000" b="1" i="0" dirty="0">
                <a:solidFill>
                  <a:srgbClr val="555555"/>
                </a:solidFill>
                <a:effectLst/>
                <a:highlight>
                  <a:srgbClr val="FCFCFC"/>
                </a:highlight>
                <a:latin typeface="Open Sans" panose="020B0606030504020204" pitchFamily="34" charset="0"/>
              </a:rPr>
              <a:t>KPRT</a:t>
            </a:r>
            <a:endParaRPr lang="en-IN" sz="2000" dirty="0"/>
          </a:p>
        </p:txBody>
      </p:sp>
      <p:sp>
        <p:nvSpPr>
          <p:cNvPr id="3" name="Subtitle 2">
            <a:extLst>
              <a:ext uri="{FF2B5EF4-FFF2-40B4-BE49-F238E27FC236}">
                <a16:creationId xmlns:a16="http://schemas.microsoft.com/office/drawing/2014/main" id="{85684B86-3A43-59B7-8AC0-60124C98C245}"/>
              </a:ext>
            </a:extLst>
          </p:cNvPr>
          <p:cNvSpPr>
            <a:spLocks noGrp="1"/>
          </p:cNvSpPr>
          <p:nvPr>
            <p:ph type="subTitle" idx="1"/>
          </p:nvPr>
        </p:nvSpPr>
        <p:spPr>
          <a:xfrm>
            <a:off x="0" y="1843774"/>
            <a:ext cx="5626775" cy="926723"/>
          </a:xfrm>
        </p:spPr>
        <p:txBody>
          <a:bodyPr>
            <a:normAutofit fontScale="85000" lnSpcReduction="10000"/>
          </a:bodyPr>
          <a:lstStyle/>
          <a:p>
            <a:pPr algn="l"/>
            <a:r>
              <a:rPr lang="en-US" b="0" i="0" dirty="0">
                <a:solidFill>
                  <a:srgbClr val="666666"/>
                </a:solidFill>
                <a:effectLst/>
                <a:highlight>
                  <a:srgbClr val="FCFCFC"/>
                </a:highlight>
                <a:latin typeface="Open Sans" panose="020B0606030504020204" pitchFamily="34" charset="0"/>
              </a:rPr>
              <a:t> </a:t>
            </a:r>
            <a:r>
              <a:rPr lang="en-US" b="1" i="0" cap="all" dirty="0">
                <a:solidFill>
                  <a:srgbClr val="666666"/>
                </a:solidFill>
                <a:effectLst/>
                <a:highlight>
                  <a:srgbClr val="FCFCFC"/>
                </a:highlight>
                <a:latin typeface="Open Sans" panose="020B0606030504020204" pitchFamily="34" charset="0"/>
              </a:rPr>
              <a:t>KOMMURI PRATAP REDDY INSTITUTE OF TECHNOLOGY</a:t>
            </a:r>
            <a:endParaRPr lang="en-US" sz="4500" b="0" i="0" dirty="0">
              <a:solidFill>
                <a:srgbClr val="666666"/>
              </a:solidFill>
              <a:effectLst/>
              <a:highlight>
                <a:srgbClr val="FCFCFC"/>
              </a:highlight>
              <a:latin typeface="Open Sans" panose="020B0606030504020204" pitchFamily="34" charset="0"/>
            </a:endParaRPr>
          </a:p>
          <a:p>
            <a:br>
              <a:rPr lang="en-US" dirty="0"/>
            </a:br>
            <a:endParaRPr lang="en-IN" dirty="0"/>
          </a:p>
        </p:txBody>
      </p:sp>
      <p:pic>
        <p:nvPicPr>
          <p:cNvPr id="6" name="Picture 5">
            <a:extLst>
              <a:ext uri="{FF2B5EF4-FFF2-40B4-BE49-F238E27FC236}">
                <a16:creationId xmlns:a16="http://schemas.microsoft.com/office/drawing/2014/main" id="{DAE5D135-DA90-5E9E-08AD-E888A785F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1820"/>
            <a:ext cx="4479764" cy="13983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2B75A4F-E476-66CD-1B85-455D1C433B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6118" y="140788"/>
            <a:ext cx="4479764" cy="116175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7610D23-3F3A-DA85-1E23-A9F93C48E727}"/>
              </a:ext>
            </a:extLst>
          </p:cNvPr>
          <p:cNvSpPr txBox="1"/>
          <p:nvPr/>
        </p:nvSpPr>
        <p:spPr>
          <a:xfrm>
            <a:off x="2046213" y="3848851"/>
            <a:ext cx="8079907" cy="2215991"/>
          </a:xfrm>
          <a:prstGeom prst="rect">
            <a:avLst/>
          </a:prstGeom>
          <a:noFill/>
        </p:spPr>
        <p:txBody>
          <a:bodyPr wrap="square" rtlCol="0">
            <a:spAutoFit/>
          </a:bodyPr>
          <a:lstStyle/>
          <a:p>
            <a:pPr algn="ctr"/>
            <a:r>
              <a:rPr lang="en-IN" sz="2400" dirty="0"/>
              <a:t>By</a:t>
            </a:r>
          </a:p>
          <a:p>
            <a:pPr algn="ctr"/>
            <a:endParaRPr lang="en-IN" b="1" i="1" dirty="0"/>
          </a:p>
          <a:p>
            <a:pPr algn="ctr"/>
            <a:r>
              <a:rPr lang="en-IN" sz="2400" b="1" u="none" strike="noStrike" dirty="0">
                <a:solidFill>
                  <a:srgbClr val="000000"/>
                </a:solidFill>
                <a:effectLst/>
                <a:latin typeface="Times New Roman" panose="02020603050405020304" pitchFamily="18" charset="0"/>
              </a:rPr>
              <a:t>GUNDA VIDYASRI</a:t>
            </a:r>
            <a:r>
              <a:rPr lang="en-IN" sz="2400" b="1" dirty="0"/>
              <a:t> – 22RA1A6693</a:t>
            </a:r>
          </a:p>
          <a:p>
            <a:pPr algn="ctr"/>
            <a:r>
              <a:rPr lang="en-IN" sz="2400" b="1" u="none" strike="noStrike" dirty="0">
                <a:solidFill>
                  <a:srgbClr val="000000"/>
                </a:solidFill>
                <a:effectLst/>
                <a:latin typeface="Times New Roman" panose="02020603050405020304" pitchFamily="18" charset="0"/>
              </a:rPr>
              <a:t>RANDHI RAM </a:t>
            </a:r>
            <a:r>
              <a:rPr lang="en-IN" sz="2400" b="1" u="none" strike="noStrike">
                <a:solidFill>
                  <a:srgbClr val="000000"/>
                </a:solidFill>
                <a:effectLst/>
                <a:latin typeface="Times New Roman" panose="02020603050405020304" pitchFamily="18" charset="0"/>
              </a:rPr>
              <a:t>KIRAN</a:t>
            </a:r>
            <a:r>
              <a:rPr lang="en-IN" sz="2400" b="1"/>
              <a:t> – 22RA1A6659</a:t>
            </a:r>
            <a:endParaRPr lang="en-IN" sz="2400" b="1" dirty="0"/>
          </a:p>
          <a:p>
            <a:pPr algn="ctr"/>
            <a:r>
              <a:rPr lang="en-IN" sz="2400" b="1" u="none" strike="noStrike" dirty="0">
                <a:solidFill>
                  <a:srgbClr val="000000"/>
                </a:solidFill>
                <a:effectLst/>
                <a:latin typeface="Times New Roman" panose="02020603050405020304" pitchFamily="18" charset="0"/>
              </a:rPr>
              <a:t>ARELLA VISHNU VARDHAN </a:t>
            </a:r>
            <a:r>
              <a:rPr lang="en-IN" sz="2400" b="1" dirty="0"/>
              <a:t> – 22RA1A6695</a:t>
            </a:r>
          </a:p>
          <a:p>
            <a:pPr algn="ctr"/>
            <a:r>
              <a:rPr lang="en-IN" sz="2400" b="1" u="none" strike="noStrike" dirty="0">
                <a:solidFill>
                  <a:srgbClr val="000000"/>
                </a:solidFill>
                <a:effectLst/>
                <a:latin typeface="Times New Roman" panose="02020603050405020304" pitchFamily="18" charset="0"/>
              </a:rPr>
              <a:t>MADUGU YUVARAJ</a:t>
            </a:r>
            <a:r>
              <a:rPr lang="en-IN" sz="2400" b="1" dirty="0"/>
              <a:t> – 22RA1A6697</a:t>
            </a:r>
          </a:p>
        </p:txBody>
      </p:sp>
      <p:sp>
        <p:nvSpPr>
          <p:cNvPr id="13" name="TextBox 12">
            <a:extLst>
              <a:ext uri="{FF2B5EF4-FFF2-40B4-BE49-F238E27FC236}">
                <a16:creationId xmlns:a16="http://schemas.microsoft.com/office/drawing/2014/main" id="{3527E153-3718-8A51-103E-6204F76D3139}"/>
              </a:ext>
            </a:extLst>
          </p:cNvPr>
          <p:cNvSpPr txBox="1"/>
          <p:nvPr/>
        </p:nvSpPr>
        <p:spPr>
          <a:xfrm>
            <a:off x="3125402" y="6204546"/>
            <a:ext cx="6012319" cy="523220"/>
          </a:xfrm>
          <a:prstGeom prst="rect">
            <a:avLst/>
          </a:prstGeom>
          <a:noFill/>
        </p:spPr>
        <p:txBody>
          <a:bodyPr wrap="square" rtlCol="0">
            <a:spAutoFit/>
          </a:bodyPr>
          <a:lstStyle/>
          <a:p>
            <a:pPr algn="ctr"/>
            <a:r>
              <a:rPr lang="en-IN" sz="2800" b="1" i="1" dirty="0"/>
              <a:t>Guide: </a:t>
            </a:r>
            <a:r>
              <a:rPr lang="en-IN" sz="2800" b="1" i="1" dirty="0">
                <a:solidFill>
                  <a:srgbClr val="000000"/>
                </a:solidFill>
                <a:latin typeface="Calibri" panose="020F0502020204030204" pitchFamily="34" charset="0"/>
              </a:rPr>
              <a:t>Prof</a:t>
            </a:r>
            <a:r>
              <a:rPr lang="en-IN" sz="2800" b="1" i="1" u="none" strike="noStrike" dirty="0">
                <a:solidFill>
                  <a:srgbClr val="000000"/>
                </a:solidFill>
                <a:effectLst/>
                <a:latin typeface="Calibri" panose="020F0502020204030204" pitchFamily="34" charset="0"/>
              </a:rPr>
              <a:t>.T.Ravinder</a:t>
            </a:r>
            <a:r>
              <a:rPr lang="en-IN" sz="2800" b="1" i="1" dirty="0"/>
              <a:t> </a:t>
            </a:r>
          </a:p>
        </p:txBody>
      </p:sp>
      <p:graphicFrame>
        <p:nvGraphicFramePr>
          <p:cNvPr id="14" name="Table 13">
            <a:extLst>
              <a:ext uri="{FF2B5EF4-FFF2-40B4-BE49-F238E27FC236}">
                <a16:creationId xmlns:a16="http://schemas.microsoft.com/office/drawing/2014/main" id="{1B42FF37-0BCD-1AAD-DB10-5047AAE1E02E}"/>
              </a:ext>
            </a:extLst>
          </p:cNvPr>
          <p:cNvGraphicFramePr>
            <a:graphicFrameLocks noGrp="1"/>
          </p:cNvGraphicFramePr>
          <p:nvPr>
            <p:extLst>
              <p:ext uri="{D42A27DB-BD31-4B8C-83A1-F6EECF244321}">
                <p14:modId xmlns:p14="http://schemas.microsoft.com/office/powerpoint/2010/main" val="1053623222"/>
              </p:ext>
            </p:extLst>
          </p:nvPr>
        </p:nvGraphicFramePr>
        <p:xfrm>
          <a:off x="376989" y="2232367"/>
          <a:ext cx="11438021" cy="1606652"/>
        </p:xfrm>
        <a:graphic>
          <a:graphicData uri="http://schemas.openxmlformats.org/drawingml/2006/table">
            <a:tbl>
              <a:tblPr/>
              <a:tblGrid>
                <a:gridCol w="11438021">
                  <a:extLst>
                    <a:ext uri="{9D8B030D-6E8A-4147-A177-3AD203B41FA5}">
                      <a16:colId xmlns:a16="http://schemas.microsoft.com/office/drawing/2014/main" val="669569806"/>
                    </a:ext>
                  </a:extLst>
                </a:gridCol>
              </a:tblGrid>
              <a:tr h="1606652">
                <a:tc>
                  <a:txBody>
                    <a:bodyPr/>
                    <a:lstStyle/>
                    <a:p>
                      <a:pPr algn="ctr" fontAlgn="ctr"/>
                      <a:r>
                        <a:rPr lang="en-US" sz="3600" b="1" i="0" u="none" strike="noStrike" dirty="0">
                          <a:solidFill>
                            <a:srgbClr val="000000"/>
                          </a:solidFill>
                          <a:effectLst/>
                          <a:latin typeface="Times New Roman" panose="02020603050405020304" pitchFamily="18" charset="0"/>
                        </a:rPr>
                        <a:t>Predictive Modeling for Crop Yield Estimation: Machine Learning Classifier Comparison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3958383"/>
                  </a:ext>
                </a:extLst>
              </a:tr>
            </a:tbl>
          </a:graphicData>
        </a:graphic>
      </p:graphicFrame>
    </p:spTree>
    <p:extLst>
      <p:ext uri="{BB962C8B-B14F-4D97-AF65-F5344CB8AC3E}">
        <p14:creationId xmlns:p14="http://schemas.microsoft.com/office/powerpoint/2010/main" val="1883556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3BB9D7-7EB9-D694-C74F-E66888223378}"/>
              </a:ext>
            </a:extLst>
          </p:cNvPr>
          <p:cNvSpPr>
            <a:spLocks noGrp="1"/>
          </p:cNvSpPr>
          <p:nvPr>
            <p:ph idx="1"/>
          </p:nvPr>
        </p:nvSpPr>
        <p:spPr>
          <a:xfrm>
            <a:off x="677334" y="213360"/>
            <a:ext cx="11438466" cy="6545579"/>
          </a:xfrm>
        </p:spPr>
        <p:txBody>
          <a:bodyPr>
            <a:normAutofit fontScale="25000" lnSpcReduction="20000"/>
          </a:bodyPr>
          <a:lstStyle/>
          <a:p>
            <a:pPr marL="742950" lvl="1" indent="-285750">
              <a:lnSpc>
                <a:spcPct val="150000"/>
              </a:lnSpc>
              <a:spcAft>
                <a:spcPts val="800"/>
              </a:spcAft>
              <a:buFont typeface="Courier New" panose="02070309020205020404" pitchFamily="49" charset="0"/>
              <a:buChar char="o"/>
            </a:pPr>
            <a:r>
              <a:rPr lang="en-IN" sz="7400" b="1" kern="100" dirty="0">
                <a:effectLst/>
                <a:latin typeface="Times New Roman" panose="02020603050405020304" pitchFamily="18" charset="0"/>
                <a:ea typeface="Calibri" panose="020F0502020204030204" pitchFamily="34" charset="0"/>
                <a:cs typeface="Times New Roman" panose="02020603050405020304" pitchFamily="18" charset="0"/>
              </a:rPr>
              <a:t>Orthogonal Matching Pursuit (OMP) Classifier</a:t>
            </a:r>
            <a:r>
              <a:rPr lang="en-IN" sz="7400" kern="100" dirty="0">
                <a:effectLst/>
                <a:latin typeface="Times New Roman" panose="02020603050405020304" pitchFamily="18" charset="0"/>
                <a:ea typeface="Calibri" panose="020F0502020204030204" pitchFamily="34" charset="0"/>
                <a:cs typeface="Times New Roman" panose="02020603050405020304" pitchFamily="18" charset="0"/>
              </a:rPr>
              <a:t>: An instance of </a:t>
            </a:r>
            <a:r>
              <a:rPr lang="en-IN" sz="7400" b="1" kern="100" dirty="0">
                <a:effectLst/>
                <a:latin typeface="Times New Roman" panose="02020603050405020304" pitchFamily="18" charset="0"/>
                <a:ea typeface="Calibri" panose="020F0502020204030204" pitchFamily="34" charset="0"/>
                <a:cs typeface="Times New Roman" panose="02020603050405020304" pitchFamily="18" charset="0"/>
              </a:rPr>
              <a:t>Orthogonal Matching Pursuit</a:t>
            </a:r>
            <a:r>
              <a:rPr lang="en-IN" sz="7400" kern="100" dirty="0">
                <a:effectLst/>
                <a:latin typeface="Times New Roman" panose="02020603050405020304" pitchFamily="18" charset="0"/>
                <a:ea typeface="Calibri" panose="020F0502020204030204" pitchFamily="34" charset="0"/>
                <a:cs typeface="Times New Roman" panose="02020603050405020304" pitchFamily="18" charset="0"/>
              </a:rPr>
              <a:t> from scikit-learn is used.</a:t>
            </a:r>
            <a:endParaRPr lang="en-IN" sz="7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Font typeface="Courier New" panose="02070309020205020404" pitchFamily="49" charset="0"/>
              <a:buChar char="o"/>
            </a:pPr>
            <a:r>
              <a:rPr lang="en-IN" sz="7400" b="1" kern="100" dirty="0">
                <a:effectLst/>
                <a:latin typeface="Times New Roman" panose="02020603050405020304" pitchFamily="18" charset="0"/>
                <a:ea typeface="Calibri" panose="020F0502020204030204" pitchFamily="34" charset="0"/>
                <a:cs typeface="Times New Roman" panose="02020603050405020304" pitchFamily="18" charset="0"/>
              </a:rPr>
              <a:t>Calibrated Classifier CV</a:t>
            </a:r>
            <a:r>
              <a:rPr lang="en-IN" sz="7400" kern="100" dirty="0">
                <a:effectLst/>
                <a:latin typeface="Times New Roman" panose="02020603050405020304" pitchFamily="18" charset="0"/>
                <a:ea typeface="Calibri" panose="020F0502020204030204" pitchFamily="34" charset="0"/>
                <a:cs typeface="Times New Roman" panose="02020603050405020304" pitchFamily="18" charset="0"/>
              </a:rPr>
              <a:t>: It's a calibrated version of Logistic Regression, trained with </a:t>
            </a:r>
            <a:r>
              <a:rPr lang="en-IN" sz="7400" b="1" kern="100" dirty="0">
                <a:effectLst/>
                <a:latin typeface="Times New Roman" panose="02020603050405020304" pitchFamily="18" charset="0"/>
                <a:ea typeface="Calibri" panose="020F0502020204030204" pitchFamily="34" charset="0"/>
                <a:cs typeface="Times New Roman" panose="02020603050405020304" pitchFamily="18" charset="0"/>
              </a:rPr>
              <a:t>Calibrated Classifier CV</a:t>
            </a:r>
            <a:r>
              <a:rPr lang="en-IN" sz="7400" kern="100" dirty="0">
                <a:effectLst/>
                <a:latin typeface="Times New Roman" panose="02020603050405020304" pitchFamily="18" charset="0"/>
                <a:ea typeface="Calibri" panose="020F0502020204030204" pitchFamily="34" charset="0"/>
                <a:cs typeface="Times New Roman" panose="02020603050405020304" pitchFamily="18" charset="0"/>
              </a:rPr>
              <a:t> from scikit-learn.</a:t>
            </a:r>
            <a:endParaRPr lang="en-IN" sz="7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IN" sz="7400" b="1" kern="100" dirty="0">
                <a:effectLst/>
                <a:latin typeface="Times New Roman" panose="02020603050405020304" pitchFamily="18" charset="0"/>
                <a:ea typeface="Calibri" panose="020F0502020204030204" pitchFamily="34" charset="0"/>
                <a:cs typeface="Times New Roman" panose="02020603050405020304" pitchFamily="18" charset="0"/>
              </a:rPr>
              <a:t>Model Evaluation</a:t>
            </a:r>
            <a:r>
              <a:rPr lang="en-IN" sz="7400" kern="100" dirty="0">
                <a:effectLst/>
                <a:latin typeface="Times New Roman" panose="02020603050405020304" pitchFamily="18" charset="0"/>
                <a:ea typeface="Calibri" panose="020F0502020204030204" pitchFamily="34" charset="0"/>
                <a:cs typeface="Times New Roman" panose="02020603050405020304" pitchFamily="18" charset="0"/>
              </a:rPr>
              <a:t>: For both classifiers, performance metrics such as accuracy, precision, recall, and F1-score are calculated using a custom function </a:t>
            </a:r>
            <a:r>
              <a:rPr lang="en-IN" sz="7400" b="1" kern="100" dirty="0">
                <a:effectLst/>
                <a:latin typeface="Times New Roman" panose="02020603050405020304" pitchFamily="18" charset="0"/>
                <a:ea typeface="Calibri" panose="020F0502020204030204" pitchFamily="34" charset="0"/>
                <a:cs typeface="Times New Roman" panose="02020603050405020304" pitchFamily="18" charset="0"/>
              </a:rPr>
              <a:t>performance metrics</a:t>
            </a:r>
            <a:r>
              <a:rPr lang="en-IN" sz="7400" kern="100" dirty="0">
                <a:effectLst/>
                <a:latin typeface="Times New Roman" panose="02020603050405020304" pitchFamily="18" charset="0"/>
                <a:ea typeface="Calibri" panose="020F0502020204030204" pitchFamily="34" charset="0"/>
                <a:cs typeface="Times New Roman" panose="02020603050405020304" pitchFamily="18" charset="0"/>
              </a:rPr>
              <a:t>. Classification report and confusion matrix are generated for each classifier to evaluate its performance visually.</a:t>
            </a:r>
            <a:endParaRPr lang="en-IN" sz="7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IN" sz="7400" b="1" kern="100" dirty="0">
                <a:effectLst/>
                <a:latin typeface="Times New Roman" panose="02020603050405020304" pitchFamily="18" charset="0"/>
                <a:ea typeface="Calibri" panose="020F0502020204030204" pitchFamily="34" charset="0"/>
                <a:cs typeface="Times New Roman" panose="02020603050405020304" pitchFamily="18" charset="0"/>
              </a:rPr>
              <a:t>Model Persistence</a:t>
            </a:r>
            <a:r>
              <a:rPr lang="en-IN" sz="7400" kern="100" dirty="0">
                <a:effectLst/>
                <a:latin typeface="Times New Roman" panose="02020603050405020304" pitchFamily="18" charset="0"/>
                <a:ea typeface="Calibri" panose="020F0502020204030204" pitchFamily="34" charset="0"/>
                <a:cs typeface="Times New Roman" panose="02020603050405020304" pitchFamily="18" charset="0"/>
              </a:rPr>
              <a:t>: Trained models are saved and loaded if the model files exist, using </a:t>
            </a:r>
            <a:r>
              <a:rPr lang="en-IN" sz="7400" kern="100" dirty="0" err="1">
                <a:effectLst/>
                <a:latin typeface="Times New Roman" panose="02020603050405020304" pitchFamily="18" charset="0"/>
                <a:ea typeface="Calibri" panose="020F0502020204030204" pitchFamily="34" charset="0"/>
                <a:cs typeface="Times New Roman" panose="02020603050405020304" pitchFamily="18" charset="0"/>
              </a:rPr>
              <a:t>numpy</a:t>
            </a:r>
            <a:r>
              <a:rPr lang="en-IN" sz="7400" kern="100" dirty="0">
                <a:effectLst/>
                <a:latin typeface="Times New Roman" panose="02020603050405020304" pitchFamily="18" charset="0"/>
                <a:ea typeface="Calibri" panose="020F0502020204030204" pitchFamily="34" charset="0"/>
                <a:cs typeface="Times New Roman" panose="02020603050405020304" pitchFamily="18" charset="0"/>
              </a:rPr>
              <a:t> ‘s </a:t>
            </a:r>
            <a:r>
              <a:rPr lang="en-IN" sz="7400" b="1" kern="100" dirty="0">
                <a:effectLst/>
                <a:latin typeface="Times New Roman" panose="02020603050405020304" pitchFamily="18" charset="0"/>
                <a:ea typeface="Calibri" panose="020F0502020204030204" pitchFamily="34" charset="0"/>
                <a:cs typeface="Times New Roman" panose="02020603050405020304" pitchFamily="18" charset="0"/>
              </a:rPr>
              <a:t>np. save</a:t>
            </a:r>
            <a:r>
              <a:rPr lang="en-IN" sz="74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7400" b="1" kern="100" dirty="0">
                <a:effectLst/>
                <a:latin typeface="Times New Roman" panose="02020603050405020304" pitchFamily="18" charset="0"/>
                <a:ea typeface="Calibri" panose="020F0502020204030204" pitchFamily="34" charset="0"/>
                <a:cs typeface="Times New Roman" panose="02020603050405020304" pitchFamily="18" charset="0"/>
              </a:rPr>
              <a:t>np load</a:t>
            </a:r>
            <a:r>
              <a:rPr lang="en-IN" sz="74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7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IN" sz="7400" b="1" kern="100" dirty="0">
                <a:effectLst/>
                <a:latin typeface="Times New Roman" panose="02020603050405020304" pitchFamily="18" charset="0"/>
                <a:ea typeface="Calibri" panose="020F0502020204030204" pitchFamily="34" charset="0"/>
                <a:cs typeface="Times New Roman" panose="02020603050405020304" pitchFamily="18" charset="0"/>
              </a:rPr>
              <a:t>Model Prediction on Test Data</a:t>
            </a:r>
            <a:r>
              <a:rPr lang="en-IN" sz="7400" kern="100" dirty="0">
                <a:effectLst/>
                <a:latin typeface="Times New Roman" panose="02020603050405020304" pitchFamily="18" charset="0"/>
                <a:ea typeface="Calibri" panose="020F0502020204030204" pitchFamily="34" charset="0"/>
                <a:cs typeface="Times New Roman" panose="02020603050405020304" pitchFamily="18" charset="0"/>
              </a:rPr>
              <a:t>: Another dataset (</a:t>
            </a:r>
            <a:r>
              <a:rPr lang="en-IN" sz="7400" b="1" kern="100" dirty="0">
                <a:effectLst/>
                <a:latin typeface="Times New Roman" panose="02020603050405020304" pitchFamily="18" charset="0"/>
                <a:ea typeface="Calibri" panose="020F0502020204030204" pitchFamily="34" charset="0"/>
                <a:cs typeface="Times New Roman" panose="02020603050405020304" pitchFamily="18" charset="0"/>
              </a:rPr>
              <a:t>test.csv</a:t>
            </a:r>
            <a:r>
              <a:rPr lang="en-IN" sz="7400" kern="100" dirty="0">
                <a:effectLst/>
                <a:latin typeface="Times New Roman" panose="02020603050405020304" pitchFamily="18" charset="0"/>
                <a:ea typeface="Calibri" panose="020F0502020204030204" pitchFamily="34" charset="0"/>
                <a:cs typeface="Times New Roman" panose="02020603050405020304" pitchFamily="18" charset="0"/>
              </a:rPr>
              <a:t>) is loaded for prediction. The same preprocessing steps are applied to this dataset. </a:t>
            </a:r>
            <a:endParaRPr lang="en-IN" dirty="0"/>
          </a:p>
        </p:txBody>
      </p:sp>
    </p:spTree>
    <p:extLst>
      <p:ext uri="{BB962C8B-B14F-4D97-AF65-F5344CB8AC3E}">
        <p14:creationId xmlns:p14="http://schemas.microsoft.com/office/powerpoint/2010/main" val="135244332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lantUML diagram">
            <a:extLst>
              <a:ext uri="{FF2B5EF4-FFF2-40B4-BE49-F238E27FC236}">
                <a16:creationId xmlns:a16="http://schemas.microsoft.com/office/drawing/2014/main" id="{7386D7C5-B166-FAEE-490C-27E908B8D2E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4013" y="-960699"/>
            <a:ext cx="6991105" cy="75003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extBox 5">
            <a:extLst>
              <a:ext uri="{FF2B5EF4-FFF2-40B4-BE49-F238E27FC236}">
                <a16:creationId xmlns:a16="http://schemas.microsoft.com/office/drawing/2014/main" id="{7F12E057-6EF6-7423-74A5-73ACC91446DB}"/>
              </a:ext>
            </a:extLst>
          </p:cNvPr>
          <p:cNvSpPr txBox="1"/>
          <p:nvPr/>
        </p:nvSpPr>
        <p:spPr>
          <a:xfrm>
            <a:off x="4210291" y="3921491"/>
            <a:ext cx="8267219" cy="579967"/>
          </a:xfrm>
          <a:prstGeom prst="rect">
            <a:avLst/>
          </a:prstGeom>
          <a:noFill/>
        </p:spPr>
        <p:txBody>
          <a:bodyPr wrap="square">
            <a:spAutoFit/>
          </a:bodyPr>
          <a:lstStyle/>
          <a:p>
            <a:pPr marL="914400" algn="ctr">
              <a:lnSpc>
                <a:spcPct val="150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Fig. : Block Diagram of Proposed System</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0326261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423AE-7905-8BD7-2B7C-9B64D74AD0DB}"/>
              </a:ext>
            </a:extLst>
          </p:cNvPr>
          <p:cNvSpPr>
            <a:spLocks noGrp="1"/>
          </p:cNvSpPr>
          <p:nvPr>
            <p:ph type="title"/>
          </p:nvPr>
        </p:nvSpPr>
        <p:spPr/>
        <p:txBody>
          <a:bodyPr/>
          <a:lstStyle/>
          <a:p>
            <a:r>
              <a:rPr lang="en-IN" dirty="0"/>
              <a:t>Advantages</a:t>
            </a:r>
            <a:br>
              <a:rPr lang="en-IN" dirty="0"/>
            </a:br>
            <a:endParaRPr lang="en-IN" dirty="0"/>
          </a:p>
        </p:txBody>
      </p:sp>
      <p:sp>
        <p:nvSpPr>
          <p:cNvPr id="3" name="Content Placeholder 2">
            <a:extLst>
              <a:ext uri="{FF2B5EF4-FFF2-40B4-BE49-F238E27FC236}">
                <a16:creationId xmlns:a16="http://schemas.microsoft.com/office/drawing/2014/main" id="{9D1B9D36-43D0-53CB-574C-094D6AAE442B}"/>
              </a:ext>
            </a:extLst>
          </p:cNvPr>
          <p:cNvSpPr>
            <a:spLocks noGrp="1"/>
          </p:cNvSpPr>
          <p:nvPr>
            <p:ph idx="1"/>
          </p:nvPr>
        </p:nvSpPr>
        <p:spPr>
          <a:xfrm>
            <a:off x="677333" y="1504709"/>
            <a:ext cx="9566261" cy="4536653"/>
          </a:xfrm>
        </p:spPr>
        <p:txBody>
          <a:bodyPr/>
          <a:lstStyle/>
          <a:p>
            <a:r>
              <a:rPr lang="en-IN" sz="2400" dirty="0"/>
              <a:t>An accurate crop yield prediction model can help farmers to decide on what to grow and when to grow.</a:t>
            </a:r>
          </a:p>
          <a:p>
            <a:r>
              <a:rPr lang="en-IN" sz="2400" dirty="0"/>
              <a:t>Timely import and export decisions can be made based on accurate predications.</a:t>
            </a:r>
          </a:p>
          <a:p>
            <a:r>
              <a:rPr lang="en-IN" sz="2400" dirty="0"/>
              <a:t>Farmers can utilize the yield prediction to make knowledgeable management and financial decisions .</a:t>
            </a:r>
          </a:p>
          <a:p>
            <a:endParaRPr lang="en-IN" dirty="0"/>
          </a:p>
          <a:p>
            <a:endParaRPr lang="en-IN" dirty="0"/>
          </a:p>
        </p:txBody>
      </p:sp>
      <p:pic>
        <p:nvPicPr>
          <p:cNvPr id="4" name="Picture 3">
            <a:extLst>
              <a:ext uri="{FF2B5EF4-FFF2-40B4-BE49-F238E27FC236}">
                <a16:creationId xmlns:a16="http://schemas.microsoft.com/office/drawing/2014/main" id="{18886EAF-B5D6-05D7-5B91-9A773D687B97}"/>
              </a:ext>
            </a:extLst>
          </p:cNvPr>
          <p:cNvPicPr>
            <a:picLocks noChangeAspect="1"/>
          </p:cNvPicPr>
          <p:nvPr/>
        </p:nvPicPr>
        <p:blipFill>
          <a:blip r:embed="rId2"/>
          <a:stretch>
            <a:fillRect/>
          </a:stretch>
        </p:blipFill>
        <p:spPr>
          <a:xfrm>
            <a:off x="3148314" y="4213185"/>
            <a:ext cx="4965539" cy="2970193"/>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174326339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69FE-EAAF-8C4D-BF26-9F62DAEAF7AD}"/>
              </a:ext>
            </a:extLst>
          </p:cNvPr>
          <p:cNvSpPr>
            <a:spLocks noGrp="1"/>
          </p:cNvSpPr>
          <p:nvPr>
            <p:ph type="title"/>
          </p:nvPr>
        </p:nvSpPr>
        <p:spPr/>
        <p:txBody>
          <a:bodyPr/>
          <a:lstStyle/>
          <a:p>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SYSTEM REQUIREMENTS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6" name="Content Placeholder 5">
            <a:extLst>
              <a:ext uri="{FF2B5EF4-FFF2-40B4-BE49-F238E27FC236}">
                <a16:creationId xmlns:a16="http://schemas.microsoft.com/office/drawing/2014/main" id="{026BFDF6-D464-7337-89A2-AE1FC756ECC9}"/>
              </a:ext>
            </a:extLst>
          </p:cNvPr>
          <p:cNvSpPr>
            <a:spLocks noGrp="1"/>
          </p:cNvSpPr>
          <p:nvPr>
            <p:ph idx="1"/>
          </p:nvPr>
        </p:nvSpPr>
        <p:spPr>
          <a:xfrm>
            <a:off x="677333" y="1446836"/>
            <a:ext cx="11395061" cy="5046562"/>
          </a:xfrm>
        </p:spPr>
        <p:txBody>
          <a:bodyPr>
            <a:normAutofit fontScale="25000" lnSpcReduction="20000"/>
          </a:bodyPr>
          <a:lstStyle/>
          <a:p>
            <a:pPr algn="just">
              <a:lnSpc>
                <a:spcPct val="150000"/>
              </a:lnSpc>
              <a:spcAft>
                <a:spcPts val="800"/>
              </a:spcAft>
            </a:pPr>
            <a:r>
              <a:rPr lang="en-IN" sz="9600" kern="100" dirty="0">
                <a:effectLst/>
                <a:latin typeface="Times New Roman" panose="02020603050405020304" pitchFamily="18" charset="0"/>
                <a:ea typeface="Calibri" panose="020F0502020204030204" pitchFamily="34" charset="0"/>
                <a:cs typeface="Times New Roman" panose="02020603050405020304" pitchFamily="18" charset="0"/>
              </a:rPr>
              <a:t>The functional requirements or the overall description documents include the product perspective and features, operating system and operating environment, graphics requirements, design constraints and user documentation.</a:t>
            </a:r>
            <a:endParaRPr lang="en-IN" sz="9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9600" kern="100" dirty="0">
                <a:effectLst/>
                <a:latin typeface="Times New Roman" panose="02020603050405020304" pitchFamily="18" charset="0"/>
                <a:ea typeface="Calibri" panose="020F0502020204030204" pitchFamily="34" charset="0"/>
                <a:cs typeface="Times New Roman" panose="02020603050405020304" pitchFamily="18" charset="0"/>
              </a:rPr>
              <a:t>Python IDLE 3.7 version (or)</a:t>
            </a:r>
            <a:endParaRPr lang="en-IN" sz="9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9600" kern="100" dirty="0">
                <a:effectLst/>
                <a:latin typeface="Times New Roman" panose="02020603050405020304" pitchFamily="18" charset="0"/>
                <a:ea typeface="Calibri" panose="020F0502020204030204" pitchFamily="34" charset="0"/>
                <a:cs typeface="Times New Roman" panose="02020603050405020304" pitchFamily="18" charset="0"/>
              </a:rPr>
              <a:t>Anaconda 3.7 (or)</a:t>
            </a:r>
            <a:endParaRPr lang="en-IN" sz="9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9600" kern="100" dirty="0">
                <a:effectLst/>
                <a:latin typeface="Times New Roman" panose="02020603050405020304" pitchFamily="18" charset="0"/>
                <a:ea typeface="Calibri" panose="020F0502020204030204" pitchFamily="34" charset="0"/>
                <a:cs typeface="Times New Roman" panose="02020603050405020304" pitchFamily="18" charset="0"/>
              </a:rPr>
              <a:t>Jupiter (or)</a:t>
            </a:r>
            <a:endParaRPr lang="en-IN" sz="9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9600" kern="100" dirty="0">
                <a:effectLst/>
                <a:latin typeface="Times New Roman" panose="02020603050405020304" pitchFamily="18" charset="0"/>
                <a:ea typeface="Calibri" panose="020F0502020204030204" pitchFamily="34" charset="0"/>
                <a:cs typeface="Times New Roman" panose="02020603050405020304" pitchFamily="18" charset="0"/>
              </a:rPr>
              <a:t>Google co lab.</a:t>
            </a:r>
            <a:endParaRPr lang="en-IN" sz="9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7983126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0A4667-D9E0-35F3-04A1-F0DBB56AE47F}"/>
              </a:ext>
            </a:extLst>
          </p:cNvPr>
          <p:cNvSpPr>
            <a:spLocks noGrp="1"/>
          </p:cNvSpPr>
          <p:nvPr>
            <p:ph idx="1"/>
          </p:nvPr>
        </p:nvSpPr>
        <p:spPr>
          <a:xfrm>
            <a:off x="677334" y="497711"/>
            <a:ext cx="11244590" cy="6065135"/>
          </a:xfrm>
        </p:spPr>
        <p:txBody>
          <a:bodyPr>
            <a:normAutofit fontScale="25000" lnSpcReduction="20000"/>
          </a:bodyPr>
          <a:lstStyle/>
          <a:p>
            <a:pPr algn="just">
              <a:lnSpc>
                <a:spcPct val="150000"/>
              </a:lnSpc>
              <a:spcAft>
                <a:spcPts val="800"/>
              </a:spcAft>
            </a:pPr>
            <a:r>
              <a:rPr lang="en-IN" sz="12800" b="1" kern="100"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IN" sz="12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9600" kern="100" dirty="0">
                <a:effectLst/>
                <a:latin typeface="Times New Roman" panose="02020603050405020304" pitchFamily="18" charset="0"/>
                <a:ea typeface="Calibri" panose="020F0502020204030204" pitchFamily="34" charset="0"/>
                <a:cs typeface="Times New Roman" panose="02020603050405020304" pitchFamily="18" charset="0"/>
              </a:rPr>
              <a:t>Minimum hardware requirements are very dependent on the particular software being developed by a given Enthought Python / Canopy / VS Code user. Applications that need to store large arrays/objects in memory will require more RAM, whereas applications that need to perform numerous calculations or tasks more quickly will require a faster processor.</a:t>
            </a:r>
            <a:endParaRPr lang="en-IN" sz="9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9600" kern="1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Linux</a:t>
            </a:r>
            <a:endParaRPr lang="en-IN" sz="9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9600" kern="100" dirty="0">
                <a:effectLst/>
                <a:latin typeface="Times New Roman" panose="02020603050405020304" pitchFamily="18" charset="0"/>
                <a:ea typeface="Calibri" panose="020F0502020204030204" pitchFamily="34" charset="0"/>
                <a:cs typeface="Times New Roman" panose="02020603050405020304" pitchFamily="18" charset="0"/>
              </a:rPr>
              <a:t>Processor			: 	minimum intel i3</a:t>
            </a:r>
            <a:endParaRPr lang="en-IN" sz="9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9600" kern="100" dirty="0">
                <a:effectLst/>
                <a:latin typeface="Times New Roman" panose="02020603050405020304" pitchFamily="18" charset="0"/>
                <a:ea typeface="Calibri" panose="020F0502020204030204" pitchFamily="34" charset="0"/>
                <a:cs typeface="Times New Roman" panose="02020603050405020304" pitchFamily="18" charset="0"/>
              </a:rPr>
              <a:t>Ram				:  	minimum 4 GB</a:t>
            </a:r>
            <a:endParaRPr lang="en-IN" sz="9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9600" kern="100" dirty="0">
                <a:effectLst/>
                <a:latin typeface="Times New Roman" panose="02020603050405020304" pitchFamily="18" charset="0"/>
                <a:ea typeface="Calibri" panose="020F0502020204030204" pitchFamily="34" charset="0"/>
                <a:cs typeface="Times New Roman" panose="02020603050405020304" pitchFamily="18" charset="0"/>
              </a:rPr>
              <a:t>Hard disk 			: 	minimum 250GB </a:t>
            </a:r>
            <a:endParaRPr lang="en-IN" sz="9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9934370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10152-0E3C-2F30-2678-9682F990B1C9}"/>
              </a:ext>
            </a:extLst>
          </p:cNvPr>
          <p:cNvSpPr>
            <a:spLocks noGrp="1"/>
          </p:cNvSpPr>
          <p:nvPr>
            <p:ph type="title"/>
          </p:nvPr>
        </p:nvSpPr>
        <p:spPr>
          <a:xfrm>
            <a:off x="677334" y="179408"/>
            <a:ext cx="8596668" cy="954911"/>
          </a:xfrm>
        </p:spPr>
        <p:txBody>
          <a:bodyPr/>
          <a:lstStyle/>
          <a:p>
            <a:r>
              <a:rPr lang="en-IN" dirty="0"/>
              <a:t>Result and discussion </a:t>
            </a:r>
          </a:p>
        </p:txBody>
      </p:sp>
      <p:sp>
        <p:nvSpPr>
          <p:cNvPr id="3" name="Content Placeholder 2">
            <a:extLst>
              <a:ext uri="{FF2B5EF4-FFF2-40B4-BE49-F238E27FC236}">
                <a16:creationId xmlns:a16="http://schemas.microsoft.com/office/drawing/2014/main" id="{C783914D-2D42-8DFA-E1A0-274ADEC7BD80}"/>
              </a:ext>
            </a:extLst>
          </p:cNvPr>
          <p:cNvSpPr>
            <a:spLocks noGrp="1"/>
          </p:cNvSpPr>
          <p:nvPr>
            <p:ph idx="1"/>
          </p:nvPr>
        </p:nvSpPr>
        <p:spPr>
          <a:xfrm>
            <a:off x="677333" y="983847"/>
            <a:ext cx="10837333" cy="5694745"/>
          </a:xfrm>
        </p:spPr>
        <p:txBody>
          <a:bodyPr>
            <a:normAutofit/>
          </a:bodyPr>
          <a:lstStyle/>
          <a:p>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project aims to develop a robust system for predicting crop yields by employing and comparing various machine learning classifiers. This implementation involves several crucial steps, each contributing to the overall accuracy and effectiveness of the predictive model. </a:t>
            </a:r>
            <a:endParaRPr lang="en-IN" sz="2400" kern="100" dirty="0">
              <a:latin typeface="Times New Roman" panose="02020603050405020304" pitchFamily="18" charset="0"/>
              <a:ea typeface="Calibri" panose="020F0502020204030204" pitchFamily="34" charset="0"/>
              <a:cs typeface="Times New Roman" panose="02020603050405020304" pitchFamily="18" charset="0"/>
            </a:endParaRPr>
          </a:p>
          <a:p>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Data Preprocessing: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Data preprocessing is a vital step that ensures the dataset is clean and suitable for analysis. It involves several sub-steps: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b="1" dirty="0">
                <a:effectLst/>
                <a:latin typeface="Times New Roman" panose="02020603050405020304" pitchFamily="18" charset="0"/>
                <a:ea typeface="Calibri" panose="020F0502020204030204" pitchFamily="34" charset="0"/>
              </a:rPr>
              <a:t>Feature Extraction: </a:t>
            </a:r>
            <a:r>
              <a:rPr lang="en-IN" sz="2400" dirty="0">
                <a:effectLst/>
                <a:latin typeface="Times New Roman" panose="02020603050405020304" pitchFamily="18" charset="0"/>
                <a:ea typeface="Calibri" panose="020F0502020204030204" pitchFamily="34" charset="0"/>
              </a:rPr>
              <a:t>This step is crucial for enhancing the model's predictive power and efficiency.</a:t>
            </a:r>
            <a:endParaRPr lang="en-IN" sz="2400" b="1" dirty="0">
              <a:latin typeface="Times New Roman" panose="02020603050405020304" pitchFamily="18" charset="0"/>
              <a:ea typeface="Calibri" panose="020F0502020204030204" pitchFamily="34" charset="0"/>
            </a:endParaRPr>
          </a:p>
          <a:p>
            <a:r>
              <a:rPr lang="en-IN" sz="2400" b="1" dirty="0">
                <a:effectLst/>
                <a:latin typeface="Times New Roman" panose="02020603050405020304" pitchFamily="18" charset="0"/>
                <a:ea typeface="Calibri" panose="020F0502020204030204" pitchFamily="34" charset="0"/>
              </a:rPr>
              <a:t>Data Splitting </a:t>
            </a:r>
            <a:r>
              <a:rPr lang="en-IN" sz="2400" dirty="0">
                <a:effectLst/>
                <a:latin typeface="Times New Roman" panose="02020603050405020304" pitchFamily="18" charset="0"/>
                <a:ea typeface="Calibri" panose="020F0502020204030204" pitchFamily="34" charset="0"/>
              </a:rPr>
              <a:t>:</a:t>
            </a:r>
            <a:r>
              <a:rPr lang="en-IN" sz="2400" dirty="0">
                <a:latin typeface="Times New Roman" panose="02020603050405020304" pitchFamily="18" charset="0"/>
                <a:ea typeface="Calibri" panose="020F0502020204030204" pitchFamily="34" charset="0"/>
              </a:rPr>
              <a:t>To </a:t>
            </a:r>
            <a:r>
              <a:rPr lang="en-IN" sz="2400" dirty="0">
                <a:effectLst/>
                <a:latin typeface="Times New Roman" panose="02020603050405020304" pitchFamily="18" charset="0"/>
                <a:ea typeface="Calibri" panose="020F0502020204030204" pitchFamily="34" charset="0"/>
              </a:rPr>
              <a:t>evaluate the model's performance, the dataset is split into training and testing sets. </a:t>
            </a:r>
          </a:p>
          <a:p>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Performance Evaluation: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performance of the models is evaluated using various metrics they ar</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e </a:t>
            </a:r>
            <a:r>
              <a:rPr lang="en-IN" sz="2400" b="1" dirty="0">
                <a:effectLst/>
                <a:latin typeface="Times New Roman" panose="02020603050405020304" pitchFamily="18" charset="0"/>
                <a:ea typeface="Calibri" panose="020F0502020204030204" pitchFamily="34" charset="0"/>
              </a:rPr>
              <a:t>Accuracy , Precision ,Recall,</a:t>
            </a:r>
            <a:r>
              <a:rPr lang="en-IN" sz="2400" dirty="0">
                <a:effectLst/>
                <a:latin typeface="Times New Roman" panose="02020603050405020304" pitchFamily="18" charset="0"/>
                <a:ea typeface="Calibri" panose="020F0502020204030204" pitchFamily="34" charset="0"/>
              </a:rPr>
              <a:t> </a:t>
            </a:r>
            <a:r>
              <a:rPr lang="en-IN" sz="2400" b="1" dirty="0">
                <a:effectLst/>
                <a:latin typeface="Times New Roman" panose="02020603050405020304" pitchFamily="18" charset="0"/>
                <a:ea typeface="Calibri" panose="020F0502020204030204" pitchFamily="34" charset="0"/>
              </a:rPr>
              <a:t>F1-Score, Confusion Matrix etc…</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205951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78B5B33-B9A0-FD53-E0CF-6F234299EBB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7713" y="405114"/>
            <a:ext cx="10382490" cy="5162309"/>
          </a:xfrm>
          <a:prstGeom prst="rect">
            <a:avLst/>
          </a:prstGeom>
          <a:noFill/>
          <a:ln>
            <a:noFill/>
          </a:ln>
        </p:spPr>
      </p:pic>
      <p:sp>
        <p:nvSpPr>
          <p:cNvPr id="6" name="TextBox 5">
            <a:extLst>
              <a:ext uri="{FF2B5EF4-FFF2-40B4-BE49-F238E27FC236}">
                <a16:creationId xmlns:a16="http://schemas.microsoft.com/office/drawing/2014/main" id="{F43FFAB0-F4A5-6D8D-9DD4-10E708BCBA5D}"/>
              </a:ext>
            </a:extLst>
          </p:cNvPr>
          <p:cNvSpPr txBox="1"/>
          <p:nvPr/>
        </p:nvSpPr>
        <p:spPr>
          <a:xfrm>
            <a:off x="2002420" y="5769775"/>
            <a:ext cx="8252749" cy="579967"/>
          </a:xfrm>
          <a:prstGeom prst="rect">
            <a:avLst/>
          </a:prstGeom>
          <a:noFill/>
        </p:spPr>
        <p:txBody>
          <a:bodyPr wrap="square">
            <a:spAutoFit/>
          </a:bodyPr>
          <a:lstStyle/>
          <a:p>
            <a:pPr algn="ctr">
              <a:lnSpc>
                <a:spcPct val="150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Fig.: Count plot for the Uploaded dataset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174791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1ED98-91BB-F059-1AA6-C4C94C641D36}"/>
              </a:ext>
            </a:extLst>
          </p:cNvPr>
          <p:cNvSpPr>
            <a:spLocks noGrp="1"/>
          </p:cNvSpPr>
          <p:nvPr>
            <p:ph type="title"/>
          </p:nvPr>
        </p:nvSpPr>
        <p:spPr/>
        <p:txBody>
          <a:bodyPr>
            <a:normAutofit/>
          </a:bodyPr>
          <a:lstStyle/>
          <a:p>
            <a:r>
              <a:rPr lang="en-IN" sz="4000" b="1" dirty="0">
                <a:effectLst/>
                <a:latin typeface="Times New Roman" panose="02020603050405020304" pitchFamily="18" charset="0"/>
                <a:ea typeface="Calibri" panose="020F0502020204030204" pitchFamily="34" charset="0"/>
              </a:rPr>
              <a:t>CONCLUSION</a:t>
            </a:r>
            <a:br>
              <a:rPr lang="en-IN" sz="4000" b="1" dirty="0">
                <a:effectLst/>
                <a:latin typeface="Times New Roman" panose="02020603050405020304" pitchFamily="18" charset="0"/>
                <a:ea typeface="Calibri" panose="020F0502020204030204" pitchFamily="34" charset="0"/>
              </a:rPr>
            </a:br>
            <a:endParaRPr lang="en-IN" sz="4000" dirty="0"/>
          </a:p>
        </p:txBody>
      </p:sp>
      <p:sp>
        <p:nvSpPr>
          <p:cNvPr id="3" name="Content Placeholder 2">
            <a:extLst>
              <a:ext uri="{FF2B5EF4-FFF2-40B4-BE49-F238E27FC236}">
                <a16:creationId xmlns:a16="http://schemas.microsoft.com/office/drawing/2014/main" id="{064E8666-5BC4-032C-789D-EFE6AAEC9C34}"/>
              </a:ext>
            </a:extLst>
          </p:cNvPr>
          <p:cNvSpPr>
            <a:spLocks noGrp="1"/>
          </p:cNvSpPr>
          <p:nvPr>
            <p:ph idx="1"/>
          </p:nvPr>
        </p:nvSpPr>
        <p:spPr>
          <a:xfrm>
            <a:off x="677333" y="1307939"/>
            <a:ext cx="11302463" cy="5312780"/>
          </a:xfrm>
        </p:spPr>
        <p:txBody>
          <a:bodyPr>
            <a:normAutofit/>
          </a:bodyPr>
          <a:lstStyle/>
          <a:p>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project on predictive crop yield estimation using machine learning classifiers has demonstrated promising results in accurately predicting crop yield classes based on various input features.</a:t>
            </a:r>
          </a:p>
          <a:p>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Through the utilization of advanced machine learning algorithms such as Orthogonal Matching Pursuit (OMP) and Calibrated Classifier CV with logistic regression, the models have been trained and evaluated on a comprehensive dataset containing information on factors like area, crop type, year, yield, rainfall, pesticides usage, and average temperature.  </a:t>
            </a:r>
          </a:p>
          <a:p>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performance evaluation of these models has shown substantial precision, recall, F1-score, and accuracy, indicating their effectiveness in classifying crop yield classes. The confusion matrices provide detailed insights into the models' predictive capabilities and their ability to differentiate between different yield classes.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24033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72BB3-C40A-3FA7-97A9-23A7B0E6853E}"/>
              </a:ext>
            </a:extLst>
          </p:cNvPr>
          <p:cNvSpPr>
            <a:spLocks noGrp="1"/>
          </p:cNvSpPr>
          <p:nvPr>
            <p:ph type="title"/>
          </p:nvPr>
        </p:nvSpPr>
        <p:spPr>
          <a:xfrm>
            <a:off x="793080" y="482279"/>
            <a:ext cx="8596668" cy="1320800"/>
          </a:xfrm>
        </p:spPr>
        <p:txBody>
          <a:bodyPr>
            <a:normAutofit/>
          </a:bodyPr>
          <a:lstStyle/>
          <a:p>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Future Scope:</a:t>
            </a:r>
            <a:br>
              <a:rPr lang="en-IN"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0EDD70A-BEFE-C97D-81ED-7D82E52E7699}"/>
              </a:ext>
            </a:extLst>
          </p:cNvPr>
          <p:cNvSpPr>
            <a:spLocks noGrp="1"/>
          </p:cNvSpPr>
          <p:nvPr>
            <p:ph idx="1"/>
          </p:nvPr>
        </p:nvSpPr>
        <p:spPr>
          <a:xfrm>
            <a:off x="677333" y="1481559"/>
            <a:ext cx="9901927" cy="4559803"/>
          </a:xfrm>
        </p:spPr>
        <p:txBody>
          <a:bodyPr/>
          <a:lstStyle/>
          <a:p>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 future scope of predictive crop yield estimation using machine learning encompasses several exciting advancements and opportunities. Firstly, as the volume of agricultural data continues to grow, integrating more diverse data sources such as satellite imagery, remote sensing, and IoT sensor data will enhance the accuracy and granularity of predictions. The inclusion of real-time data feeds will enable dynamic updates to yield estimates, allowing farmers to respond swiftly to changing conditions.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4948830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C52DB-29FC-14D9-DAC7-7ECF32EAF985}"/>
              </a:ext>
            </a:extLst>
          </p:cNvPr>
          <p:cNvSpPr>
            <a:spLocks noGrp="1"/>
          </p:cNvSpPr>
          <p:nvPr>
            <p:ph type="title"/>
          </p:nvPr>
        </p:nvSpPr>
        <p:spPr>
          <a:xfrm>
            <a:off x="677334" y="447555"/>
            <a:ext cx="8596668" cy="1320800"/>
          </a:xfrm>
        </p:spPr>
        <p:txBody>
          <a:bodyPr>
            <a:normAutofit/>
          </a:bodyPr>
          <a:lstStyle/>
          <a:p>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REFERENCES</a:t>
            </a:r>
            <a:br>
              <a:rPr lang="en-IN" sz="2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6791A6CB-6188-7BCB-561C-3324BB91247D}"/>
              </a:ext>
            </a:extLst>
          </p:cNvPr>
          <p:cNvSpPr>
            <a:spLocks noGrp="1"/>
          </p:cNvSpPr>
          <p:nvPr>
            <p:ph idx="1"/>
          </p:nvPr>
        </p:nvSpPr>
        <p:spPr>
          <a:xfrm>
            <a:off x="266218" y="1088021"/>
            <a:ext cx="11925782" cy="6041984"/>
          </a:xfrm>
        </p:spPr>
        <p:txBody>
          <a:bodyPr>
            <a:normAutofit fontScale="25000" lnSpcReduction="20000"/>
          </a:bodyPr>
          <a:lstStyle/>
          <a:p>
            <a:pPr algn="just">
              <a:lnSpc>
                <a:spcPct val="150000"/>
              </a:lnSpc>
              <a:spcAft>
                <a:spcPts val="800"/>
              </a:spcAft>
            </a:pPr>
            <a:r>
              <a:rPr lang="en-IN" sz="9600" kern="100" dirty="0">
                <a:effectLst/>
                <a:latin typeface="Times New Roman" panose="02020603050405020304" pitchFamily="18" charset="0"/>
                <a:ea typeface="Calibri" panose="020F0502020204030204" pitchFamily="34" charset="0"/>
                <a:cs typeface="Times New Roman" panose="02020603050405020304" pitchFamily="18" charset="0"/>
              </a:rPr>
              <a:t>[1] </a:t>
            </a:r>
            <a:r>
              <a:rPr lang="en-IN" sz="9600" kern="100" dirty="0" err="1">
                <a:effectLst/>
                <a:latin typeface="Times New Roman" panose="02020603050405020304" pitchFamily="18" charset="0"/>
                <a:ea typeface="Calibri" panose="020F0502020204030204" pitchFamily="34" charset="0"/>
                <a:cs typeface="Times New Roman" panose="02020603050405020304" pitchFamily="18" charset="0"/>
              </a:rPr>
              <a:t>Sulaiman</a:t>
            </a:r>
            <a:r>
              <a:rPr lang="en-IN" sz="9600" kern="100" dirty="0">
                <a:effectLst/>
                <a:latin typeface="Times New Roman" panose="02020603050405020304" pitchFamily="18" charset="0"/>
                <a:ea typeface="Calibri" panose="020F0502020204030204" pitchFamily="34" charset="0"/>
                <a:cs typeface="Times New Roman" panose="02020603050405020304" pitchFamily="18" charset="0"/>
              </a:rPr>
              <a:t> , M. A. (2020). Evaluating Data Mining Classification Methods Performance in the Internet of Things Applications. Journal of Soft Computing and Data Mining, 1(2), 11-25.</a:t>
            </a:r>
            <a:endParaRPr lang="en-IN" sz="9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9600" kern="100"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sz="9600" kern="100" dirty="0" err="1">
                <a:effectLst/>
                <a:latin typeface="Times New Roman" panose="02020603050405020304" pitchFamily="18" charset="0"/>
                <a:ea typeface="Calibri" panose="020F0502020204030204" pitchFamily="34" charset="0"/>
                <a:cs typeface="Times New Roman" panose="02020603050405020304" pitchFamily="18" charset="0"/>
              </a:rPr>
              <a:t>Medar</a:t>
            </a:r>
            <a:r>
              <a:rPr lang="en-IN" sz="9600" kern="100" dirty="0">
                <a:effectLst/>
                <a:latin typeface="Times New Roman" panose="02020603050405020304" pitchFamily="18" charset="0"/>
                <a:ea typeface="Calibri" panose="020F0502020204030204" pitchFamily="34" charset="0"/>
                <a:cs typeface="Times New Roman" panose="02020603050405020304" pitchFamily="18" charset="0"/>
              </a:rPr>
              <a:t> , R. A., &amp;Raj purohit , V. S. (2014). A survey on data mining techniques for crop yield prediction. International Journal of Advanced Research in Computer Science and Management Studies, 2(9), 59-64. </a:t>
            </a:r>
            <a:endParaRPr lang="en-IN" sz="9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9600" kern="100" dirty="0">
                <a:effectLst/>
                <a:latin typeface="Times New Roman" panose="02020603050405020304" pitchFamily="18" charset="0"/>
                <a:ea typeface="Calibri" panose="020F0502020204030204" pitchFamily="34" charset="0"/>
                <a:cs typeface="Times New Roman" panose="02020603050405020304" pitchFamily="18" charset="0"/>
              </a:rPr>
              <a:t>[3] </a:t>
            </a:r>
            <a:r>
              <a:rPr lang="en-IN" sz="9600" kern="100" dirty="0" err="1">
                <a:effectLst/>
                <a:latin typeface="Times New Roman" panose="02020603050405020304" pitchFamily="18" charset="0"/>
                <a:ea typeface="Calibri" panose="020F0502020204030204" pitchFamily="34" charset="0"/>
                <a:cs typeface="Times New Roman" panose="02020603050405020304" pitchFamily="18" charset="0"/>
              </a:rPr>
              <a:t>Nathgosavi</a:t>
            </a:r>
            <a:r>
              <a:rPr lang="en-IN" sz="9600" kern="100" dirty="0">
                <a:effectLst/>
                <a:latin typeface="Times New Roman" panose="02020603050405020304" pitchFamily="18" charset="0"/>
                <a:ea typeface="Calibri" panose="020F0502020204030204" pitchFamily="34" charset="0"/>
                <a:cs typeface="Times New Roman" panose="02020603050405020304" pitchFamily="18" charset="0"/>
              </a:rPr>
              <a:t> , V., &amp;Patil, S. (2021). A Survey on Crop Yield Prediction using Machine Learning (No. 5238).Easy Chair . </a:t>
            </a:r>
            <a:endParaRPr lang="en-IN" sz="9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9600" kern="100" dirty="0">
                <a:effectLst/>
                <a:latin typeface="Times New Roman" panose="02020603050405020304" pitchFamily="18" charset="0"/>
                <a:ea typeface="Calibri" panose="020F0502020204030204" pitchFamily="34" charset="0"/>
                <a:cs typeface="Times New Roman" panose="02020603050405020304" pitchFamily="18" charset="0"/>
              </a:rPr>
              <a:t>[4] </a:t>
            </a:r>
            <a:r>
              <a:rPr lang="en-IN" sz="9600" kern="100" dirty="0" err="1">
                <a:effectLst/>
                <a:latin typeface="Times New Roman" panose="02020603050405020304" pitchFamily="18" charset="0"/>
                <a:ea typeface="Calibri" panose="020F0502020204030204" pitchFamily="34" charset="0"/>
                <a:cs typeface="Times New Roman" panose="02020603050405020304" pitchFamily="18" charset="0"/>
              </a:rPr>
              <a:t>Zeebaree</a:t>
            </a:r>
            <a:r>
              <a:rPr lang="en-IN" sz="9600" kern="100" dirty="0">
                <a:effectLst/>
                <a:latin typeface="Times New Roman" panose="02020603050405020304" pitchFamily="18" charset="0"/>
                <a:ea typeface="Calibri" panose="020F0502020204030204" pitchFamily="34" charset="0"/>
                <a:cs typeface="Times New Roman" panose="02020603050405020304" pitchFamily="18" charset="0"/>
              </a:rPr>
              <a:t> , D. Q., </a:t>
            </a:r>
            <a:r>
              <a:rPr lang="en-IN" sz="9600" kern="100" dirty="0" err="1">
                <a:effectLst/>
                <a:latin typeface="Times New Roman" panose="02020603050405020304" pitchFamily="18" charset="0"/>
                <a:ea typeface="Calibri" panose="020F0502020204030204" pitchFamily="34" charset="0"/>
                <a:cs typeface="Times New Roman" panose="02020603050405020304" pitchFamily="18" charset="0"/>
              </a:rPr>
              <a:t>Haron</a:t>
            </a:r>
            <a:r>
              <a:rPr lang="en-IN" sz="9600" kern="100" dirty="0">
                <a:effectLst/>
                <a:latin typeface="Times New Roman" panose="02020603050405020304" pitchFamily="18" charset="0"/>
                <a:ea typeface="Calibri" panose="020F0502020204030204" pitchFamily="34" charset="0"/>
                <a:cs typeface="Times New Roman" panose="02020603050405020304" pitchFamily="18" charset="0"/>
              </a:rPr>
              <a:t> , H., Abdulazeez, A. M., &amp; </a:t>
            </a:r>
            <a:r>
              <a:rPr lang="en-IN" sz="9600" kern="100" dirty="0" err="1">
                <a:effectLst/>
                <a:latin typeface="Times New Roman" panose="02020603050405020304" pitchFamily="18" charset="0"/>
                <a:ea typeface="Calibri" panose="020F0502020204030204" pitchFamily="34" charset="0"/>
                <a:cs typeface="Times New Roman" panose="02020603050405020304" pitchFamily="18" charset="0"/>
              </a:rPr>
              <a:t>Zeebaree</a:t>
            </a:r>
            <a:r>
              <a:rPr lang="en-IN" sz="9600" kern="100" dirty="0">
                <a:effectLst/>
                <a:latin typeface="Times New Roman" panose="02020603050405020304" pitchFamily="18" charset="0"/>
                <a:ea typeface="Calibri" panose="020F0502020204030204" pitchFamily="34" charset="0"/>
                <a:cs typeface="Times New Roman" panose="02020603050405020304" pitchFamily="18" charset="0"/>
              </a:rPr>
              <a:t> , S. R. (2017). Combination of K-means clustering with Genetic Algorithm: A review. International Journal of Applied Engineering Research, 12(24), 14238-14245. </a:t>
            </a:r>
            <a:endParaRPr lang="en-IN" sz="9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3174597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09847-20E6-1B90-98ED-32FF0F7D435F}"/>
              </a:ext>
            </a:extLst>
          </p:cNvPr>
          <p:cNvSpPr>
            <a:spLocks noGrp="1"/>
          </p:cNvSpPr>
          <p:nvPr>
            <p:ph type="title"/>
          </p:nvPr>
        </p:nvSpPr>
        <p:spPr>
          <a:xfrm>
            <a:off x="580225" y="190982"/>
            <a:ext cx="8596668" cy="1739417"/>
          </a:xfrm>
        </p:spPr>
        <p:txBody>
          <a:bodyPr>
            <a:normAutofit/>
          </a:bodyPr>
          <a:lstStyle/>
          <a:p>
            <a:r>
              <a:rPr lang="en-IN" sz="4800" b="1" i="1" dirty="0"/>
              <a:t>CONTENTS </a:t>
            </a:r>
          </a:p>
        </p:txBody>
      </p:sp>
      <p:sp>
        <p:nvSpPr>
          <p:cNvPr id="3" name="Content Placeholder 2">
            <a:extLst>
              <a:ext uri="{FF2B5EF4-FFF2-40B4-BE49-F238E27FC236}">
                <a16:creationId xmlns:a16="http://schemas.microsoft.com/office/drawing/2014/main" id="{A27123F5-F59A-DA23-0BA2-A1AECD95CFBE}"/>
              </a:ext>
            </a:extLst>
          </p:cNvPr>
          <p:cNvSpPr>
            <a:spLocks noGrp="1"/>
          </p:cNvSpPr>
          <p:nvPr>
            <p:ph idx="1"/>
          </p:nvPr>
        </p:nvSpPr>
        <p:spPr>
          <a:xfrm>
            <a:off x="677333" y="1030147"/>
            <a:ext cx="9056975" cy="5636871"/>
          </a:xfrm>
        </p:spPr>
        <p:txBody>
          <a:bodyPr>
            <a:normAutofit/>
          </a:bodyPr>
          <a:lstStyle/>
          <a:p>
            <a:pPr marL="342900" marR="71755" lvl="0" indent="-342900" algn="just" fontAlgn="base">
              <a:buFont typeface="+mj-lt"/>
              <a:buAutoNum type="arabicPeriod"/>
            </a:pPr>
            <a:r>
              <a:rPr lang="en-US" sz="2800" b="1" i="1" dirty="0">
                <a:solidFill>
                  <a:srgbClr val="666666"/>
                </a:solidFill>
                <a:effectLst/>
                <a:highlight>
                  <a:srgbClr val="FFFFFF"/>
                </a:highlight>
                <a:latin typeface="Arial" panose="020B0604020202020204" pitchFamily="34" charset="0"/>
                <a:ea typeface="Times New Roman" panose="02020603050405020304" pitchFamily="18" charset="0"/>
              </a:rPr>
              <a:t>Abstract</a:t>
            </a:r>
            <a:endParaRPr lang="en-IN" sz="2800" b="1" i="1" dirty="0">
              <a:effectLst/>
              <a:highlight>
                <a:srgbClr val="FFFFFF"/>
              </a:highlight>
              <a:latin typeface="Times New Roman" panose="02020603050405020304" pitchFamily="18" charset="0"/>
              <a:ea typeface="Times New Roman" panose="02020603050405020304" pitchFamily="18" charset="0"/>
            </a:endParaRPr>
          </a:p>
          <a:p>
            <a:pPr marL="342900" marR="71755" lvl="0" indent="-342900" algn="just" fontAlgn="base">
              <a:buFont typeface="+mj-lt"/>
              <a:buAutoNum type="arabicPeriod"/>
            </a:pPr>
            <a:r>
              <a:rPr lang="en-US" sz="2800" b="1" i="1" dirty="0">
                <a:solidFill>
                  <a:srgbClr val="666666"/>
                </a:solidFill>
                <a:effectLst/>
                <a:highlight>
                  <a:srgbClr val="FFFFFF"/>
                </a:highlight>
                <a:latin typeface="Arial" panose="020B0604020202020204" pitchFamily="34" charset="0"/>
                <a:ea typeface="Times New Roman" panose="02020603050405020304" pitchFamily="18" charset="0"/>
              </a:rPr>
              <a:t>Introduction</a:t>
            </a:r>
            <a:endParaRPr lang="en-IN" sz="2800" b="1" i="1" dirty="0">
              <a:effectLst/>
              <a:highlight>
                <a:srgbClr val="FFFFFF"/>
              </a:highlight>
              <a:latin typeface="Times New Roman" panose="02020603050405020304" pitchFamily="18" charset="0"/>
              <a:ea typeface="Times New Roman" panose="02020603050405020304" pitchFamily="18" charset="0"/>
            </a:endParaRPr>
          </a:p>
          <a:p>
            <a:pPr marL="342900" marR="71755" lvl="0" indent="-342900" algn="just" fontAlgn="base">
              <a:buFont typeface="+mj-lt"/>
              <a:buAutoNum type="arabicPeriod"/>
            </a:pPr>
            <a:r>
              <a:rPr lang="en-US" sz="2800" b="1" i="1" dirty="0">
                <a:solidFill>
                  <a:srgbClr val="666666"/>
                </a:solidFill>
                <a:effectLst/>
                <a:highlight>
                  <a:srgbClr val="FFFFFF"/>
                </a:highlight>
                <a:latin typeface="Arial" panose="020B0604020202020204" pitchFamily="34" charset="0"/>
                <a:ea typeface="Times New Roman" panose="02020603050405020304" pitchFamily="18" charset="0"/>
              </a:rPr>
              <a:t>Problem definition</a:t>
            </a:r>
            <a:endParaRPr lang="en-IN" sz="2800" b="1" i="1" dirty="0">
              <a:effectLst/>
              <a:highlight>
                <a:srgbClr val="FFFFFF"/>
              </a:highlight>
              <a:latin typeface="Times New Roman" panose="02020603050405020304" pitchFamily="18" charset="0"/>
              <a:ea typeface="Times New Roman" panose="02020603050405020304" pitchFamily="18" charset="0"/>
            </a:endParaRPr>
          </a:p>
          <a:p>
            <a:pPr marL="342900" marR="71755" lvl="0" indent="-342900" algn="just" fontAlgn="base">
              <a:buFont typeface="+mj-lt"/>
              <a:buAutoNum type="arabicPeriod"/>
            </a:pPr>
            <a:r>
              <a:rPr lang="en-US" sz="2800" b="1" i="1" dirty="0">
                <a:solidFill>
                  <a:srgbClr val="666666"/>
                </a:solidFill>
                <a:effectLst/>
                <a:highlight>
                  <a:srgbClr val="FFFFFF"/>
                </a:highlight>
                <a:latin typeface="Arial" panose="020B0604020202020204" pitchFamily="34" charset="0"/>
                <a:ea typeface="Times New Roman" panose="02020603050405020304" pitchFamily="18" charset="0"/>
              </a:rPr>
              <a:t>Traditional System</a:t>
            </a:r>
            <a:endParaRPr lang="en-IN" sz="2800" b="1" i="1" dirty="0">
              <a:effectLst/>
              <a:highlight>
                <a:srgbClr val="FFFFFF"/>
              </a:highlight>
              <a:latin typeface="Times New Roman" panose="02020603050405020304" pitchFamily="18" charset="0"/>
              <a:ea typeface="Times New Roman" panose="02020603050405020304" pitchFamily="18" charset="0"/>
            </a:endParaRPr>
          </a:p>
          <a:p>
            <a:pPr marL="342900" marR="71755" lvl="0" indent="-342900" algn="just" fontAlgn="base">
              <a:buFont typeface="+mj-lt"/>
              <a:buAutoNum type="arabicPeriod"/>
            </a:pPr>
            <a:r>
              <a:rPr lang="en-US" sz="2800" b="1" i="1" dirty="0">
                <a:solidFill>
                  <a:srgbClr val="666666"/>
                </a:solidFill>
                <a:effectLst/>
                <a:highlight>
                  <a:srgbClr val="FFFFFF"/>
                </a:highlight>
                <a:latin typeface="Arial" panose="020B0604020202020204" pitchFamily="34" charset="0"/>
                <a:ea typeface="Times New Roman" panose="02020603050405020304" pitchFamily="18" charset="0"/>
              </a:rPr>
              <a:t>Limitations</a:t>
            </a:r>
            <a:endParaRPr lang="en-IN" sz="2800" b="1" i="1" dirty="0">
              <a:effectLst/>
              <a:highlight>
                <a:srgbClr val="FFFFFF"/>
              </a:highlight>
              <a:latin typeface="Times New Roman" panose="02020603050405020304" pitchFamily="18" charset="0"/>
              <a:ea typeface="Times New Roman" panose="02020603050405020304" pitchFamily="18" charset="0"/>
            </a:endParaRPr>
          </a:p>
          <a:p>
            <a:pPr marL="342900" marR="71755" lvl="0" indent="-342900" algn="just" fontAlgn="base">
              <a:buFont typeface="+mj-lt"/>
              <a:buAutoNum type="arabicPeriod"/>
            </a:pPr>
            <a:r>
              <a:rPr lang="en-US" sz="2800" b="1" i="1" dirty="0">
                <a:solidFill>
                  <a:srgbClr val="666666"/>
                </a:solidFill>
                <a:effectLst/>
                <a:highlight>
                  <a:srgbClr val="FFFFFF"/>
                </a:highlight>
                <a:latin typeface="Arial" panose="020B0604020202020204" pitchFamily="34" charset="0"/>
                <a:ea typeface="Times New Roman" panose="02020603050405020304" pitchFamily="18" charset="0"/>
              </a:rPr>
              <a:t>Proposed System</a:t>
            </a:r>
            <a:endParaRPr lang="en-IN" sz="2800" b="1" i="1" dirty="0">
              <a:effectLst/>
              <a:highlight>
                <a:srgbClr val="FFFFFF"/>
              </a:highlight>
              <a:latin typeface="Times New Roman" panose="02020603050405020304" pitchFamily="18" charset="0"/>
              <a:ea typeface="Times New Roman" panose="02020603050405020304" pitchFamily="18" charset="0"/>
            </a:endParaRPr>
          </a:p>
          <a:p>
            <a:pPr marL="342900" marR="71755" lvl="0" indent="-342900" algn="just" fontAlgn="base">
              <a:buFont typeface="+mj-lt"/>
              <a:buAutoNum type="arabicPeriod"/>
            </a:pPr>
            <a:r>
              <a:rPr lang="en-US" sz="2800" b="1" i="1" dirty="0">
                <a:solidFill>
                  <a:srgbClr val="666666"/>
                </a:solidFill>
                <a:effectLst/>
                <a:highlight>
                  <a:srgbClr val="FFFFFF"/>
                </a:highlight>
                <a:latin typeface="Arial" panose="020B0604020202020204" pitchFamily="34" charset="0"/>
                <a:ea typeface="Times New Roman" panose="02020603050405020304" pitchFamily="18" charset="0"/>
              </a:rPr>
              <a:t>Advantage</a:t>
            </a:r>
            <a:endParaRPr lang="en-IN" sz="2800" b="1" i="1" dirty="0">
              <a:effectLst/>
              <a:highlight>
                <a:srgbClr val="FFFFFF"/>
              </a:highlight>
              <a:latin typeface="Times New Roman" panose="02020603050405020304" pitchFamily="18" charset="0"/>
              <a:ea typeface="Times New Roman" panose="02020603050405020304" pitchFamily="18" charset="0"/>
            </a:endParaRPr>
          </a:p>
          <a:p>
            <a:pPr marL="342900" marR="71755" lvl="0" indent="-342900" algn="just" fontAlgn="base">
              <a:buFont typeface="+mj-lt"/>
              <a:buAutoNum type="arabicPeriod"/>
            </a:pPr>
            <a:r>
              <a:rPr lang="en-US" sz="2800" b="1" i="1" dirty="0">
                <a:solidFill>
                  <a:srgbClr val="666666"/>
                </a:solidFill>
                <a:effectLst/>
                <a:highlight>
                  <a:srgbClr val="FFFFFF"/>
                </a:highlight>
                <a:latin typeface="Arial" panose="020B0604020202020204" pitchFamily="34" charset="0"/>
                <a:ea typeface="Times New Roman" panose="02020603050405020304" pitchFamily="18" charset="0"/>
              </a:rPr>
              <a:t>Result </a:t>
            </a:r>
            <a:endParaRPr lang="en-IN" sz="2800" b="1" i="1" dirty="0">
              <a:effectLst/>
              <a:highlight>
                <a:srgbClr val="FFFFFF"/>
              </a:highlight>
              <a:latin typeface="Times New Roman" panose="02020603050405020304" pitchFamily="18" charset="0"/>
              <a:ea typeface="Times New Roman" panose="02020603050405020304" pitchFamily="18" charset="0"/>
            </a:endParaRPr>
          </a:p>
          <a:p>
            <a:pPr marL="342900" marR="71755" lvl="0" indent="-342900" algn="just" fontAlgn="base">
              <a:buFont typeface="+mj-lt"/>
              <a:buAutoNum type="arabicPeriod"/>
            </a:pPr>
            <a:r>
              <a:rPr lang="en-US" sz="2800" b="1" i="1" dirty="0">
                <a:solidFill>
                  <a:srgbClr val="666666"/>
                </a:solidFill>
                <a:effectLst/>
                <a:highlight>
                  <a:srgbClr val="FFFFFF"/>
                </a:highlight>
                <a:latin typeface="Arial" panose="020B0604020202020204" pitchFamily="34" charset="0"/>
                <a:ea typeface="Times New Roman" panose="02020603050405020304" pitchFamily="18" charset="0"/>
              </a:rPr>
              <a:t>Conclusion</a:t>
            </a:r>
            <a:endParaRPr lang="en-IN" sz="2800" b="1" i="1" dirty="0">
              <a:effectLst/>
              <a:highlight>
                <a:srgbClr val="FFFFFF"/>
              </a:highlight>
              <a:latin typeface="Times New Roman" panose="02020603050405020304" pitchFamily="18" charset="0"/>
              <a:ea typeface="Times New Roman" panose="02020603050405020304" pitchFamily="18" charset="0"/>
            </a:endParaRPr>
          </a:p>
          <a:p>
            <a:pPr marL="342900" marR="71755" lvl="0" indent="-342900" algn="just" fontAlgn="base">
              <a:buFont typeface="+mj-lt"/>
              <a:buAutoNum type="arabicPeriod"/>
            </a:pPr>
            <a:r>
              <a:rPr lang="en-US" sz="2800" b="1" i="1" dirty="0">
                <a:solidFill>
                  <a:srgbClr val="666666"/>
                </a:solidFill>
                <a:effectLst/>
                <a:highlight>
                  <a:srgbClr val="FFFFFF"/>
                </a:highlight>
                <a:latin typeface="Arial" panose="020B0604020202020204" pitchFamily="34" charset="0"/>
                <a:ea typeface="Times New Roman" panose="02020603050405020304" pitchFamily="18" charset="0"/>
              </a:rPr>
              <a:t>References</a:t>
            </a:r>
            <a:endParaRPr lang="en-IN" sz="2800" b="1" i="1" dirty="0">
              <a:effectLst/>
              <a:highlight>
                <a:srgbClr val="FFFFFF"/>
              </a:highlight>
              <a:latin typeface="Times New Roman" panose="02020603050405020304" pitchFamily="18" charset="0"/>
              <a:ea typeface="Times New Roman" panose="02020603050405020304" pitchFamily="18" charset="0"/>
            </a:endParaRPr>
          </a:p>
          <a:p>
            <a:endParaRPr lang="en-IN" dirty="0"/>
          </a:p>
        </p:txBody>
      </p:sp>
      <p:sp>
        <p:nvSpPr>
          <p:cNvPr id="4" name="AutoShape 2" descr="Crop Yield Estimation Using Remote Sensing By EOSDA">
            <a:extLst>
              <a:ext uri="{FF2B5EF4-FFF2-40B4-BE49-F238E27FC236}">
                <a16:creationId xmlns:a16="http://schemas.microsoft.com/office/drawing/2014/main" id="{EC4C0321-0114-8DAE-E1EF-85A4885BD07F}"/>
              </a:ext>
            </a:extLst>
          </p:cNvPr>
          <p:cNvSpPr>
            <a:spLocks noChangeAspect="1" noChangeArrowheads="1"/>
          </p:cNvSpPr>
          <p:nvPr/>
        </p:nvSpPr>
        <p:spPr bwMode="auto">
          <a:xfrm>
            <a:off x="5943600" y="3276600"/>
            <a:ext cx="2968906" cy="29689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116E2E46-E8CB-663C-043B-622C8DF0AF6B}"/>
              </a:ext>
            </a:extLst>
          </p:cNvPr>
          <p:cNvPicPr>
            <a:picLocks noChangeAspect="1"/>
          </p:cNvPicPr>
          <p:nvPr/>
        </p:nvPicPr>
        <p:blipFill>
          <a:blip r:embed="rId2"/>
          <a:stretch>
            <a:fillRect/>
          </a:stretch>
        </p:blipFill>
        <p:spPr>
          <a:xfrm>
            <a:off x="6507652" y="2061378"/>
            <a:ext cx="3177251" cy="357440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9279311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FC17C-2F3B-A340-6AFC-73AD759E1943}"/>
              </a:ext>
            </a:extLst>
          </p:cNvPr>
          <p:cNvSpPr>
            <a:spLocks noGrp="1"/>
          </p:cNvSpPr>
          <p:nvPr>
            <p:ph type="title"/>
          </p:nvPr>
        </p:nvSpPr>
        <p:spPr>
          <a:xfrm>
            <a:off x="1198194" y="2866662"/>
            <a:ext cx="8596668" cy="3001701"/>
          </a:xfrm>
        </p:spPr>
        <p:txBody>
          <a:bodyPr>
            <a:normAutofit/>
          </a:bodyPr>
          <a:lstStyle/>
          <a:p>
            <a:pPr algn="ctr"/>
            <a:r>
              <a:rPr lang="en-IN" sz="7200" b="1" dirty="0">
                <a:latin typeface="Century Schoolbook" panose="02040604050505020304" pitchFamily="18" charset="0"/>
              </a:rPr>
              <a:t>THANK YOU </a:t>
            </a:r>
          </a:p>
        </p:txBody>
      </p:sp>
    </p:spTree>
    <p:extLst>
      <p:ext uri="{BB962C8B-B14F-4D97-AF65-F5344CB8AC3E}">
        <p14:creationId xmlns:p14="http://schemas.microsoft.com/office/powerpoint/2010/main" val="46732015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BF5EB-A754-2120-5E77-AC9AF22411EF}"/>
              </a:ext>
            </a:extLst>
          </p:cNvPr>
          <p:cNvSpPr>
            <a:spLocks noGrp="1"/>
          </p:cNvSpPr>
          <p:nvPr>
            <p:ph type="title"/>
          </p:nvPr>
        </p:nvSpPr>
        <p:spPr>
          <a:xfrm>
            <a:off x="677334" y="1"/>
            <a:ext cx="8596668" cy="1930400"/>
          </a:xfrm>
        </p:spPr>
        <p:txBody>
          <a:bodyPr>
            <a:normAutofit/>
          </a:bodyPr>
          <a:lstStyle/>
          <a:p>
            <a:r>
              <a:rPr lang="en-IN" sz="4800" b="1" dirty="0"/>
              <a:t>ABSTRACTION </a:t>
            </a:r>
          </a:p>
        </p:txBody>
      </p:sp>
      <p:sp>
        <p:nvSpPr>
          <p:cNvPr id="3" name="Content Placeholder 2">
            <a:extLst>
              <a:ext uri="{FF2B5EF4-FFF2-40B4-BE49-F238E27FC236}">
                <a16:creationId xmlns:a16="http://schemas.microsoft.com/office/drawing/2014/main" id="{7A08E753-AEF9-C038-09F9-4F8303CE9C4C}"/>
              </a:ext>
            </a:extLst>
          </p:cNvPr>
          <p:cNvSpPr>
            <a:spLocks noGrp="1"/>
          </p:cNvSpPr>
          <p:nvPr>
            <p:ph idx="1"/>
          </p:nvPr>
        </p:nvSpPr>
        <p:spPr>
          <a:xfrm>
            <a:off x="677334" y="765110"/>
            <a:ext cx="8596668" cy="5276253"/>
          </a:xfrm>
        </p:spPr>
        <p:txBody>
          <a:bodyPr>
            <a:noAutofit/>
          </a:bodyPr>
          <a:lstStyle/>
          <a:p>
            <a:r>
              <a:rPr lang="en-US" sz="2400" u="sng" dirty="0"/>
              <a:t>AIM</a:t>
            </a:r>
            <a:r>
              <a:rPr lang="en-US" sz="2400" dirty="0"/>
              <a:t>:</a:t>
            </a:r>
          </a:p>
          <a:p>
            <a:r>
              <a:rPr lang="en-US" sz="2400" dirty="0"/>
              <a:t> This project aims to develop &amp; compare various ML classifiers for the predictive modeling of crop yield  estimation.</a:t>
            </a:r>
          </a:p>
          <a:p>
            <a:r>
              <a:rPr lang="en-US" sz="2400" dirty="0"/>
              <a:t> Accurate yield prediction is essential for agricultural planning, resource management, and ensuring food security.</a:t>
            </a:r>
          </a:p>
          <a:p>
            <a:r>
              <a:rPr lang="en-US" sz="2400" dirty="0"/>
              <a:t> We employ multiple machine learning classifiers, including logistic regression, support vector machines, to identify the most effective mode for this task.</a:t>
            </a:r>
          </a:p>
          <a:p>
            <a:endParaRPr lang="en-US" sz="2400" dirty="0"/>
          </a:p>
        </p:txBody>
      </p:sp>
    </p:spTree>
    <p:extLst>
      <p:ext uri="{BB962C8B-B14F-4D97-AF65-F5344CB8AC3E}">
        <p14:creationId xmlns:p14="http://schemas.microsoft.com/office/powerpoint/2010/main" val="2321569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B0C7CE-450A-279D-A182-067ECEDD9796}"/>
              </a:ext>
            </a:extLst>
          </p:cNvPr>
          <p:cNvSpPr>
            <a:spLocks noGrp="1"/>
          </p:cNvSpPr>
          <p:nvPr>
            <p:ph idx="1"/>
          </p:nvPr>
        </p:nvSpPr>
        <p:spPr>
          <a:xfrm>
            <a:off x="358815" y="185196"/>
            <a:ext cx="10798215" cy="5856166"/>
          </a:xfrm>
        </p:spPr>
        <p:txBody>
          <a:bodyPr>
            <a:normAutofit fontScale="92500" lnSpcReduction="20000"/>
          </a:bodyPr>
          <a:lstStyle/>
          <a:p>
            <a:pPr marL="0" indent="0">
              <a:buNone/>
            </a:pPr>
            <a:r>
              <a:rPr lang="en-US" sz="2600" dirty="0"/>
              <a:t>* </a:t>
            </a:r>
            <a:r>
              <a:rPr lang="en-US" sz="2600" u="sng" dirty="0"/>
              <a:t>EXISITING PROBLEM</a:t>
            </a:r>
            <a:r>
              <a:rPr lang="en-US" sz="2600" dirty="0"/>
              <a:t>:</a:t>
            </a:r>
          </a:p>
          <a:p>
            <a:pPr marL="0" indent="0">
              <a:buNone/>
            </a:pPr>
            <a:r>
              <a:rPr lang="en-US" sz="2600" dirty="0"/>
              <a:t>-&gt;  Our approach integrates diverse datasets comprising historical crop yields, weather conditions, soil properties, and remote sensing data.</a:t>
            </a:r>
          </a:p>
          <a:p>
            <a:endParaRPr lang="en-US" sz="2600" dirty="0"/>
          </a:p>
          <a:p>
            <a:r>
              <a:rPr lang="en-US" sz="2600" u="sng" dirty="0"/>
              <a:t>Motivation</a:t>
            </a:r>
            <a:r>
              <a:rPr lang="en-US" sz="2600" dirty="0"/>
              <a:t> : Good growing crop </a:t>
            </a:r>
            <a:r>
              <a:rPr lang="en-US" sz="2600" dirty="0" err="1"/>
              <a:t>Yeild</a:t>
            </a:r>
            <a:endParaRPr lang="en-US" sz="2600" dirty="0"/>
          </a:p>
          <a:p>
            <a:endParaRPr lang="en-US" sz="2600" dirty="0"/>
          </a:p>
          <a:p>
            <a:r>
              <a:rPr lang="en-US" sz="2600" u="sng" dirty="0"/>
              <a:t>PROPOSED ALGORITHM</a:t>
            </a:r>
            <a:r>
              <a:rPr lang="en-US" sz="2600" dirty="0"/>
              <a:t>:</a:t>
            </a:r>
          </a:p>
          <a:p>
            <a:endParaRPr lang="en-US" sz="2600" dirty="0"/>
          </a:p>
          <a:p>
            <a:pPr marL="0" indent="0">
              <a:buNone/>
            </a:pPr>
            <a:r>
              <a:rPr lang="en-US" sz="2600" b="1" dirty="0"/>
              <a:t> .  </a:t>
            </a:r>
            <a:r>
              <a:rPr lang="en-US" sz="2600" dirty="0"/>
              <a:t>Data pre-processing techniques are applied to handle missing values, </a:t>
            </a:r>
          </a:p>
          <a:p>
            <a:pPr marL="0" indent="0">
              <a:buNone/>
            </a:pPr>
            <a:r>
              <a:rPr lang="en-US" sz="2600" dirty="0"/>
              <a:t>        normalize data, and perform feature selection to enhance  model      </a:t>
            </a:r>
          </a:p>
          <a:p>
            <a:pPr marL="0" indent="0">
              <a:buNone/>
            </a:pPr>
            <a:r>
              <a:rPr lang="en-US" sz="2600" dirty="0"/>
              <a:t>        performance </a:t>
            </a:r>
          </a:p>
          <a:p>
            <a:pPr marL="0" indent="0">
              <a:buNone/>
            </a:pPr>
            <a:endParaRPr lang="en-US" sz="2600" dirty="0"/>
          </a:p>
          <a:p>
            <a:r>
              <a:rPr lang="en-US" sz="2600" dirty="0"/>
              <a:t>Each classifier is trained and validated using cross-validation to ensure robustness and generalizability.</a:t>
            </a:r>
          </a:p>
          <a:p>
            <a:endParaRPr lang="en-IN" dirty="0"/>
          </a:p>
        </p:txBody>
      </p:sp>
    </p:spTree>
    <p:extLst>
      <p:ext uri="{BB962C8B-B14F-4D97-AF65-F5344CB8AC3E}">
        <p14:creationId xmlns:p14="http://schemas.microsoft.com/office/powerpoint/2010/main" val="305539171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9D79-2103-B28E-36A3-7F0FFE4040A0}"/>
              </a:ext>
            </a:extLst>
          </p:cNvPr>
          <p:cNvSpPr>
            <a:spLocks noGrp="1"/>
          </p:cNvSpPr>
          <p:nvPr>
            <p:ph type="title"/>
          </p:nvPr>
        </p:nvSpPr>
        <p:spPr>
          <a:xfrm>
            <a:off x="515289" y="0"/>
            <a:ext cx="8596668" cy="1320800"/>
          </a:xfrm>
        </p:spPr>
        <p:txBody>
          <a:bodyPr/>
          <a:lstStyle/>
          <a:p>
            <a:r>
              <a:rPr lang="en-IN" dirty="0"/>
              <a:t>INTRODUCTION</a:t>
            </a:r>
            <a:br>
              <a:rPr lang="en-IN" dirty="0"/>
            </a:br>
            <a:endParaRPr lang="en-IN" dirty="0"/>
          </a:p>
        </p:txBody>
      </p:sp>
      <p:sp>
        <p:nvSpPr>
          <p:cNvPr id="3" name="Content Placeholder 2">
            <a:extLst>
              <a:ext uri="{FF2B5EF4-FFF2-40B4-BE49-F238E27FC236}">
                <a16:creationId xmlns:a16="http://schemas.microsoft.com/office/drawing/2014/main" id="{5E87F1D8-1E45-DA3B-A0B5-159820F3131D}"/>
              </a:ext>
            </a:extLst>
          </p:cNvPr>
          <p:cNvSpPr>
            <a:spLocks noGrp="1"/>
          </p:cNvSpPr>
          <p:nvPr>
            <p:ph idx="1"/>
          </p:nvPr>
        </p:nvSpPr>
        <p:spPr>
          <a:xfrm>
            <a:off x="677333" y="983835"/>
            <a:ext cx="8975953" cy="5405389"/>
          </a:xfrm>
        </p:spPr>
        <p:txBody>
          <a:bodyPr>
            <a:noAutofit/>
          </a:bodyPr>
          <a:lstStyle/>
          <a:p>
            <a:pPr algn="l"/>
            <a:r>
              <a:rPr lang="en-US" sz="2400" b="0" i="0" dirty="0">
                <a:solidFill>
                  <a:srgbClr val="404040"/>
                </a:solidFill>
                <a:effectLst/>
                <a:highlight>
                  <a:srgbClr val="FFFFFF"/>
                </a:highlight>
                <a:latin typeface="ff3"/>
              </a:rPr>
              <a:t>Agriculture is the most important sector and also the backbone of the Indian economy </a:t>
            </a:r>
            <a:endParaRPr lang="en-US" sz="2400" b="0" i="0" dirty="0">
              <a:solidFill>
                <a:srgbClr val="000000"/>
              </a:solidFill>
              <a:effectLst/>
              <a:highlight>
                <a:srgbClr val="FFFFFF"/>
              </a:highlight>
              <a:latin typeface="Source Sans Pro" panose="020B0503030403020204" pitchFamily="34" charset="0"/>
            </a:endParaRPr>
          </a:p>
          <a:p>
            <a:pPr algn="l"/>
            <a:r>
              <a:rPr lang="en-US" sz="2400" b="0" i="0" dirty="0">
                <a:solidFill>
                  <a:srgbClr val="404040"/>
                </a:solidFill>
                <a:effectLst/>
                <a:highlight>
                  <a:srgbClr val="FFFFFF"/>
                </a:highlight>
                <a:latin typeface="ff3"/>
              </a:rPr>
              <a:t>In India , agricultural yield primarily depends on weather conditions.</a:t>
            </a:r>
            <a:endParaRPr lang="en-US" sz="2400" b="0" i="0" dirty="0">
              <a:solidFill>
                <a:srgbClr val="000000"/>
              </a:solidFill>
              <a:effectLst/>
              <a:highlight>
                <a:srgbClr val="FFFFFF"/>
              </a:highlight>
              <a:latin typeface="Source Sans Pro" panose="020B0503030403020204" pitchFamily="34" charset="0"/>
            </a:endParaRPr>
          </a:p>
          <a:p>
            <a:pPr algn="l"/>
            <a:r>
              <a:rPr lang="en-US" sz="2400" b="0" i="0" dirty="0">
                <a:solidFill>
                  <a:srgbClr val="404040"/>
                </a:solidFill>
                <a:effectLst/>
                <a:highlight>
                  <a:srgbClr val="FFFFFF"/>
                </a:highlight>
                <a:latin typeface="ff3"/>
              </a:rPr>
              <a:t>By analyzing the soil and atmosphere at particular region best crop in order to have more crop yield and the net crop yield can be predicated.</a:t>
            </a:r>
            <a:endParaRPr lang="en-US" sz="2400" b="0" i="0" dirty="0">
              <a:solidFill>
                <a:srgbClr val="000000"/>
              </a:solidFill>
              <a:effectLst/>
              <a:highlight>
                <a:srgbClr val="FFFFFF"/>
              </a:highlight>
              <a:latin typeface="Source Sans Pro" panose="020B0503030403020204" pitchFamily="34" charset="0"/>
            </a:endParaRPr>
          </a:p>
          <a:p>
            <a:pPr algn="l"/>
            <a:r>
              <a:rPr lang="en-US" sz="2400" b="0" i="0" dirty="0">
                <a:solidFill>
                  <a:srgbClr val="404040"/>
                </a:solidFill>
                <a:effectLst/>
                <a:highlight>
                  <a:srgbClr val="FFFFFF"/>
                </a:highlight>
                <a:latin typeface="ff3"/>
              </a:rPr>
              <a:t>Crop prediction, there are different techniques or algorithm, and with the help of those algorithms we can predict crop yield and also we are using random forest algorithm.</a:t>
            </a:r>
          </a:p>
          <a:p>
            <a:pPr algn="l"/>
            <a:r>
              <a:rPr lang="en-US" sz="2400" b="0" i="0" dirty="0">
                <a:solidFill>
                  <a:srgbClr val="404040"/>
                </a:solidFill>
                <a:effectLst/>
                <a:highlight>
                  <a:srgbClr val="FFFFFF"/>
                </a:highlight>
                <a:latin typeface="ff3"/>
              </a:rPr>
              <a:t>In </a:t>
            </a:r>
            <a:r>
              <a:rPr lang="en-US" sz="2400" dirty="0" err="1">
                <a:solidFill>
                  <a:srgbClr val="404040"/>
                </a:solidFill>
                <a:highlight>
                  <a:srgbClr val="FFFFFF"/>
                </a:highlight>
                <a:latin typeface="ff3"/>
              </a:rPr>
              <a:t>india</a:t>
            </a:r>
            <a:r>
              <a:rPr lang="en-US" sz="2400" b="0" i="0" dirty="0">
                <a:solidFill>
                  <a:srgbClr val="404040"/>
                </a:solidFill>
                <a:effectLst/>
                <a:highlight>
                  <a:srgbClr val="FFFFFF"/>
                </a:highlight>
                <a:latin typeface="ff3"/>
              </a:rPr>
              <a:t> , there are several ways to increase the economic growth in the field of agriculture and also there are multiple ways to increase and improve the crop yield and the quality of the crop.</a:t>
            </a:r>
            <a:br>
              <a:rPr lang="en-US" sz="2400" dirty="0"/>
            </a:br>
            <a:endParaRPr lang="en-US" sz="2400" b="0" i="0" dirty="0">
              <a:solidFill>
                <a:srgbClr val="000000"/>
              </a:solidFill>
              <a:effectLst/>
              <a:highlight>
                <a:srgbClr val="FFFFFF"/>
              </a:highlight>
              <a:latin typeface="Source Sans Pro" panose="020B0503030403020204" pitchFamily="34" charset="0"/>
            </a:endParaRPr>
          </a:p>
        </p:txBody>
      </p:sp>
    </p:spTree>
    <p:extLst>
      <p:ext uri="{BB962C8B-B14F-4D97-AF65-F5344CB8AC3E}">
        <p14:creationId xmlns:p14="http://schemas.microsoft.com/office/powerpoint/2010/main" val="282064823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58642-3A17-5482-C3FF-D8CDC73816FD}"/>
              </a:ext>
            </a:extLst>
          </p:cNvPr>
          <p:cNvSpPr>
            <a:spLocks noGrp="1"/>
          </p:cNvSpPr>
          <p:nvPr>
            <p:ph type="title"/>
          </p:nvPr>
        </p:nvSpPr>
        <p:spPr>
          <a:xfrm>
            <a:off x="677334" y="609600"/>
            <a:ext cx="8596668" cy="967273"/>
          </a:xfrm>
        </p:spPr>
        <p:txBody>
          <a:bodyPr/>
          <a:lstStyle/>
          <a:p>
            <a:r>
              <a:rPr lang="en-IN" dirty="0"/>
              <a:t>PROBLEM DEFININATION</a:t>
            </a:r>
          </a:p>
        </p:txBody>
      </p:sp>
      <p:sp>
        <p:nvSpPr>
          <p:cNvPr id="3" name="Content Placeholder 2">
            <a:extLst>
              <a:ext uri="{FF2B5EF4-FFF2-40B4-BE49-F238E27FC236}">
                <a16:creationId xmlns:a16="http://schemas.microsoft.com/office/drawing/2014/main" id="{4BBC0E33-5070-FCE2-A34D-62932AFF4FE3}"/>
              </a:ext>
            </a:extLst>
          </p:cNvPr>
          <p:cNvSpPr>
            <a:spLocks noGrp="1"/>
          </p:cNvSpPr>
          <p:nvPr>
            <p:ph idx="1"/>
          </p:nvPr>
        </p:nvSpPr>
        <p:spPr>
          <a:xfrm>
            <a:off x="677334" y="1576873"/>
            <a:ext cx="8596668" cy="4464489"/>
          </a:xfrm>
        </p:spPr>
        <p:txBody>
          <a:bodyPr>
            <a:normAutofit/>
          </a:bodyPr>
          <a:lstStyle/>
          <a:p>
            <a:r>
              <a:rPr lang="en-US" sz="2400" b="1" dirty="0"/>
              <a:t>The problem of predictive modeling for crop yield estimation using machine learning involves developing models that can accurately predict the quantity and possibly the quality of crops that will be harvested based on various input factors. These factors typically include historical data on crop yields, weather conditions, soil properties, and agricultural practices. The goal is to build robust models that can assist farmers and agricultural stakeholders in making informed decisions to optimize resources, mitigate risks, and enhance overall productivity.</a:t>
            </a:r>
          </a:p>
          <a:p>
            <a:endParaRPr lang="en-US" dirty="0"/>
          </a:p>
          <a:p>
            <a:endParaRPr lang="en-IN" dirty="0"/>
          </a:p>
        </p:txBody>
      </p:sp>
    </p:spTree>
    <p:extLst>
      <p:ext uri="{BB962C8B-B14F-4D97-AF65-F5344CB8AC3E}">
        <p14:creationId xmlns:p14="http://schemas.microsoft.com/office/powerpoint/2010/main" val="183672563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2442F-334C-3439-2ABD-7CD5116B7674}"/>
              </a:ext>
            </a:extLst>
          </p:cNvPr>
          <p:cNvSpPr>
            <a:spLocks noGrp="1"/>
          </p:cNvSpPr>
          <p:nvPr>
            <p:ph type="title"/>
          </p:nvPr>
        </p:nvSpPr>
        <p:spPr/>
        <p:txBody>
          <a:bodyPr>
            <a:normAutofit fontScale="90000"/>
          </a:bodyPr>
          <a:lstStyle/>
          <a:p>
            <a:r>
              <a:rPr lang="en-US" sz="4000" b="1" dirty="0"/>
              <a:t>Traditional Systems for Crop Yield Estimation</a:t>
            </a:r>
            <a:br>
              <a:rPr lang="en-US" b="1" dirty="0"/>
            </a:br>
            <a:endParaRPr lang="en-IN" dirty="0"/>
          </a:p>
        </p:txBody>
      </p:sp>
      <p:sp>
        <p:nvSpPr>
          <p:cNvPr id="3" name="Content Placeholder 2">
            <a:extLst>
              <a:ext uri="{FF2B5EF4-FFF2-40B4-BE49-F238E27FC236}">
                <a16:creationId xmlns:a16="http://schemas.microsoft.com/office/drawing/2014/main" id="{138A9F26-C05D-1DB6-7ED5-2A45E9EE3129}"/>
              </a:ext>
            </a:extLst>
          </p:cNvPr>
          <p:cNvSpPr>
            <a:spLocks noGrp="1"/>
          </p:cNvSpPr>
          <p:nvPr>
            <p:ph idx="1"/>
          </p:nvPr>
        </p:nvSpPr>
        <p:spPr>
          <a:xfrm>
            <a:off x="381107" y="1930400"/>
            <a:ext cx="11429785" cy="2290735"/>
          </a:xfrm>
        </p:spPr>
        <p:txBody>
          <a:bodyPr>
            <a:normAutofit fontScale="70000" lnSpcReduction="20000"/>
          </a:bodyPr>
          <a:lstStyle/>
          <a:p>
            <a:r>
              <a:rPr lang="en-US" sz="2600" b="1" dirty="0"/>
              <a:t>Traditional Systems for Crop Yield Estimation</a:t>
            </a:r>
            <a:endParaRPr lang="en-US" sz="2600" dirty="0"/>
          </a:p>
          <a:p>
            <a:pPr>
              <a:buFont typeface="+mj-lt"/>
              <a:buAutoNum type="arabicPeriod"/>
            </a:pPr>
            <a:r>
              <a:rPr lang="en-US" sz="2600" b="1" dirty="0"/>
              <a:t>Statistical Methods:</a:t>
            </a:r>
            <a:r>
              <a:rPr lang="en-US" sz="2600" dirty="0"/>
              <a:t> These may include linear regression, time series analysis, or basic statistical models to analyze historical data and trends.</a:t>
            </a:r>
          </a:p>
          <a:p>
            <a:pPr>
              <a:buFont typeface="+mj-lt"/>
              <a:buAutoNum type="arabicPeriod"/>
            </a:pPr>
            <a:r>
              <a:rPr lang="en-US" sz="2600" b="1" dirty="0"/>
              <a:t>Expert Knowledge:</a:t>
            </a:r>
            <a:r>
              <a:rPr lang="en-US" sz="2600" dirty="0"/>
              <a:t> Farmers' experience and agronomic expertise play a crucial role in estimating yields based on factors such as weather conditions, soil quality, pest infestations, and crop management practices.</a:t>
            </a:r>
          </a:p>
          <a:p>
            <a:pPr>
              <a:buFont typeface="+mj-lt"/>
              <a:buAutoNum type="arabicPeriod"/>
            </a:pPr>
            <a:r>
              <a:rPr lang="en-US" sz="2600" b="1" dirty="0"/>
              <a:t>Crop Simulation Models:</a:t>
            </a:r>
            <a:r>
              <a:rPr lang="en-US" sz="2600" dirty="0"/>
              <a:t> These models simulate the growth of crops under various conditions, integrating factors like temperature, water availability, and soil nutrients to estimate yields.</a:t>
            </a:r>
          </a:p>
          <a:p>
            <a:endParaRPr lang="en-IN" dirty="0"/>
          </a:p>
        </p:txBody>
      </p:sp>
    </p:spTree>
    <p:extLst>
      <p:ext uri="{BB962C8B-B14F-4D97-AF65-F5344CB8AC3E}">
        <p14:creationId xmlns:p14="http://schemas.microsoft.com/office/powerpoint/2010/main" val="274205497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107AF-BABD-98DA-D9E1-8BCBCC5D1308}"/>
              </a:ext>
            </a:extLst>
          </p:cNvPr>
          <p:cNvSpPr>
            <a:spLocks noGrp="1"/>
          </p:cNvSpPr>
          <p:nvPr>
            <p:ph type="title"/>
          </p:nvPr>
        </p:nvSpPr>
        <p:spPr/>
        <p:txBody>
          <a:bodyPr/>
          <a:lstStyle/>
          <a:p>
            <a:r>
              <a:rPr lang="en-IN" dirty="0"/>
              <a:t>Limitations </a:t>
            </a:r>
            <a:br>
              <a:rPr lang="en-IN" dirty="0"/>
            </a:br>
            <a:endParaRPr lang="en-IN" dirty="0"/>
          </a:p>
        </p:txBody>
      </p:sp>
      <p:sp>
        <p:nvSpPr>
          <p:cNvPr id="3" name="Content Placeholder 2">
            <a:extLst>
              <a:ext uri="{FF2B5EF4-FFF2-40B4-BE49-F238E27FC236}">
                <a16:creationId xmlns:a16="http://schemas.microsoft.com/office/drawing/2014/main" id="{346D296C-E2FB-091C-51A8-C417DB848052}"/>
              </a:ext>
            </a:extLst>
          </p:cNvPr>
          <p:cNvSpPr>
            <a:spLocks noGrp="1"/>
          </p:cNvSpPr>
          <p:nvPr>
            <p:ph idx="1"/>
          </p:nvPr>
        </p:nvSpPr>
        <p:spPr>
          <a:xfrm>
            <a:off x="677334" y="1296364"/>
            <a:ext cx="9867203" cy="6447099"/>
          </a:xfrm>
        </p:spPr>
        <p:txBody>
          <a:bodyPr>
            <a:normAutofit/>
          </a:bodyPr>
          <a:lstStyle/>
          <a:p>
            <a:r>
              <a:rPr lang="en-US" sz="2600" b="1" i="0" u="none" strike="noStrike" dirty="0">
                <a:solidFill>
                  <a:srgbClr val="000000"/>
                </a:solidFill>
                <a:effectLst/>
                <a:latin typeface="Times New Roman" panose="02020603050405020304" pitchFamily="18" charset="0"/>
              </a:rPr>
              <a:t>Predictive Modeling for Crop Yield Estimation: Machine Learning Classifier Comparison</a:t>
            </a:r>
          </a:p>
          <a:p>
            <a:pPr marL="0" indent="0">
              <a:buNone/>
            </a:pPr>
            <a:r>
              <a:rPr lang="en-IN" b="1" dirty="0"/>
              <a:t>1</a:t>
            </a:r>
            <a:r>
              <a:rPr lang="en-IN" sz="2600" dirty="0">
                <a:latin typeface="Aptos Display" panose="020B0004020202020204" pitchFamily="34" charset="0"/>
              </a:rPr>
              <a:t>. Data Quality and Availability</a:t>
            </a:r>
          </a:p>
          <a:p>
            <a:pPr marL="0" indent="0">
              <a:buNone/>
            </a:pPr>
            <a:r>
              <a:rPr lang="en-IN" sz="2600" dirty="0">
                <a:latin typeface="Aptos Display" panose="020B0004020202020204" pitchFamily="34" charset="0"/>
              </a:rPr>
              <a:t>2. Feature Selection and Engineering</a:t>
            </a:r>
          </a:p>
          <a:p>
            <a:pPr marL="0" indent="0">
              <a:buNone/>
            </a:pPr>
            <a:r>
              <a:rPr lang="en-IN" sz="2600" dirty="0">
                <a:latin typeface="Aptos Display" panose="020B0004020202020204" pitchFamily="34" charset="0"/>
              </a:rPr>
              <a:t>3. Model import </a:t>
            </a:r>
          </a:p>
          <a:p>
            <a:pPr marL="0" indent="0">
              <a:buNone/>
            </a:pPr>
            <a:r>
              <a:rPr lang="en-IN" sz="2600" dirty="0">
                <a:latin typeface="Aptos Display" panose="020B0004020202020204" pitchFamily="34" charset="0"/>
              </a:rPr>
              <a:t>4. Generalization to New Conditions</a:t>
            </a:r>
          </a:p>
          <a:p>
            <a:pPr marL="0" indent="0">
              <a:buNone/>
            </a:pPr>
            <a:r>
              <a:rPr lang="en-IN" sz="2600" dirty="0">
                <a:latin typeface="Aptos Display" panose="020B0004020202020204" pitchFamily="34" charset="0"/>
              </a:rPr>
              <a:t>5. Temporal Dynamics </a:t>
            </a:r>
          </a:p>
          <a:p>
            <a:pPr marL="0" indent="0">
              <a:buNone/>
            </a:pPr>
            <a:r>
              <a:rPr lang="en-IN" sz="2600" dirty="0">
                <a:latin typeface="Aptos Display" panose="020B0004020202020204" pitchFamily="34" charset="0"/>
              </a:rPr>
              <a:t>6. Model Selection Bias</a:t>
            </a:r>
          </a:p>
          <a:p>
            <a:pPr marL="0" indent="0">
              <a:buNone/>
            </a:pPr>
            <a:r>
              <a:rPr lang="en-IN" sz="2600" dirty="0">
                <a:latin typeface="Aptos Display" panose="020B0004020202020204" pitchFamily="34" charset="0"/>
              </a:rPr>
              <a:t>7. Scalability and  Efficiency</a:t>
            </a:r>
          </a:p>
        </p:txBody>
      </p:sp>
    </p:spTree>
    <p:extLst>
      <p:ext uri="{BB962C8B-B14F-4D97-AF65-F5344CB8AC3E}">
        <p14:creationId xmlns:p14="http://schemas.microsoft.com/office/powerpoint/2010/main" val="401343725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06764-2BF3-91DD-1C17-12A6A2BD6226}"/>
              </a:ext>
            </a:extLst>
          </p:cNvPr>
          <p:cNvSpPr>
            <a:spLocks noGrp="1"/>
          </p:cNvSpPr>
          <p:nvPr>
            <p:ph type="title"/>
          </p:nvPr>
        </p:nvSpPr>
        <p:spPr>
          <a:xfrm>
            <a:off x="677334" y="149290"/>
            <a:ext cx="8596668" cy="923730"/>
          </a:xfrm>
        </p:spPr>
        <p:txBody>
          <a:bodyPr>
            <a:normAutofit fontScale="90000"/>
          </a:bodyPr>
          <a:lstStyle/>
          <a:p>
            <a:r>
              <a:rPr lang="en-IN" dirty="0"/>
              <a:t>Proposed System:</a:t>
            </a:r>
            <a:br>
              <a:rPr lang="en-IN" dirty="0"/>
            </a:br>
            <a:endParaRPr lang="en-IN" dirty="0"/>
          </a:p>
        </p:txBody>
      </p:sp>
      <p:sp>
        <p:nvSpPr>
          <p:cNvPr id="3" name="Content Placeholder 2">
            <a:extLst>
              <a:ext uri="{FF2B5EF4-FFF2-40B4-BE49-F238E27FC236}">
                <a16:creationId xmlns:a16="http://schemas.microsoft.com/office/drawing/2014/main" id="{5EDC9E62-2E9E-7A13-F32A-96E232A25049}"/>
              </a:ext>
            </a:extLst>
          </p:cNvPr>
          <p:cNvSpPr>
            <a:spLocks noGrp="1"/>
          </p:cNvSpPr>
          <p:nvPr>
            <p:ph idx="1"/>
          </p:nvPr>
        </p:nvSpPr>
        <p:spPr>
          <a:xfrm>
            <a:off x="677334" y="774440"/>
            <a:ext cx="11026986" cy="5803641"/>
          </a:xfrm>
        </p:spPr>
        <p:txBody>
          <a:bodyPr>
            <a:noAutofit/>
          </a:bodyPr>
          <a:lstStyle/>
          <a:p>
            <a:pPr>
              <a:lnSpc>
                <a:spcPct val="150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project aims </a:t>
            </a:r>
            <a:r>
              <a:rPr lang="en-IN" sz="2400" kern="100">
                <a:effectLst/>
                <a:latin typeface="Times New Roman" panose="02020603050405020304" pitchFamily="18" charset="0"/>
                <a:ea typeface="Calibri" panose="020F0502020204030204" pitchFamily="34" charset="0"/>
                <a:cs typeface="Times New Roman" panose="02020603050405020304" pitchFamily="18" charset="0"/>
              </a:rPr>
              <a:t>to develop: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 predictive model for crop yield estimation using machine learning classifiers.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Data Import and Preprocessing</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Importing necessary libraries and the dataset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dataset.csv</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It conducts initial data analysis, checking info, description, correlation, and null values</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Data visualization is performed using seaborn to visualize the count plot of the target variable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yield class</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Model Training</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The dataset is split into training and testing sets using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train test</a:t>
            </a:r>
            <a:r>
              <a:rPr lang="en-IN" sz="24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split</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Two classifiers are trained:</a:t>
            </a:r>
          </a:p>
          <a:p>
            <a:pPr marL="0" lvl="0" indent="0">
              <a:lnSpc>
                <a:spcPct val="150000"/>
              </a:lnSpc>
              <a:spcAft>
                <a:spcPts val="800"/>
              </a:spcAft>
              <a:buNone/>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endParaRPr lang="en-IN"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endParaRPr lang="en-IN"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None/>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3337446"/>
      </p:ext>
    </p:extLst>
  </p:cSld>
  <p:clrMapOvr>
    <a:masterClrMapping/>
  </p:clrMapOvr>
  <p:transition spd="slow">
    <p:push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546</TotalTime>
  <Words>1551</Words>
  <Application>Microsoft Office PowerPoint</Application>
  <PresentationFormat>Widescreen</PresentationFormat>
  <Paragraphs>110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Facet</vt:lpstr>
      <vt:lpstr>Affiliated to - JNTUH Approved by - AICTE EAMCET / ECET CODE:KPRT</vt:lpstr>
      <vt:lpstr>CONTENTS </vt:lpstr>
      <vt:lpstr>ABSTRACTION </vt:lpstr>
      <vt:lpstr>PowerPoint Presentation</vt:lpstr>
      <vt:lpstr>INTRODUCTION </vt:lpstr>
      <vt:lpstr>PROBLEM DEFININATION</vt:lpstr>
      <vt:lpstr>Traditional Systems for Crop Yield Estimation </vt:lpstr>
      <vt:lpstr>Limitations  </vt:lpstr>
      <vt:lpstr>Proposed System: </vt:lpstr>
      <vt:lpstr>PowerPoint Presentation</vt:lpstr>
      <vt:lpstr>PowerPoint Presentation</vt:lpstr>
      <vt:lpstr>Advantages </vt:lpstr>
      <vt:lpstr>SYSTEM REQUIREMENTS </vt:lpstr>
      <vt:lpstr>PowerPoint Presentation</vt:lpstr>
      <vt:lpstr>Result and discussion </vt:lpstr>
      <vt:lpstr>PowerPoint Presentation</vt:lpstr>
      <vt:lpstr>CONCLUSION </vt:lpstr>
      <vt:lpstr>Future Scope: </vt:lpstr>
      <vt:lpstr>REFERENCES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Affiliated to - JNTUH Approved by - AICTE EAMCET / ECET CODE:KPRT</dc:title>
  <dc:creator>randhiramkiran@gmail.com</dc:creator>
  <cp:lastModifiedBy>Ramkiran Randhi</cp:lastModifiedBy>
  <cp:revision>6</cp:revision>
  <dcterms:created xsi:type="dcterms:W3CDTF">2024-07-13T08:45:49Z</dcterms:created>
  <dcterms:modified xsi:type="dcterms:W3CDTF">2025-04-02T16:30:20Z</dcterms:modified>
</cp:coreProperties>
</file>