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1920-0FE8-C11E-1B65-C31F2CBEF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A0EECC-45FE-54FE-F260-4268565E6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78F372-B5B4-E72C-CBCD-652E8FD4E17B}"/>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5" name="Footer Placeholder 4">
            <a:extLst>
              <a:ext uri="{FF2B5EF4-FFF2-40B4-BE49-F238E27FC236}">
                <a16:creationId xmlns:a16="http://schemas.microsoft.com/office/drawing/2014/main" id="{A60D4106-51E4-64A7-1688-6E70F2ECAC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EDD76-D2D3-6B5A-22F4-64531BCC77D6}"/>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220807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C3E2-EF6A-A673-9449-B757E0DBD6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92A1DB-0F68-E0E9-DF14-93BE640CDD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5934A-F010-94BE-BC17-646031B362D5}"/>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5" name="Footer Placeholder 4">
            <a:extLst>
              <a:ext uri="{FF2B5EF4-FFF2-40B4-BE49-F238E27FC236}">
                <a16:creationId xmlns:a16="http://schemas.microsoft.com/office/drawing/2014/main" id="{46EB9673-667A-EB64-0185-D33605A247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4FBB5-C0CE-5D84-6850-8581F3BED927}"/>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105620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E957A-7040-81D2-CF98-6E222D3C2B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25A727-2C86-05CC-C57A-D6D7894475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6DA5B0-A311-6E17-A7EA-FBF75C872565}"/>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5" name="Footer Placeholder 4">
            <a:extLst>
              <a:ext uri="{FF2B5EF4-FFF2-40B4-BE49-F238E27FC236}">
                <a16:creationId xmlns:a16="http://schemas.microsoft.com/office/drawing/2014/main" id="{D8022F82-7A9A-CCB1-3974-4803A9BA8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80027-D3C2-534D-8A2A-FB75278F8868}"/>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95506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22EE-9C65-7812-E87F-F40242A793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842925-158A-2184-FBA4-89E8DC866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A937E-0280-7020-7754-7C87A81E2536}"/>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5" name="Footer Placeholder 4">
            <a:extLst>
              <a:ext uri="{FF2B5EF4-FFF2-40B4-BE49-F238E27FC236}">
                <a16:creationId xmlns:a16="http://schemas.microsoft.com/office/drawing/2014/main" id="{1A3B4D13-177F-0E05-A4F5-C8FAE6C4C6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A0A65-309E-0736-5B2B-C6926421659A}"/>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13955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629B-8556-540B-2116-1D95B4249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AB0034-24B3-199C-204A-267D8412B0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C36D9-F853-7492-FBD4-1AD2A839C931}"/>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5" name="Footer Placeholder 4">
            <a:extLst>
              <a:ext uri="{FF2B5EF4-FFF2-40B4-BE49-F238E27FC236}">
                <a16:creationId xmlns:a16="http://schemas.microsoft.com/office/drawing/2014/main" id="{20D26D6A-CA53-CCEA-CD76-49BF51105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F40EE-C466-7EA4-9349-DFCDDD190FCF}"/>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322494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AF35-FE13-3EE9-0C2E-7F42E09022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200CBD-FCC0-1F24-8A97-807277800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C70023-6AEB-EA66-9978-CA6370B516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6CF450-0313-88E3-2319-1339BE3EF401}"/>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6" name="Footer Placeholder 5">
            <a:extLst>
              <a:ext uri="{FF2B5EF4-FFF2-40B4-BE49-F238E27FC236}">
                <a16:creationId xmlns:a16="http://schemas.microsoft.com/office/drawing/2014/main" id="{57963B13-CCC7-D35E-1971-670F1F7B8D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57D13-FCD1-FBA9-C4F7-305A9158F6A4}"/>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4300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810F-6694-E434-FF44-777757EC9E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7F5207-EDB7-EC07-DD87-D7753B3E0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B1CDD-ACDE-064E-1296-0E6697AA07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A217B7-BCCD-3F3F-7BD4-B417B3B05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000D3-71A9-A923-69FF-213DB6AA6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DF4E87-9F43-9558-98EC-27ED3FD1A4EE}"/>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8" name="Footer Placeholder 7">
            <a:extLst>
              <a:ext uri="{FF2B5EF4-FFF2-40B4-BE49-F238E27FC236}">
                <a16:creationId xmlns:a16="http://schemas.microsoft.com/office/drawing/2014/main" id="{C9D7136E-24E2-E069-6BC3-15DB0D3821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FCFB26-F496-0021-395E-F0BE28AE5397}"/>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377452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0F8E-28D3-FFF9-4AF4-5DEC07F286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727227-322F-6F55-F2F2-C70C183E7C14}"/>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4" name="Footer Placeholder 3">
            <a:extLst>
              <a:ext uri="{FF2B5EF4-FFF2-40B4-BE49-F238E27FC236}">
                <a16:creationId xmlns:a16="http://schemas.microsoft.com/office/drawing/2014/main" id="{1CD4D79D-C848-85FA-A168-A53882DE5E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C6DC14-5D98-152E-304B-D31BBE65AAE9}"/>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380724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1A34F-F227-E465-8191-BB12FB212E98}"/>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3" name="Footer Placeholder 2">
            <a:extLst>
              <a:ext uri="{FF2B5EF4-FFF2-40B4-BE49-F238E27FC236}">
                <a16:creationId xmlns:a16="http://schemas.microsoft.com/office/drawing/2014/main" id="{408B0294-63C2-6C2D-A46A-C4EEFDF5FB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B3D825-59E9-F8D3-509C-8EC48EADD246}"/>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4408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2825-32E5-8916-831B-4F1F1D096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932254-A6DA-A38E-C25F-A727C8F223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359C13-71E8-979F-6FEA-534615FC6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ACC8B-EAEB-3903-C6A9-4431FB9D57F4}"/>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6" name="Footer Placeholder 5">
            <a:extLst>
              <a:ext uri="{FF2B5EF4-FFF2-40B4-BE49-F238E27FC236}">
                <a16:creationId xmlns:a16="http://schemas.microsoft.com/office/drawing/2014/main" id="{4C5EDFB2-5052-1F18-8FF8-9214FE6E4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EF0BD-FCBF-9E51-E5E4-1785DBD1D53D}"/>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11636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7E0A-E4C4-085E-FD9E-F9C1E14A4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66F73E-CC18-3DAA-0065-1157CCDB9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F9743A-5E66-1EED-C8B2-A4AC9A52C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DA782-30EA-C4C2-6586-9FEBED2D1535}"/>
              </a:ext>
            </a:extLst>
          </p:cNvPr>
          <p:cNvSpPr>
            <a:spLocks noGrp="1"/>
          </p:cNvSpPr>
          <p:nvPr>
            <p:ph type="dt" sz="half" idx="10"/>
          </p:nvPr>
        </p:nvSpPr>
        <p:spPr/>
        <p:txBody>
          <a:bodyPr/>
          <a:lstStyle/>
          <a:p>
            <a:fld id="{8E655DDD-8A20-41A4-940A-4A91D216913B}" type="datetimeFigureOut">
              <a:rPr lang="en-IN" smtClean="0"/>
              <a:t>04-10-2023</a:t>
            </a:fld>
            <a:endParaRPr lang="en-IN"/>
          </a:p>
        </p:txBody>
      </p:sp>
      <p:sp>
        <p:nvSpPr>
          <p:cNvPr id="6" name="Footer Placeholder 5">
            <a:extLst>
              <a:ext uri="{FF2B5EF4-FFF2-40B4-BE49-F238E27FC236}">
                <a16:creationId xmlns:a16="http://schemas.microsoft.com/office/drawing/2014/main" id="{3A5AD65E-B689-0E8B-066C-E7DB57A971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D8BE5-B927-BFB4-397F-2A95AED82CD0}"/>
              </a:ext>
            </a:extLst>
          </p:cNvPr>
          <p:cNvSpPr>
            <a:spLocks noGrp="1"/>
          </p:cNvSpPr>
          <p:nvPr>
            <p:ph type="sldNum" sz="quarter" idx="12"/>
          </p:nvPr>
        </p:nvSpPr>
        <p:spPr/>
        <p:txBody>
          <a:bodyPr/>
          <a:lstStyle/>
          <a:p>
            <a:fld id="{F613CF8F-9393-44E7-96A2-EA66C94C6F64}" type="slidenum">
              <a:rPr lang="en-IN" smtClean="0"/>
              <a:t>‹#›</a:t>
            </a:fld>
            <a:endParaRPr lang="en-IN"/>
          </a:p>
        </p:txBody>
      </p:sp>
    </p:spTree>
    <p:extLst>
      <p:ext uri="{BB962C8B-B14F-4D97-AF65-F5344CB8AC3E}">
        <p14:creationId xmlns:p14="http://schemas.microsoft.com/office/powerpoint/2010/main" val="353719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6381F0-EF21-9BF9-C02B-9C5990AF0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684833-01CF-EC59-1CD2-7E688BB32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EFD98-29FB-23EE-4136-F437FD563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55DDD-8A20-41A4-940A-4A91D216913B}" type="datetimeFigureOut">
              <a:rPr lang="en-IN" smtClean="0"/>
              <a:t>04-10-2023</a:t>
            </a:fld>
            <a:endParaRPr lang="en-IN"/>
          </a:p>
        </p:txBody>
      </p:sp>
      <p:sp>
        <p:nvSpPr>
          <p:cNvPr id="5" name="Footer Placeholder 4">
            <a:extLst>
              <a:ext uri="{FF2B5EF4-FFF2-40B4-BE49-F238E27FC236}">
                <a16:creationId xmlns:a16="http://schemas.microsoft.com/office/drawing/2014/main" id="{F0427410-DFAF-77EA-68D0-9EE4A0D9E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D1FDBF-8EF2-5A51-63C4-1F4708823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3CF8F-9393-44E7-96A2-EA66C94C6F64}" type="slidenum">
              <a:rPr lang="en-IN" smtClean="0"/>
              <a:t>‹#›</a:t>
            </a:fld>
            <a:endParaRPr lang="en-IN"/>
          </a:p>
        </p:txBody>
      </p:sp>
    </p:spTree>
    <p:extLst>
      <p:ext uri="{BB962C8B-B14F-4D97-AF65-F5344CB8AC3E}">
        <p14:creationId xmlns:p14="http://schemas.microsoft.com/office/powerpoint/2010/main" val="415932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6BAE-1927-E9CB-A1D8-D6CAD9405214}"/>
              </a:ext>
            </a:extLst>
          </p:cNvPr>
          <p:cNvSpPr>
            <a:spLocks noGrp="1"/>
          </p:cNvSpPr>
          <p:nvPr>
            <p:ph type="ctrTitle"/>
          </p:nvPr>
        </p:nvSpPr>
        <p:spPr>
          <a:xfrm>
            <a:off x="1524000" y="1041400"/>
            <a:ext cx="9144000" cy="2387600"/>
          </a:xfrm>
        </p:spPr>
        <p:txBody>
          <a:bodyPr/>
          <a:lstStyle/>
          <a:p>
            <a:r>
              <a:rPr lang="en-US" dirty="0"/>
              <a:t>Public transportation optimization</a:t>
            </a:r>
            <a:endParaRPr lang="en-IN" dirty="0"/>
          </a:p>
        </p:txBody>
      </p:sp>
    </p:spTree>
    <p:extLst>
      <p:ext uri="{BB962C8B-B14F-4D97-AF65-F5344CB8AC3E}">
        <p14:creationId xmlns:p14="http://schemas.microsoft.com/office/powerpoint/2010/main" val="406243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BA1B-0421-F457-5537-D274D16A9AAC}"/>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445EF869-D015-7928-224A-C2F10A0C07D9}"/>
              </a:ext>
            </a:extLst>
          </p:cNvPr>
          <p:cNvSpPr>
            <a:spLocks noGrp="1"/>
          </p:cNvSpPr>
          <p:nvPr>
            <p:ph idx="1"/>
          </p:nvPr>
        </p:nvSpPr>
        <p:spPr/>
        <p:txBody>
          <a:bodyPr>
            <a:normAutofit fontScale="92500" lnSpcReduction="20000"/>
          </a:bodyPr>
          <a:lstStyle/>
          <a:p>
            <a:pPr marL="0" indent="0">
              <a:buNone/>
            </a:pPr>
            <a:endParaRPr lang="en-US" dirty="0"/>
          </a:p>
          <a:p>
            <a:r>
              <a:rPr lang="en-US" dirty="0"/>
              <a:t>In the context of public transportation optimization, the integration of Internet of Things (IoT) sensors in vehicles presents a transformative solution. IoT sensors, strategically embedded in buses, trains, and other transit vehicles, enable real-time monitoring of ridership, vehicle locations, and predictive arrival times. This abstract explores the implementation of IoT sensors as a means to enhance public transit services. The data collected from these sensors can be made available to the public via digital platforms, providing passengers with valuable information to plan their journeys more effectively. This technology-driven approach not only improves the efficiency of public transportation but also contributes to a more sustainable and passenger-centric urban mobility ecosystem. The abstract emphasizes the importance of data transparency and accessibility in shaping the future of public transit services.</a:t>
            </a:r>
            <a:endParaRPr lang="en-IN" dirty="0"/>
          </a:p>
        </p:txBody>
      </p:sp>
    </p:spTree>
    <p:extLst>
      <p:ext uri="{BB962C8B-B14F-4D97-AF65-F5344CB8AC3E}">
        <p14:creationId xmlns:p14="http://schemas.microsoft.com/office/powerpoint/2010/main" val="203990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6E21-80D0-DDF4-4B84-B5B7DEE50664}"/>
              </a:ext>
            </a:extLst>
          </p:cNvPr>
          <p:cNvSpPr>
            <a:spLocks noGrp="1"/>
          </p:cNvSpPr>
          <p:nvPr>
            <p:ph type="title"/>
          </p:nvPr>
        </p:nvSpPr>
        <p:spPr>
          <a:xfrm>
            <a:off x="838200" y="365125"/>
            <a:ext cx="10515600" cy="462189"/>
          </a:xfrm>
        </p:spPr>
        <p:txBody>
          <a:bodyPr>
            <a:normAutofit fontScale="90000"/>
          </a:bodyPr>
          <a:lstStyle/>
          <a:p>
            <a:r>
              <a:rPr lang="en-US" dirty="0"/>
              <a:t>BLOCK DIAGRAM:</a:t>
            </a:r>
            <a:endParaRPr lang="en-IN" dirty="0"/>
          </a:p>
        </p:txBody>
      </p:sp>
      <p:pic>
        <p:nvPicPr>
          <p:cNvPr id="5" name="Content Placeholder 4">
            <a:extLst>
              <a:ext uri="{FF2B5EF4-FFF2-40B4-BE49-F238E27FC236}">
                <a16:creationId xmlns:a16="http://schemas.microsoft.com/office/drawing/2014/main" id="{156F3FE9-E83F-CC3B-E816-9C9F524FBD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4348" y="576944"/>
            <a:ext cx="6656651" cy="5989782"/>
          </a:xfrm>
        </p:spPr>
      </p:pic>
    </p:spTree>
    <p:extLst>
      <p:ext uri="{BB962C8B-B14F-4D97-AF65-F5344CB8AC3E}">
        <p14:creationId xmlns:p14="http://schemas.microsoft.com/office/powerpoint/2010/main" val="150836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4A121-1786-A9D1-8DB7-4FB61EFAE5AD}"/>
              </a:ext>
            </a:extLst>
          </p:cNvPr>
          <p:cNvSpPr>
            <a:spLocks noGrp="1"/>
          </p:cNvSpPr>
          <p:nvPr>
            <p:ph idx="1"/>
          </p:nvPr>
        </p:nvSpPr>
        <p:spPr>
          <a:xfrm>
            <a:off x="185057" y="381000"/>
            <a:ext cx="12072257" cy="6096000"/>
          </a:xfrm>
        </p:spPr>
        <p:txBody>
          <a:bodyPr>
            <a:normAutofit fontScale="25000" lnSpcReduction="20000"/>
          </a:bodyPr>
          <a:lstStyle/>
          <a:p>
            <a:pPr algn="l"/>
            <a:r>
              <a:rPr lang="en-US" dirty="0"/>
              <a:t>Optimizing public transportation systems is essential for improving urban mobility, reducing congestion, and promoting sustainable transportation options. Here are several key strategies and technologies that can be used to optimize public transportation:</a:t>
            </a:r>
          </a:p>
          <a:p>
            <a:pPr algn="l">
              <a:buFont typeface="+mj-lt"/>
              <a:buAutoNum type="arabicPeriod"/>
            </a:pPr>
            <a:r>
              <a:rPr lang="en-US" dirty="0"/>
              <a:t>Data Analytics and Predictive Modeling:</a:t>
            </a:r>
          </a:p>
          <a:p>
            <a:pPr marL="742950" lvl="1" indent="-285750" algn="l">
              <a:buFont typeface="+mj-lt"/>
              <a:buAutoNum type="arabicPeriod"/>
            </a:pPr>
            <a:r>
              <a:rPr lang="en-US" dirty="0"/>
              <a:t>Collect and analyze data on passenger demand, traffic patterns, and service usage.</a:t>
            </a:r>
          </a:p>
          <a:p>
            <a:pPr marL="742950" lvl="1" indent="-285750" algn="l">
              <a:buFont typeface="+mj-lt"/>
              <a:buAutoNum type="arabicPeriod"/>
            </a:pPr>
            <a:r>
              <a:rPr lang="en-US" dirty="0"/>
              <a:t>Use predictive modeling to anticipate future demand and adjust service accordingly.</a:t>
            </a:r>
          </a:p>
          <a:p>
            <a:pPr marL="742950" lvl="1" indent="-285750" algn="l">
              <a:buFont typeface="+mj-lt"/>
              <a:buAutoNum type="arabicPeriod"/>
            </a:pPr>
            <a:r>
              <a:rPr lang="en-US" dirty="0"/>
              <a:t>Implement real-time tracking and monitoring systems to respond to changing conditions.</a:t>
            </a:r>
          </a:p>
          <a:p>
            <a:pPr algn="l">
              <a:buFont typeface="+mj-lt"/>
              <a:buAutoNum type="arabicPeriod"/>
            </a:pPr>
            <a:r>
              <a:rPr lang="en-US" dirty="0"/>
              <a:t>Route Planning and Scheduling:</a:t>
            </a:r>
          </a:p>
          <a:p>
            <a:pPr marL="742950" lvl="1" indent="-285750" algn="l">
              <a:buFont typeface="+mj-lt"/>
              <a:buAutoNum type="arabicPeriod"/>
            </a:pPr>
            <a:r>
              <a:rPr lang="en-US" dirty="0"/>
              <a:t>Optimize bus and train routes to minimize travel times and maximize coverage.</a:t>
            </a:r>
          </a:p>
          <a:p>
            <a:pPr marL="742950" lvl="1" indent="-285750" algn="l">
              <a:buFont typeface="+mj-lt"/>
              <a:buAutoNum type="arabicPeriod"/>
            </a:pPr>
            <a:r>
              <a:rPr lang="en-US" dirty="0"/>
              <a:t>Adjust schedules to align with peak demand times.</a:t>
            </a:r>
          </a:p>
          <a:p>
            <a:pPr marL="742950" lvl="1" indent="-285750" algn="l">
              <a:buFont typeface="+mj-lt"/>
              <a:buAutoNum type="arabicPeriod"/>
            </a:pPr>
            <a:r>
              <a:rPr lang="en-US" dirty="0"/>
              <a:t>Implement dynamic scheduling to adapt to changing conditions.</a:t>
            </a:r>
          </a:p>
          <a:p>
            <a:pPr algn="l">
              <a:buFont typeface="+mj-lt"/>
              <a:buAutoNum type="arabicPeriod"/>
            </a:pPr>
            <a:r>
              <a:rPr lang="en-US" dirty="0"/>
              <a:t>Fare Integration and Pricing:</a:t>
            </a:r>
          </a:p>
          <a:p>
            <a:pPr marL="742950" lvl="1" indent="-285750" algn="l">
              <a:buFont typeface="+mj-lt"/>
              <a:buAutoNum type="arabicPeriod"/>
            </a:pPr>
            <a:r>
              <a:rPr lang="en-US" dirty="0"/>
              <a:t>Implement integrated fare systems that allow passengers to use multiple modes of transit with a single payment.</a:t>
            </a:r>
          </a:p>
          <a:p>
            <a:pPr marL="742950" lvl="1" indent="-285750" algn="l">
              <a:buFont typeface="+mj-lt"/>
              <a:buAutoNum type="arabicPeriod"/>
            </a:pPr>
            <a:r>
              <a:rPr lang="en-US" dirty="0"/>
              <a:t>Offer discounts and incentives for off-peak travel to distribute demand more evenly.</a:t>
            </a:r>
          </a:p>
          <a:p>
            <a:pPr algn="l">
              <a:buFont typeface="+mj-lt"/>
              <a:buAutoNum type="arabicPeriod"/>
            </a:pPr>
            <a:r>
              <a:rPr lang="en-US" dirty="0"/>
              <a:t>Multimodal Transportation:</a:t>
            </a:r>
          </a:p>
          <a:p>
            <a:pPr marL="742950" lvl="1" indent="-285750" algn="l">
              <a:buFont typeface="+mj-lt"/>
              <a:buAutoNum type="arabicPeriod"/>
            </a:pPr>
            <a:r>
              <a:rPr lang="en-US" dirty="0"/>
              <a:t>Promote seamless integration between various modes of public transportation, including buses, trains, trams, subways, and ferries.</a:t>
            </a:r>
          </a:p>
          <a:p>
            <a:pPr marL="742950" lvl="1" indent="-285750" algn="l">
              <a:buFont typeface="+mj-lt"/>
              <a:buAutoNum type="arabicPeriod"/>
            </a:pPr>
            <a:r>
              <a:rPr lang="en-US" dirty="0"/>
              <a:t>Develop transportation hubs where passengers can easily transfer between modes.</a:t>
            </a:r>
          </a:p>
          <a:p>
            <a:pPr algn="l">
              <a:buFont typeface="+mj-lt"/>
              <a:buAutoNum type="arabicPeriod"/>
            </a:pPr>
            <a:r>
              <a:rPr lang="en-US" dirty="0"/>
              <a:t>Infrastructure Investments:</a:t>
            </a:r>
          </a:p>
          <a:p>
            <a:pPr marL="742950" lvl="1" indent="-285750" algn="l">
              <a:buFont typeface="+mj-lt"/>
              <a:buAutoNum type="arabicPeriod"/>
            </a:pPr>
            <a:r>
              <a:rPr lang="en-US" dirty="0"/>
              <a:t>Invest in modern and efficient transportation infrastructure, including well-maintained roads, dedicated bus lanes, and reliable tracks.</a:t>
            </a:r>
          </a:p>
          <a:p>
            <a:pPr marL="742950" lvl="1" indent="-285750" algn="l">
              <a:buFont typeface="+mj-lt"/>
              <a:buAutoNum type="arabicPeriod"/>
            </a:pPr>
            <a:r>
              <a:rPr lang="en-US" dirty="0"/>
              <a:t>Upgrade stations and stops to enhance passenger experience and accessibility.</a:t>
            </a:r>
          </a:p>
          <a:p>
            <a:pPr algn="l">
              <a:buFont typeface="+mj-lt"/>
              <a:buAutoNum type="arabicPeriod"/>
            </a:pPr>
            <a:r>
              <a:rPr lang="en-US" dirty="0"/>
              <a:t>Public-Private Partnerships (PPP):</a:t>
            </a:r>
          </a:p>
          <a:p>
            <a:pPr marL="742950" lvl="1" indent="-285750" algn="l">
              <a:buFont typeface="+mj-lt"/>
              <a:buAutoNum type="arabicPeriod"/>
            </a:pPr>
            <a:r>
              <a:rPr lang="en-US" dirty="0"/>
              <a:t>Collaborate with private companies to provide innovative transportation solutions, such as ride-sharing or bike-sharing programs.</a:t>
            </a:r>
          </a:p>
          <a:p>
            <a:pPr marL="742950" lvl="1" indent="-285750" algn="l">
              <a:buFont typeface="+mj-lt"/>
              <a:buAutoNum type="arabicPeriod"/>
            </a:pPr>
            <a:r>
              <a:rPr lang="en-US" dirty="0"/>
              <a:t>Leverage private investment to fund infrastructure improvements.</a:t>
            </a:r>
          </a:p>
          <a:p>
            <a:pPr algn="l">
              <a:buFont typeface="+mj-lt"/>
              <a:buAutoNum type="arabicPeriod"/>
            </a:pPr>
            <a:r>
              <a:rPr lang="en-US" dirty="0"/>
              <a:t>Technological Advancements:</a:t>
            </a:r>
          </a:p>
          <a:p>
            <a:pPr marL="742950" lvl="1" indent="-285750" algn="l">
              <a:buFont typeface="+mj-lt"/>
              <a:buAutoNum type="arabicPeriod"/>
            </a:pPr>
            <a:r>
              <a:rPr lang="en-US" dirty="0"/>
              <a:t>Implement smart ticketing systems, contactless payment options, and mobile apps for purchasing tickets and planning routes.</a:t>
            </a:r>
          </a:p>
          <a:p>
            <a:pPr marL="742950" lvl="1" indent="-285750" algn="l">
              <a:buFont typeface="+mj-lt"/>
              <a:buAutoNum type="arabicPeriod"/>
            </a:pPr>
            <a:r>
              <a:rPr lang="en-US" dirty="0"/>
              <a:t>Use GPS and sensor technology to track vehicles and provide real-time information to passengers.</a:t>
            </a:r>
          </a:p>
          <a:p>
            <a:pPr algn="l">
              <a:buFont typeface="+mj-lt"/>
              <a:buAutoNum type="arabicPeriod"/>
            </a:pPr>
            <a:r>
              <a:rPr lang="en-US" dirty="0"/>
              <a:t>Energy Efficiency and Sustainability:</a:t>
            </a:r>
          </a:p>
          <a:p>
            <a:pPr marL="742950" lvl="1" indent="-285750" algn="l">
              <a:buFont typeface="+mj-lt"/>
              <a:buAutoNum type="arabicPeriod"/>
            </a:pPr>
            <a:r>
              <a:rPr lang="en-US" dirty="0"/>
              <a:t>Transition to cleaner and more energy-efficient transportation options, such as electric buses and trains.</a:t>
            </a:r>
          </a:p>
          <a:p>
            <a:pPr marL="742950" lvl="1" indent="-285750" algn="l">
              <a:buFont typeface="+mj-lt"/>
              <a:buAutoNum type="arabicPeriod"/>
            </a:pPr>
            <a:r>
              <a:rPr lang="en-US" dirty="0"/>
              <a:t>Promote the use of bicycles, pedestrian pathways, and green transportation alternatives.</a:t>
            </a:r>
          </a:p>
          <a:p>
            <a:pPr algn="l">
              <a:buFont typeface="+mj-lt"/>
              <a:buAutoNum type="arabicPeriod"/>
            </a:pPr>
            <a:r>
              <a:rPr lang="en-US" dirty="0"/>
              <a:t>Demand Management and Congestion Pricing:</a:t>
            </a:r>
          </a:p>
          <a:p>
            <a:pPr marL="742950" lvl="1" indent="-285750" algn="l">
              <a:buFont typeface="+mj-lt"/>
              <a:buAutoNum type="arabicPeriod"/>
            </a:pPr>
            <a:r>
              <a:rPr lang="en-US" dirty="0"/>
              <a:t>Implement congestion pricing in heavily congested areas to reduce traffic and encourage the use of public transportation.</a:t>
            </a:r>
          </a:p>
          <a:p>
            <a:pPr marL="742950" lvl="1" indent="-285750" algn="l">
              <a:buFont typeface="+mj-lt"/>
              <a:buAutoNum type="arabicPeriod"/>
            </a:pPr>
            <a:r>
              <a:rPr lang="en-US" dirty="0"/>
              <a:t>Encourage telecommuting and flexible work hours to reduce peak-hour congestion.</a:t>
            </a:r>
          </a:p>
          <a:p>
            <a:pPr algn="l">
              <a:buFont typeface="+mj-lt"/>
              <a:buAutoNum type="arabicPeriod"/>
            </a:pPr>
            <a:r>
              <a:rPr lang="en-US" dirty="0"/>
              <a:t>Community Engagement and Education:</a:t>
            </a:r>
          </a:p>
          <a:p>
            <a:pPr marL="742950" lvl="1" indent="-285750" algn="l">
              <a:buFont typeface="+mj-lt"/>
              <a:buAutoNum type="arabicPeriod"/>
            </a:pPr>
            <a:r>
              <a:rPr lang="en-US" dirty="0"/>
              <a:t>Engage with the community to gather feedback and understand their transportation needs.</a:t>
            </a:r>
          </a:p>
          <a:p>
            <a:pPr marL="742950" lvl="1" indent="-285750" algn="l">
              <a:buFont typeface="+mj-lt"/>
              <a:buAutoNum type="arabicPeriod"/>
            </a:pPr>
            <a:r>
              <a:rPr lang="en-US" dirty="0"/>
              <a:t>Educate the public about the benefits of public transportation and promote its use.</a:t>
            </a:r>
          </a:p>
          <a:p>
            <a:pPr algn="l">
              <a:buFont typeface="+mj-lt"/>
              <a:buAutoNum type="arabicPeriod"/>
            </a:pPr>
            <a:r>
              <a:rPr lang="en-US" dirty="0"/>
              <a:t>Accessibility and Inclusivity:</a:t>
            </a:r>
          </a:p>
          <a:p>
            <a:pPr marL="742950" lvl="1" indent="-285750" algn="l">
              <a:buFont typeface="+mj-lt"/>
              <a:buAutoNum type="arabicPeriod"/>
            </a:pPr>
            <a:r>
              <a:rPr lang="en-US" dirty="0"/>
              <a:t>Ensure that public transportation is accessible to people with disabilities and the elderly.</a:t>
            </a:r>
          </a:p>
          <a:p>
            <a:pPr marL="742950" lvl="1" indent="-285750" algn="l">
              <a:buFont typeface="+mj-lt"/>
              <a:buAutoNum type="arabicPeriod"/>
            </a:pPr>
            <a:r>
              <a:rPr lang="en-US" dirty="0"/>
              <a:t>Provide services that address the needs of underserved communities.</a:t>
            </a:r>
          </a:p>
          <a:p>
            <a:pPr algn="l">
              <a:buFont typeface="+mj-lt"/>
              <a:buAutoNum type="arabicPeriod"/>
            </a:pPr>
            <a:r>
              <a:rPr lang="en-US" dirty="0"/>
              <a:t>Safety and Security:</a:t>
            </a:r>
          </a:p>
          <a:p>
            <a:pPr marL="742950" lvl="1" indent="-285750" algn="l">
              <a:buFont typeface="+mj-lt"/>
              <a:buAutoNum type="arabicPeriod"/>
            </a:pPr>
            <a:r>
              <a:rPr lang="en-US" dirty="0"/>
              <a:t>Enhance safety measures and security on public transportation systems to build trust among passengers.</a:t>
            </a:r>
          </a:p>
          <a:p>
            <a:pPr marL="742950" lvl="1" indent="-285750" algn="l">
              <a:buFont typeface="+mj-lt"/>
              <a:buAutoNum type="arabicPeriod"/>
            </a:pPr>
            <a:r>
              <a:rPr lang="en-US" dirty="0"/>
              <a:t>Utilize surveillance cameras, emergency communication systems, and personnel training.</a:t>
            </a:r>
          </a:p>
          <a:p>
            <a:endParaRPr lang="en-IN" dirty="0"/>
          </a:p>
        </p:txBody>
      </p:sp>
    </p:spTree>
    <p:extLst>
      <p:ext uri="{BB962C8B-B14F-4D97-AF65-F5344CB8AC3E}">
        <p14:creationId xmlns:p14="http://schemas.microsoft.com/office/powerpoint/2010/main" val="356318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C4F5-8336-6471-8381-4B9376E0C58E}"/>
              </a:ext>
            </a:extLst>
          </p:cNvPr>
          <p:cNvSpPr>
            <a:spLocks noGrp="1"/>
          </p:cNvSpPr>
          <p:nvPr>
            <p:ph type="title"/>
          </p:nvPr>
        </p:nvSpPr>
        <p:spPr/>
        <p:txBody>
          <a:bodyPr/>
          <a:lstStyle/>
          <a:p>
            <a:r>
              <a:rPr lang="en-US" dirty="0"/>
              <a:t>INTEGRATION APPROACH:</a:t>
            </a:r>
            <a:endParaRPr lang="en-IN" dirty="0"/>
          </a:p>
        </p:txBody>
      </p:sp>
      <p:sp>
        <p:nvSpPr>
          <p:cNvPr id="3" name="Content Placeholder 2">
            <a:extLst>
              <a:ext uri="{FF2B5EF4-FFF2-40B4-BE49-F238E27FC236}">
                <a16:creationId xmlns:a16="http://schemas.microsoft.com/office/drawing/2014/main" id="{293FF469-5FF1-815A-E5EF-2760AECED1B4}"/>
              </a:ext>
            </a:extLst>
          </p:cNvPr>
          <p:cNvSpPr>
            <a:spLocks noGrp="1"/>
          </p:cNvSpPr>
          <p:nvPr>
            <p:ph idx="1"/>
          </p:nvPr>
        </p:nvSpPr>
        <p:spPr/>
        <p:txBody>
          <a:bodyPr/>
          <a:lstStyle/>
          <a:p>
            <a:r>
              <a:rPr lang="en-US" dirty="0"/>
              <a:t>Planning in public transportation is traditionally done in a sequential process: After the network design process, the lines and their frequencies are planned. When these are fixed, a timetable is determined and based on the timetable, the vehicle and crew schedules are optimized.</a:t>
            </a:r>
            <a:endParaRPr lang="en-IN" dirty="0"/>
          </a:p>
        </p:txBody>
      </p:sp>
    </p:spTree>
    <p:extLst>
      <p:ext uri="{BB962C8B-B14F-4D97-AF65-F5344CB8AC3E}">
        <p14:creationId xmlns:p14="http://schemas.microsoft.com/office/powerpoint/2010/main" val="326505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6CF7-B2E2-2326-4573-54D683BF6F8B}"/>
              </a:ext>
            </a:extLst>
          </p:cNvPr>
          <p:cNvSpPr>
            <a:spLocks noGrp="1"/>
          </p:cNvSpPr>
          <p:nvPr>
            <p:ph type="title"/>
          </p:nvPr>
        </p:nvSpPr>
        <p:spPr/>
        <p:txBody>
          <a:bodyPr/>
          <a:lstStyle/>
          <a:p>
            <a:r>
              <a:rPr lang="en-US" dirty="0"/>
              <a:t>CONCLUTION:</a:t>
            </a:r>
            <a:endParaRPr lang="en-IN" dirty="0"/>
          </a:p>
        </p:txBody>
      </p:sp>
      <p:sp>
        <p:nvSpPr>
          <p:cNvPr id="3" name="Content Placeholder 2">
            <a:extLst>
              <a:ext uri="{FF2B5EF4-FFF2-40B4-BE49-F238E27FC236}">
                <a16:creationId xmlns:a16="http://schemas.microsoft.com/office/drawing/2014/main" id="{0549EF0E-6DD2-3EC0-0077-83D47E448397}"/>
              </a:ext>
            </a:extLst>
          </p:cNvPr>
          <p:cNvSpPr>
            <a:spLocks noGrp="1"/>
          </p:cNvSpPr>
          <p:nvPr>
            <p:ph idx="1"/>
          </p:nvPr>
        </p:nvSpPr>
        <p:spPr/>
        <p:txBody>
          <a:bodyPr/>
          <a:lstStyle/>
          <a:p>
            <a:r>
              <a:rPr lang="en-US" dirty="0"/>
              <a:t>In conclusion, public transportation is a cornerstone of sustainable urban development. It is instrumental in promoting economic growth, environmental sustainability, and social equity.</a:t>
            </a:r>
            <a:endParaRPr lang="en-IN" dirty="0"/>
          </a:p>
        </p:txBody>
      </p:sp>
    </p:spTree>
    <p:extLst>
      <p:ext uri="{BB962C8B-B14F-4D97-AF65-F5344CB8AC3E}">
        <p14:creationId xmlns:p14="http://schemas.microsoft.com/office/powerpoint/2010/main" val="2333547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683</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Public transportation optimization</vt:lpstr>
      <vt:lpstr>OBJECTIVE</vt:lpstr>
      <vt:lpstr>BLOCK DIAGRAM:</vt:lpstr>
      <vt:lpstr>PowerPoint Presentation</vt:lpstr>
      <vt:lpstr>INTEGRATION APPROACH:</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transportation optimization</dc:title>
  <dc:creator>yuvaraj s</dc:creator>
  <cp:lastModifiedBy>yuvaraj s</cp:lastModifiedBy>
  <cp:revision>1</cp:revision>
  <dcterms:created xsi:type="dcterms:W3CDTF">2023-10-04T06:31:04Z</dcterms:created>
  <dcterms:modified xsi:type="dcterms:W3CDTF">2023-10-04T07:05:34Z</dcterms:modified>
</cp:coreProperties>
</file>