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72" r:id="rId10"/>
    <p:sldId id="273" r:id="rId11"/>
    <p:sldId id="274" r:id="rId12"/>
    <p:sldId id="275" r:id="rId13"/>
    <p:sldId id="276" r:id="rId14"/>
    <p:sldId id="277"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D37B-FE38-F404-BB95-CDF855A89F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0A874B-EF7B-9D58-E3AA-92E82C81F7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CFE983-ABE2-7FDB-FD1C-35761BEF0898}"/>
              </a:ext>
            </a:extLst>
          </p:cNvPr>
          <p:cNvSpPr>
            <a:spLocks noGrp="1"/>
          </p:cNvSpPr>
          <p:nvPr>
            <p:ph type="dt" sz="half" idx="10"/>
          </p:nvPr>
        </p:nvSpPr>
        <p:spPr/>
        <p:txBody>
          <a:bodyPr/>
          <a:lstStyle/>
          <a:p>
            <a:fld id="{925C87EB-5C58-4256-A83E-37A2B8679D50}" type="datetimeFigureOut">
              <a:rPr lang="en-IN" smtClean="0"/>
              <a:t>30-08-2024</a:t>
            </a:fld>
            <a:endParaRPr lang="en-IN"/>
          </a:p>
        </p:txBody>
      </p:sp>
      <p:sp>
        <p:nvSpPr>
          <p:cNvPr id="5" name="Footer Placeholder 4">
            <a:extLst>
              <a:ext uri="{FF2B5EF4-FFF2-40B4-BE49-F238E27FC236}">
                <a16:creationId xmlns:a16="http://schemas.microsoft.com/office/drawing/2014/main" id="{470A7BBF-309E-9BB3-D424-26D17FC936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BBC88-8C58-A010-50E1-E565489BBB4C}"/>
              </a:ext>
            </a:extLst>
          </p:cNvPr>
          <p:cNvSpPr>
            <a:spLocks noGrp="1"/>
          </p:cNvSpPr>
          <p:nvPr>
            <p:ph type="sldNum" sz="quarter" idx="12"/>
          </p:nvPr>
        </p:nvSpPr>
        <p:spPr/>
        <p:txBody>
          <a:bodyPr/>
          <a:lstStyle/>
          <a:p>
            <a:fld id="{97B5FB5C-FDA9-4BFB-99BF-416BC7A019EE}" type="slidenum">
              <a:rPr lang="en-IN" smtClean="0"/>
              <a:t>‹#›</a:t>
            </a:fld>
            <a:endParaRPr lang="en-IN"/>
          </a:p>
        </p:txBody>
      </p:sp>
    </p:spTree>
    <p:extLst>
      <p:ext uri="{BB962C8B-B14F-4D97-AF65-F5344CB8AC3E}">
        <p14:creationId xmlns:p14="http://schemas.microsoft.com/office/powerpoint/2010/main" val="418534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257A-97E2-79C4-02AD-65EB4025AA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5F8FFF-8095-F923-CE93-5636A82C4E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E5D46E-13EE-D9E0-B1DB-196410CD7B25}"/>
              </a:ext>
            </a:extLst>
          </p:cNvPr>
          <p:cNvSpPr>
            <a:spLocks noGrp="1"/>
          </p:cNvSpPr>
          <p:nvPr>
            <p:ph type="dt" sz="half" idx="10"/>
          </p:nvPr>
        </p:nvSpPr>
        <p:spPr/>
        <p:txBody>
          <a:bodyPr/>
          <a:lstStyle/>
          <a:p>
            <a:fld id="{925C87EB-5C58-4256-A83E-37A2B8679D50}" type="datetimeFigureOut">
              <a:rPr lang="en-IN" smtClean="0"/>
              <a:t>30-08-2024</a:t>
            </a:fld>
            <a:endParaRPr lang="en-IN"/>
          </a:p>
        </p:txBody>
      </p:sp>
      <p:sp>
        <p:nvSpPr>
          <p:cNvPr id="5" name="Footer Placeholder 4">
            <a:extLst>
              <a:ext uri="{FF2B5EF4-FFF2-40B4-BE49-F238E27FC236}">
                <a16:creationId xmlns:a16="http://schemas.microsoft.com/office/drawing/2014/main" id="{C79C8F90-5AB8-2DDF-A61F-A3AE5FE0C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26F7F-7442-3076-41C5-2760C23CE796}"/>
              </a:ext>
            </a:extLst>
          </p:cNvPr>
          <p:cNvSpPr>
            <a:spLocks noGrp="1"/>
          </p:cNvSpPr>
          <p:nvPr>
            <p:ph type="sldNum" sz="quarter" idx="12"/>
          </p:nvPr>
        </p:nvSpPr>
        <p:spPr/>
        <p:txBody>
          <a:bodyPr/>
          <a:lstStyle/>
          <a:p>
            <a:fld id="{97B5FB5C-FDA9-4BFB-99BF-416BC7A019EE}" type="slidenum">
              <a:rPr lang="en-IN" smtClean="0"/>
              <a:t>‹#›</a:t>
            </a:fld>
            <a:endParaRPr lang="en-IN"/>
          </a:p>
        </p:txBody>
      </p:sp>
    </p:spTree>
    <p:extLst>
      <p:ext uri="{BB962C8B-B14F-4D97-AF65-F5344CB8AC3E}">
        <p14:creationId xmlns:p14="http://schemas.microsoft.com/office/powerpoint/2010/main" val="262239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43337-6B1A-7662-4946-C223840C12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4B65E3-6464-5B02-296C-29B86D1F7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E47B83-94C3-5AF7-C447-D774034D3DE3}"/>
              </a:ext>
            </a:extLst>
          </p:cNvPr>
          <p:cNvSpPr>
            <a:spLocks noGrp="1"/>
          </p:cNvSpPr>
          <p:nvPr>
            <p:ph type="dt" sz="half" idx="10"/>
          </p:nvPr>
        </p:nvSpPr>
        <p:spPr/>
        <p:txBody>
          <a:bodyPr/>
          <a:lstStyle/>
          <a:p>
            <a:fld id="{925C87EB-5C58-4256-A83E-37A2B8679D50}" type="datetimeFigureOut">
              <a:rPr lang="en-IN" smtClean="0"/>
              <a:t>30-08-2024</a:t>
            </a:fld>
            <a:endParaRPr lang="en-IN"/>
          </a:p>
        </p:txBody>
      </p:sp>
      <p:sp>
        <p:nvSpPr>
          <p:cNvPr id="5" name="Footer Placeholder 4">
            <a:extLst>
              <a:ext uri="{FF2B5EF4-FFF2-40B4-BE49-F238E27FC236}">
                <a16:creationId xmlns:a16="http://schemas.microsoft.com/office/drawing/2014/main" id="{FCB18AE9-AA1F-881F-8B47-99FFDC10F1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85A32F-94E9-5B57-53B6-CE3096815A36}"/>
              </a:ext>
            </a:extLst>
          </p:cNvPr>
          <p:cNvSpPr>
            <a:spLocks noGrp="1"/>
          </p:cNvSpPr>
          <p:nvPr>
            <p:ph type="sldNum" sz="quarter" idx="12"/>
          </p:nvPr>
        </p:nvSpPr>
        <p:spPr/>
        <p:txBody>
          <a:bodyPr/>
          <a:lstStyle/>
          <a:p>
            <a:fld id="{97B5FB5C-FDA9-4BFB-99BF-416BC7A019EE}" type="slidenum">
              <a:rPr lang="en-IN" smtClean="0"/>
              <a:t>‹#›</a:t>
            </a:fld>
            <a:endParaRPr lang="en-IN"/>
          </a:p>
        </p:txBody>
      </p:sp>
    </p:spTree>
    <p:extLst>
      <p:ext uri="{BB962C8B-B14F-4D97-AF65-F5344CB8AC3E}">
        <p14:creationId xmlns:p14="http://schemas.microsoft.com/office/powerpoint/2010/main" val="327512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0CBF-6C6F-1104-31D3-45FBFF8DCA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162C1B-350C-AF36-C535-CE9C5076B6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CC31D-0B7B-03A5-69D6-F9F9BEAED72E}"/>
              </a:ext>
            </a:extLst>
          </p:cNvPr>
          <p:cNvSpPr>
            <a:spLocks noGrp="1"/>
          </p:cNvSpPr>
          <p:nvPr>
            <p:ph type="dt" sz="half" idx="10"/>
          </p:nvPr>
        </p:nvSpPr>
        <p:spPr/>
        <p:txBody>
          <a:bodyPr/>
          <a:lstStyle/>
          <a:p>
            <a:fld id="{925C87EB-5C58-4256-A83E-37A2B8679D50}" type="datetimeFigureOut">
              <a:rPr lang="en-IN" smtClean="0"/>
              <a:t>30-08-2024</a:t>
            </a:fld>
            <a:endParaRPr lang="en-IN"/>
          </a:p>
        </p:txBody>
      </p:sp>
      <p:sp>
        <p:nvSpPr>
          <p:cNvPr id="5" name="Footer Placeholder 4">
            <a:extLst>
              <a:ext uri="{FF2B5EF4-FFF2-40B4-BE49-F238E27FC236}">
                <a16:creationId xmlns:a16="http://schemas.microsoft.com/office/drawing/2014/main" id="{FFE2539B-D115-CB69-FFDF-C2595A2EB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EA626-2BDB-0EC2-1BA3-01D1CB8BC972}"/>
              </a:ext>
            </a:extLst>
          </p:cNvPr>
          <p:cNvSpPr>
            <a:spLocks noGrp="1"/>
          </p:cNvSpPr>
          <p:nvPr>
            <p:ph type="sldNum" sz="quarter" idx="12"/>
          </p:nvPr>
        </p:nvSpPr>
        <p:spPr/>
        <p:txBody>
          <a:bodyPr/>
          <a:lstStyle/>
          <a:p>
            <a:fld id="{97B5FB5C-FDA9-4BFB-99BF-416BC7A019EE}" type="slidenum">
              <a:rPr lang="en-IN" smtClean="0"/>
              <a:t>‹#›</a:t>
            </a:fld>
            <a:endParaRPr lang="en-IN"/>
          </a:p>
        </p:txBody>
      </p:sp>
    </p:spTree>
    <p:extLst>
      <p:ext uri="{BB962C8B-B14F-4D97-AF65-F5344CB8AC3E}">
        <p14:creationId xmlns:p14="http://schemas.microsoft.com/office/powerpoint/2010/main" val="166009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6138-9696-C12D-145A-1EDC8BC73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4E9654-78B3-CBA6-2767-E8C978607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51387-E30A-75F7-137C-41962E811E78}"/>
              </a:ext>
            </a:extLst>
          </p:cNvPr>
          <p:cNvSpPr>
            <a:spLocks noGrp="1"/>
          </p:cNvSpPr>
          <p:nvPr>
            <p:ph type="dt" sz="half" idx="10"/>
          </p:nvPr>
        </p:nvSpPr>
        <p:spPr/>
        <p:txBody>
          <a:bodyPr/>
          <a:lstStyle/>
          <a:p>
            <a:fld id="{925C87EB-5C58-4256-A83E-37A2B8679D50}" type="datetimeFigureOut">
              <a:rPr lang="en-IN" smtClean="0"/>
              <a:t>30-08-2024</a:t>
            </a:fld>
            <a:endParaRPr lang="en-IN"/>
          </a:p>
        </p:txBody>
      </p:sp>
      <p:sp>
        <p:nvSpPr>
          <p:cNvPr id="5" name="Footer Placeholder 4">
            <a:extLst>
              <a:ext uri="{FF2B5EF4-FFF2-40B4-BE49-F238E27FC236}">
                <a16:creationId xmlns:a16="http://schemas.microsoft.com/office/drawing/2014/main" id="{AD032CB0-F5CE-03C2-3AA1-24E6B566F8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1F64F-CC0B-3B67-4C2A-44ED8A186B9C}"/>
              </a:ext>
            </a:extLst>
          </p:cNvPr>
          <p:cNvSpPr>
            <a:spLocks noGrp="1"/>
          </p:cNvSpPr>
          <p:nvPr>
            <p:ph type="sldNum" sz="quarter" idx="12"/>
          </p:nvPr>
        </p:nvSpPr>
        <p:spPr/>
        <p:txBody>
          <a:bodyPr/>
          <a:lstStyle/>
          <a:p>
            <a:fld id="{97B5FB5C-FDA9-4BFB-99BF-416BC7A019EE}" type="slidenum">
              <a:rPr lang="en-IN" smtClean="0"/>
              <a:t>‹#›</a:t>
            </a:fld>
            <a:endParaRPr lang="en-IN"/>
          </a:p>
        </p:txBody>
      </p:sp>
    </p:spTree>
    <p:extLst>
      <p:ext uri="{BB962C8B-B14F-4D97-AF65-F5344CB8AC3E}">
        <p14:creationId xmlns:p14="http://schemas.microsoft.com/office/powerpoint/2010/main" val="196207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8DAB-84BC-9E42-3283-20CDA28A74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19C6F3-FF63-D727-9920-38900740EA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A63109-BEE4-6FCD-C916-CFF61C5CB5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F9E1C-51E8-5FB2-DE20-AB8AD5CA7753}"/>
              </a:ext>
            </a:extLst>
          </p:cNvPr>
          <p:cNvSpPr>
            <a:spLocks noGrp="1"/>
          </p:cNvSpPr>
          <p:nvPr>
            <p:ph type="dt" sz="half" idx="10"/>
          </p:nvPr>
        </p:nvSpPr>
        <p:spPr/>
        <p:txBody>
          <a:bodyPr/>
          <a:lstStyle/>
          <a:p>
            <a:fld id="{925C87EB-5C58-4256-A83E-37A2B8679D50}" type="datetimeFigureOut">
              <a:rPr lang="en-IN" smtClean="0"/>
              <a:t>30-08-2024</a:t>
            </a:fld>
            <a:endParaRPr lang="en-IN"/>
          </a:p>
        </p:txBody>
      </p:sp>
      <p:sp>
        <p:nvSpPr>
          <p:cNvPr id="6" name="Footer Placeholder 5">
            <a:extLst>
              <a:ext uri="{FF2B5EF4-FFF2-40B4-BE49-F238E27FC236}">
                <a16:creationId xmlns:a16="http://schemas.microsoft.com/office/drawing/2014/main" id="{D5719BEA-E993-EB44-894C-33D37A01CF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7EC917-A12C-1E4C-5511-F85257015B4D}"/>
              </a:ext>
            </a:extLst>
          </p:cNvPr>
          <p:cNvSpPr>
            <a:spLocks noGrp="1"/>
          </p:cNvSpPr>
          <p:nvPr>
            <p:ph type="sldNum" sz="quarter" idx="12"/>
          </p:nvPr>
        </p:nvSpPr>
        <p:spPr/>
        <p:txBody>
          <a:bodyPr/>
          <a:lstStyle/>
          <a:p>
            <a:fld id="{97B5FB5C-FDA9-4BFB-99BF-416BC7A019EE}" type="slidenum">
              <a:rPr lang="en-IN" smtClean="0"/>
              <a:t>‹#›</a:t>
            </a:fld>
            <a:endParaRPr lang="en-IN"/>
          </a:p>
        </p:txBody>
      </p:sp>
    </p:spTree>
    <p:extLst>
      <p:ext uri="{BB962C8B-B14F-4D97-AF65-F5344CB8AC3E}">
        <p14:creationId xmlns:p14="http://schemas.microsoft.com/office/powerpoint/2010/main" val="388944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EEB3-F926-5239-8292-F61115F56A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4DB027-0A7B-C8B6-F195-D3CC8F4CCC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B8D16C-4618-0B9C-5ACF-975927C15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975E5D-01F5-2F88-7B1D-F157009087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8CDD66-6211-C92E-A562-9DC70D093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0D4C84-8AD0-E500-5283-036591A35E4E}"/>
              </a:ext>
            </a:extLst>
          </p:cNvPr>
          <p:cNvSpPr>
            <a:spLocks noGrp="1"/>
          </p:cNvSpPr>
          <p:nvPr>
            <p:ph type="dt" sz="half" idx="10"/>
          </p:nvPr>
        </p:nvSpPr>
        <p:spPr/>
        <p:txBody>
          <a:bodyPr/>
          <a:lstStyle/>
          <a:p>
            <a:fld id="{925C87EB-5C58-4256-A83E-37A2B8679D50}" type="datetimeFigureOut">
              <a:rPr lang="en-IN" smtClean="0"/>
              <a:t>30-08-2024</a:t>
            </a:fld>
            <a:endParaRPr lang="en-IN"/>
          </a:p>
        </p:txBody>
      </p:sp>
      <p:sp>
        <p:nvSpPr>
          <p:cNvPr id="8" name="Footer Placeholder 7">
            <a:extLst>
              <a:ext uri="{FF2B5EF4-FFF2-40B4-BE49-F238E27FC236}">
                <a16:creationId xmlns:a16="http://schemas.microsoft.com/office/drawing/2014/main" id="{0514B5BC-B55E-9A03-B25A-4328D7B6F4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C5876E-57F4-4A8E-609F-DFE80C46A2AC}"/>
              </a:ext>
            </a:extLst>
          </p:cNvPr>
          <p:cNvSpPr>
            <a:spLocks noGrp="1"/>
          </p:cNvSpPr>
          <p:nvPr>
            <p:ph type="sldNum" sz="quarter" idx="12"/>
          </p:nvPr>
        </p:nvSpPr>
        <p:spPr/>
        <p:txBody>
          <a:bodyPr/>
          <a:lstStyle/>
          <a:p>
            <a:fld id="{97B5FB5C-FDA9-4BFB-99BF-416BC7A019EE}" type="slidenum">
              <a:rPr lang="en-IN" smtClean="0"/>
              <a:t>‹#›</a:t>
            </a:fld>
            <a:endParaRPr lang="en-IN"/>
          </a:p>
        </p:txBody>
      </p:sp>
    </p:spTree>
    <p:extLst>
      <p:ext uri="{BB962C8B-B14F-4D97-AF65-F5344CB8AC3E}">
        <p14:creationId xmlns:p14="http://schemas.microsoft.com/office/powerpoint/2010/main" val="369392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B87F-C83F-80E3-27AF-29F6B4C98A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4F4228-5026-85F9-236C-1EE2AD3133EC}"/>
              </a:ext>
            </a:extLst>
          </p:cNvPr>
          <p:cNvSpPr>
            <a:spLocks noGrp="1"/>
          </p:cNvSpPr>
          <p:nvPr>
            <p:ph type="dt" sz="half" idx="10"/>
          </p:nvPr>
        </p:nvSpPr>
        <p:spPr/>
        <p:txBody>
          <a:bodyPr/>
          <a:lstStyle/>
          <a:p>
            <a:fld id="{925C87EB-5C58-4256-A83E-37A2B8679D50}" type="datetimeFigureOut">
              <a:rPr lang="en-IN" smtClean="0"/>
              <a:t>30-08-2024</a:t>
            </a:fld>
            <a:endParaRPr lang="en-IN"/>
          </a:p>
        </p:txBody>
      </p:sp>
      <p:sp>
        <p:nvSpPr>
          <p:cNvPr id="4" name="Footer Placeholder 3">
            <a:extLst>
              <a:ext uri="{FF2B5EF4-FFF2-40B4-BE49-F238E27FC236}">
                <a16:creationId xmlns:a16="http://schemas.microsoft.com/office/drawing/2014/main" id="{3B08D24E-523D-ECB2-F077-9B9D986D13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8B6028-D142-5397-61B1-183DBB2053BD}"/>
              </a:ext>
            </a:extLst>
          </p:cNvPr>
          <p:cNvSpPr>
            <a:spLocks noGrp="1"/>
          </p:cNvSpPr>
          <p:nvPr>
            <p:ph type="sldNum" sz="quarter" idx="12"/>
          </p:nvPr>
        </p:nvSpPr>
        <p:spPr/>
        <p:txBody>
          <a:bodyPr/>
          <a:lstStyle/>
          <a:p>
            <a:fld id="{97B5FB5C-FDA9-4BFB-99BF-416BC7A019EE}" type="slidenum">
              <a:rPr lang="en-IN" smtClean="0"/>
              <a:t>‹#›</a:t>
            </a:fld>
            <a:endParaRPr lang="en-IN"/>
          </a:p>
        </p:txBody>
      </p:sp>
    </p:spTree>
    <p:extLst>
      <p:ext uri="{BB962C8B-B14F-4D97-AF65-F5344CB8AC3E}">
        <p14:creationId xmlns:p14="http://schemas.microsoft.com/office/powerpoint/2010/main" val="212758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161B4-57C9-4A4F-532B-89E580A51884}"/>
              </a:ext>
            </a:extLst>
          </p:cNvPr>
          <p:cNvSpPr>
            <a:spLocks noGrp="1"/>
          </p:cNvSpPr>
          <p:nvPr>
            <p:ph type="dt" sz="half" idx="10"/>
          </p:nvPr>
        </p:nvSpPr>
        <p:spPr/>
        <p:txBody>
          <a:bodyPr/>
          <a:lstStyle/>
          <a:p>
            <a:fld id="{925C87EB-5C58-4256-A83E-37A2B8679D50}" type="datetimeFigureOut">
              <a:rPr lang="en-IN" smtClean="0"/>
              <a:t>30-08-2024</a:t>
            </a:fld>
            <a:endParaRPr lang="en-IN"/>
          </a:p>
        </p:txBody>
      </p:sp>
      <p:sp>
        <p:nvSpPr>
          <p:cNvPr id="3" name="Footer Placeholder 2">
            <a:extLst>
              <a:ext uri="{FF2B5EF4-FFF2-40B4-BE49-F238E27FC236}">
                <a16:creationId xmlns:a16="http://schemas.microsoft.com/office/drawing/2014/main" id="{FCE31FAB-5A9C-794B-FDA7-11C26C7EC5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8ECFED-85F4-0FAF-9FF7-D0371F9F870C}"/>
              </a:ext>
            </a:extLst>
          </p:cNvPr>
          <p:cNvSpPr>
            <a:spLocks noGrp="1"/>
          </p:cNvSpPr>
          <p:nvPr>
            <p:ph type="sldNum" sz="quarter" idx="12"/>
          </p:nvPr>
        </p:nvSpPr>
        <p:spPr/>
        <p:txBody>
          <a:bodyPr/>
          <a:lstStyle/>
          <a:p>
            <a:fld id="{97B5FB5C-FDA9-4BFB-99BF-416BC7A019EE}" type="slidenum">
              <a:rPr lang="en-IN" smtClean="0"/>
              <a:t>‹#›</a:t>
            </a:fld>
            <a:endParaRPr lang="en-IN"/>
          </a:p>
        </p:txBody>
      </p:sp>
    </p:spTree>
    <p:extLst>
      <p:ext uri="{BB962C8B-B14F-4D97-AF65-F5344CB8AC3E}">
        <p14:creationId xmlns:p14="http://schemas.microsoft.com/office/powerpoint/2010/main" val="30946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438CD-E336-C99D-CAA5-9D068D2D47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F7C0BB-6FA5-02B0-CDC3-79C88169A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7E5925-9977-D5CA-AFD0-AFF945862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69012-A901-83A4-71A1-C3AF3B5E8AA2}"/>
              </a:ext>
            </a:extLst>
          </p:cNvPr>
          <p:cNvSpPr>
            <a:spLocks noGrp="1"/>
          </p:cNvSpPr>
          <p:nvPr>
            <p:ph type="dt" sz="half" idx="10"/>
          </p:nvPr>
        </p:nvSpPr>
        <p:spPr/>
        <p:txBody>
          <a:bodyPr/>
          <a:lstStyle/>
          <a:p>
            <a:fld id="{925C87EB-5C58-4256-A83E-37A2B8679D50}" type="datetimeFigureOut">
              <a:rPr lang="en-IN" smtClean="0"/>
              <a:t>30-08-2024</a:t>
            </a:fld>
            <a:endParaRPr lang="en-IN"/>
          </a:p>
        </p:txBody>
      </p:sp>
      <p:sp>
        <p:nvSpPr>
          <p:cNvPr id="6" name="Footer Placeholder 5">
            <a:extLst>
              <a:ext uri="{FF2B5EF4-FFF2-40B4-BE49-F238E27FC236}">
                <a16:creationId xmlns:a16="http://schemas.microsoft.com/office/drawing/2014/main" id="{73E731D4-7F46-D8C7-6488-1A536FE92D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57FB9A-D15E-73FC-C7FF-8682ED6697B5}"/>
              </a:ext>
            </a:extLst>
          </p:cNvPr>
          <p:cNvSpPr>
            <a:spLocks noGrp="1"/>
          </p:cNvSpPr>
          <p:nvPr>
            <p:ph type="sldNum" sz="quarter" idx="12"/>
          </p:nvPr>
        </p:nvSpPr>
        <p:spPr/>
        <p:txBody>
          <a:bodyPr/>
          <a:lstStyle/>
          <a:p>
            <a:fld id="{97B5FB5C-FDA9-4BFB-99BF-416BC7A019EE}" type="slidenum">
              <a:rPr lang="en-IN" smtClean="0"/>
              <a:t>‹#›</a:t>
            </a:fld>
            <a:endParaRPr lang="en-IN"/>
          </a:p>
        </p:txBody>
      </p:sp>
    </p:spTree>
    <p:extLst>
      <p:ext uri="{BB962C8B-B14F-4D97-AF65-F5344CB8AC3E}">
        <p14:creationId xmlns:p14="http://schemas.microsoft.com/office/powerpoint/2010/main" val="183891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F5A4-B27A-0B1D-8AA8-4897A3693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31FA8F-BD1A-D708-29C5-7D7691360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195243-1B25-EF0B-5D0E-55CB6F12B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41FAB-8D35-FC82-EF6C-C0FA930E8607}"/>
              </a:ext>
            </a:extLst>
          </p:cNvPr>
          <p:cNvSpPr>
            <a:spLocks noGrp="1"/>
          </p:cNvSpPr>
          <p:nvPr>
            <p:ph type="dt" sz="half" idx="10"/>
          </p:nvPr>
        </p:nvSpPr>
        <p:spPr/>
        <p:txBody>
          <a:bodyPr/>
          <a:lstStyle/>
          <a:p>
            <a:fld id="{925C87EB-5C58-4256-A83E-37A2B8679D50}" type="datetimeFigureOut">
              <a:rPr lang="en-IN" smtClean="0"/>
              <a:t>30-08-2024</a:t>
            </a:fld>
            <a:endParaRPr lang="en-IN"/>
          </a:p>
        </p:txBody>
      </p:sp>
      <p:sp>
        <p:nvSpPr>
          <p:cNvPr id="6" name="Footer Placeholder 5">
            <a:extLst>
              <a:ext uri="{FF2B5EF4-FFF2-40B4-BE49-F238E27FC236}">
                <a16:creationId xmlns:a16="http://schemas.microsoft.com/office/drawing/2014/main" id="{502871AA-79E0-8A10-09F9-596A6F721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CF8F9-E721-DC95-5BA1-B4D7D86B407A}"/>
              </a:ext>
            </a:extLst>
          </p:cNvPr>
          <p:cNvSpPr>
            <a:spLocks noGrp="1"/>
          </p:cNvSpPr>
          <p:nvPr>
            <p:ph type="sldNum" sz="quarter" idx="12"/>
          </p:nvPr>
        </p:nvSpPr>
        <p:spPr/>
        <p:txBody>
          <a:bodyPr/>
          <a:lstStyle/>
          <a:p>
            <a:fld id="{97B5FB5C-FDA9-4BFB-99BF-416BC7A019EE}" type="slidenum">
              <a:rPr lang="en-IN" smtClean="0"/>
              <a:t>‹#›</a:t>
            </a:fld>
            <a:endParaRPr lang="en-IN"/>
          </a:p>
        </p:txBody>
      </p:sp>
    </p:spTree>
    <p:extLst>
      <p:ext uri="{BB962C8B-B14F-4D97-AF65-F5344CB8AC3E}">
        <p14:creationId xmlns:p14="http://schemas.microsoft.com/office/powerpoint/2010/main" val="2945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5CAC44-7F80-BE64-2A87-DB28007B7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06B7C7-280A-E736-0D90-AED7BA60D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C6B020-61B0-9666-0389-C9CB85DE60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C87EB-5C58-4256-A83E-37A2B8679D50}" type="datetimeFigureOut">
              <a:rPr lang="en-IN" smtClean="0"/>
              <a:t>30-08-2024</a:t>
            </a:fld>
            <a:endParaRPr lang="en-IN"/>
          </a:p>
        </p:txBody>
      </p:sp>
      <p:sp>
        <p:nvSpPr>
          <p:cNvPr id="5" name="Footer Placeholder 4">
            <a:extLst>
              <a:ext uri="{FF2B5EF4-FFF2-40B4-BE49-F238E27FC236}">
                <a16:creationId xmlns:a16="http://schemas.microsoft.com/office/drawing/2014/main" id="{A0BFF2F8-91BA-828B-BB68-B1BDE4410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645D12-314D-AF90-F859-D703C79E4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5FB5C-FDA9-4BFB-99BF-416BC7A019EE}" type="slidenum">
              <a:rPr lang="en-IN" smtClean="0"/>
              <a:t>‹#›</a:t>
            </a:fld>
            <a:endParaRPr lang="en-IN"/>
          </a:p>
        </p:txBody>
      </p:sp>
    </p:spTree>
    <p:extLst>
      <p:ext uri="{BB962C8B-B14F-4D97-AF65-F5344CB8AC3E}">
        <p14:creationId xmlns:p14="http://schemas.microsoft.com/office/powerpoint/2010/main" val="166463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3E7B-1D6C-C80B-2BDA-A64AA0026062}"/>
              </a:ext>
            </a:extLst>
          </p:cNvPr>
          <p:cNvSpPr>
            <a:spLocks noGrp="1"/>
          </p:cNvSpPr>
          <p:nvPr>
            <p:ph type="ctrTitle"/>
          </p:nvPr>
        </p:nvSpPr>
        <p:spPr>
          <a:xfrm>
            <a:off x="1617306" y="1744824"/>
            <a:ext cx="9144000" cy="3304690"/>
          </a:xfrm>
        </p:spPr>
        <p:txBody>
          <a:bodyPr>
            <a:normAutofit/>
          </a:bodyPr>
          <a:lstStyle/>
          <a:p>
            <a:r>
              <a:rPr lang="en-IN" sz="4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sleep pattern analysis and healthy monitoring of life</a:t>
            </a:r>
            <a:b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209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F98F4C-EFCB-A1DE-C581-23E57FE660D1}"/>
              </a:ext>
            </a:extLst>
          </p:cNvPr>
          <p:cNvGraphicFramePr>
            <a:graphicFrameLocks noGrp="1"/>
          </p:cNvGraphicFramePr>
          <p:nvPr/>
        </p:nvGraphicFramePr>
        <p:xfrm>
          <a:off x="875521" y="401215"/>
          <a:ext cx="10608908" cy="5945820"/>
        </p:xfrm>
        <a:graphic>
          <a:graphicData uri="http://schemas.openxmlformats.org/drawingml/2006/table">
            <a:tbl>
              <a:tblPr firstRow="1" bandRow="1">
                <a:tableStyleId>{00A15C55-8517-42AA-B614-E9B94910E393}</a:tableStyleId>
              </a:tblPr>
              <a:tblGrid>
                <a:gridCol w="1186544">
                  <a:extLst>
                    <a:ext uri="{9D8B030D-6E8A-4147-A177-3AD203B41FA5}">
                      <a16:colId xmlns:a16="http://schemas.microsoft.com/office/drawing/2014/main" val="1157919551"/>
                    </a:ext>
                  </a:extLst>
                </a:gridCol>
                <a:gridCol w="1866123">
                  <a:extLst>
                    <a:ext uri="{9D8B030D-6E8A-4147-A177-3AD203B41FA5}">
                      <a16:colId xmlns:a16="http://schemas.microsoft.com/office/drawing/2014/main" val="1278085123"/>
                    </a:ext>
                  </a:extLst>
                </a:gridCol>
                <a:gridCol w="1922106">
                  <a:extLst>
                    <a:ext uri="{9D8B030D-6E8A-4147-A177-3AD203B41FA5}">
                      <a16:colId xmlns:a16="http://schemas.microsoft.com/office/drawing/2014/main" val="1929732158"/>
                    </a:ext>
                  </a:extLst>
                </a:gridCol>
                <a:gridCol w="5634135">
                  <a:extLst>
                    <a:ext uri="{9D8B030D-6E8A-4147-A177-3AD203B41FA5}">
                      <a16:colId xmlns:a16="http://schemas.microsoft.com/office/drawing/2014/main" val="4032876920"/>
                    </a:ext>
                  </a:extLst>
                </a:gridCol>
              </a:tblGrid>
              <a:tr h="1121188">
                <a:tc>
                  <a:txBody>
                    <a:bodyPr/>
                    <a:lstStyle/>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S.NO</a:t>
                      </a:r>
                    </a:p>
                  </a:txBody>
                  <a:tcPr/>
                </a:tc>
                <a:tc>
                  <a: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TITLE</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YEAR &amp;AUTHOR</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METHODOLOGY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8456386"/>
                  </a:ext>
                </a:extLst>
              </a:tr>
              <a:tr h="4757100">
                <a:tc>
                  <a:txBody>
                    <a:bodyPr/>
                    <a:lstStyle/>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err="1">
                          <a:solidFill>
                            <a:schemeClr val="dk1"/>
                          </a:solidFill>
                          <a:effectLst/>
                          <a:latin typeface="Times New Roman" panose="02020603050405020304" pitchFamily="18" charset="0"/>
                          <a:ea typeface="+mn-ea"/>
                          <a:cs typeface="Times New Roman" panose="02020603050405020304" pitchFamily="18" charset="0"/>
                        </a:rPr>
                        <a:t>SomnNET</a:t>
                      </a:r>
                      <a:r>
                        <a:rPr lang="en-US" sz="2400" b="1" i="0" kern="1200" dirty="0">
                          <a:solidFill>
                            <a:schemeClr val="dk1"/>
                          </a:solidFill>
                          <a:effectLst/>
                          <a:latin typeface="Times New Roman" panose="02020603050405020304" pitchFamily="18" charset="0"/>
                          <a:ea typeface="+mn-ea"/>
                          <a:cs typeface="Times New Roman" panose="02020603050405020304" pitchFamily="18" charset="0"/>
                        </a:rPr>
                        <a:t>: An SpO2 Based Deep Learning Network for Sleep Apnea Detection in Smartwatches</a:t>
                      </a:r>
                    </a:p>
                    <a:p>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2021,</a:t>
                      </a:r>
                      <a:r>
                        <a:rPr lang="en-IN" sz="2400" b="0" i="0" u="sng" kern="1200" dirty="0">
                          <a:solidFill>
                            <a:schemeClr val="dk1"/>
                          </a:solidFill>
                          <a:effectLst/>
                          <a:latin typeface="Times New Roman" panose="02020603050405020304" pitchFamily="18" charset="0"/>
                          <a:ea typeface="+mn-ea"/>
                          <a:cs typeface="Times New Roman" panose="02020603050405020304" pitchFamily="18" charset="0"/>
                        </a:rPr>
                        <a:t> </a:t>
                      </a:r>
                      <a:r>
                        <a:rPr lang="en-IN" sz="2400" b="0" i="0" u="none" kern="1200" dirty="0" err="1">
                          <a:solidFill>
                            <a:schemeClr val="dk1"/>
                          </a:solidFill>
                          <a:effectLst/>
                          <a:latin typeface="Times New Roman" panose="02020603050405020304" pitchFamily="18" charset="0"/>
                          <a:ea typeface="+mn-ea"/>
                          <a:cs typeface="Times New Roman" panose="02020603050405020304" pitchFamily="18" charset="0"/>
                        </a:rPr>
                        <a:t>Raimon</a:t>
                      </a:r>
                      <a:r>
                        <a:rPr lang="en-IN" sz="24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2400" b="0" i="0" u="none" kern="1200" dirty="0" err="1">
                          <a:solidFill>
                            <a:schemeClr val="dk1"/>
                          </a:solidFill>
                          <a:effectLst/>
                          <a:latin typeface="Times New Roman" panose="02020603050405020304" pitchFamily="18" charset="0"/>
                          <a:ea typeface="+mn-ea"/>
                          <a:cs typeface="Times New Roman" panose="02020603050405020304" pitchFamily="18" charset="0"/>
                        </a:rPr>
                        <a:t>Jané</a:t>
                      </a:r>
                      <a:endParaRPr lang="en-IN" sz="2400" u="none"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Patients suffering from obstructive sleep apnea (OSA) usually present an increased sympathetic activity caused by the intermittent hypoxia effect on autonomic control. This study evaluated the relationship between sleep stages and the apnea duration, frequency, and type, as well as their impact on HRV markers in different groups of disease severity. The hypnogram and R-R interval signals were extracted in 81 OSA patients from night polysomnographic (PSG) recordings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297664"/>
                  </a:ext>
                </a:extLst>
              </a:tr>
            </a:tbl>
          </a:graphicData>
        </a:graphic>
      </p:graphicFrame>
    </p:spTree>
    <p:extLst>
      <p:ext uri="{BB962C8B-B14F-4D97-AF65-F5344CB8AC3E}">
        <p14:creationId xmlns:p14="http://schemas.microsoft.com/office/powerpoint/2010/main" val="225046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F98F4C-EFCB-A1DE-C581-23E57FE660D1}"/>
              </a:ext>
            </a:extLst>
          </p:cNvPr>
          <p:cNvGraphicFramePr>
            <a:graphicFrameLocks noGrp="1"/>
          </p:cNvGraphicFramePr>
          <p:nvPr/>
        </p:nvGraphicFramePr>
        <p:xfrm>
          <a:off x="875521" y="401214"/>
          <a:ext cx="10608908" cy="5958033"/>
        </p:xfrm>
        <a:graphic>
          <a:graphicData uri="http://schemas.openxmlformats.org/drawingml/2006/table">
            <a:tbl>
              <a:tblPr firstRow="1" bandRow="1">
                <a:tableStyleId>{00A15C55-8517-42AA-B614-E9B94910E393}</a:tableStyleId>
              </a:tblPr>
              <a:tblGrid>
                <a:gridCol w="1186544">
                  <a:extLst>
                    <a:ext uri="{9D8B030D-6E8A-4147-A177-3AD203B41FA5}">
                      <a16:colId xmlns:a16="http://schemas.microsoft.com/office/drawing/2014/main" val="1157919551"/>
                    </a:ext>
                  </a:extLst>
                </a:gridCol>
                <a:gridCol w="1866123">
                  <a:extLst>
                    <a:ext uri="{9D8B030D-6E8A-4147-A177-3AD203B41FA5}">
                      <a16:colId xmlns:a16="http://schemas.microsoft.com/office/drawing/2014/main" val="1278085123"/>
                    </a:ext>
                  </a:extLst>
                </a:gridCol>
                <a:gridCol w="1922106">
                  <a:extLst>
                    <a:ext uri="{9D8B030D-6E8A-4147-A177-3AD203B41FA5}">
                      <a16:colId xmlns:a16="http://schemas.microsoft.com/office/drawing/2014/main" val="1929732158"/>
                    </a:ext>
                  </a:extLst>
                </a:gridCol>
                <a:gridCol w="5634135">
                  <a:extLst>
                    <a:ext uri="{9D8B030D-6E8A-4147-A177-3AD203B41FA5}">
                      <a16:colId xmlns:a16="http://schemas.microsoft.com/office/drawing/2014/main" val="4032876920"/>
                    </a:ext>
                  </a:extLst>
                </a:gridCol>
              </a:tblGrid>
              <a:tr h="671806">
                <a:tc>
                  <a:txBody>
                    <a:bodyPr/>
                    <a:lstStyle/>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S.NO</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TITLE</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YEAR &amp;AUTHOR</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METHODOLOGY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8456386"/>
                  </a:ext>
                </a:extLst>
              </a:tr>
              <a:tr h="5043633">
                <a:tc>
                  <a:txBody>
                    <a:bodyPr/>
                    <a:lstStyle/>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Detailed Assessment of Sleep Architecture With Deep Learning and Shorter Epoch-to-Epoch Duration Reveals Sleep Fragmentation of Patients With Obstructive Sleep Apnea</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2022,</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Daniel Romero</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Traditional sleep staging with non-overlapping 30-second epochs overlooks multiple sleep-wake transitions. We aimed to overcome this by analyzing the sleep architecture in more detail with deep learning methods and hypothesized that the traditional sleep staging underestimates the sleep fragmentation of obstructive sleep apnea (OSA) patients. To test this hypothesis, we applied deep learning-based sleep staging to identify sleep stages with the traditional approach and by using overlapping 30-second epochs with 15-, 5-, 1-, or 0.5-second epoch-to-epoch duration. A dataset of 446 patients referred for polysomnography due to OSA suspicion was used to assess differences in the sleep architecture between OSA severity groups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297664"/>
                  </a:ext>
                </a:extLst>
              </a:tr>
            </a:tbl>
          </a:graphicData>
        </a:graphic>
      </p:graphicFrame>
    </p:spTree>
    <p:extLst>
      <p:ext uri="{BB962C8B-B14F-4D97-AF65-F5344CB8AC3E}">
        <p14:creationId xmlns:p14="http://schemas.microsoft.com/office/powerpoint/2010/main" val="288467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F98F4C-EFCB-A1DE-C581-23E57FE660D1}"/>
              </a:ext>
            </a:extLst>
          </p:cNvPr>
          <p:cNvGraphicFramePr>
            <a:graphicFrameLocks noGrp="1"/>
          </p:cNvGraphicFramePr>
          <p:nvPr/>
        </p:nvGraphicFramePr>
        <p:xfrm>
          <a:off x="875521" y="401214"/>
          <a:ext cx="10608908" cy="5958033"/>
        </p:xfrm>
        <a:graphic>
          <a:graphicData uri="http://schemas.openxmlformats.org/drawingml/2006/table">
            <a:tbl>
              <a:tblPr firstRow="1" bandRow="1">
                <a:tableStyleId>{00A15C55-8517-42AA-B614-E9B94910E393}</a:tableStyleId>
              </a:tblPr>
              <a:tblGrid>
                <a:gridCol w="1186544">
                  <a:extLst>
                    <a:ext uri="{9D8B030D-6E8A-4147-A177-3AD203B41FA5}">
                      <a16:colId xmlns:a16="http://schemas.microsoft.com/office/drawing/2014/main" val="1157919551"/>
                    </a:ext>
                  </a:extLst>
                </a:gridCol>
                <a:gridCol w="1866123">
                  <a:extLst>
                    <a:ext uri="{9D8B030D-6E8A-4147-A177-3AD203B41FA5}">
                      <a16:colId xmlns:a16="http://schemas.microsoft.com/office/drawing/2014/main" val="1278085123"/>
                    </a:ext>
                  </a:extLst>
                </a:gridCol>
                <a:gridCol w="1922106">
                  <a:extLst>
                    <a:ext uri="{9D8B030D-6E8A-4147-A177-3AD203B41FA5}">
                      <a16:colId xmlns:a16="http://schemas.microsoft.com/office/drawing/2014/main" val="1929732158"/>
                    </a:ext>
                  </a:extLst>
                </a:gridCol>
                <a:gridCol w="5634135">
                  <a:extLst>
                    <a:ext uri="{9D8B030D-6E8A-4147-A177-3AD203B41FA5}">
                      <a16:colId xmlns:a16="http://schemas.microsoft.com/office/drawing/2014/main" val="4032876920"/>
                    </a:ext>
                  </a:extLst>
                </a:gridCol>
              </a:tblGrid>
              <a:tr h="671806">
                <a:tc>
                  <a:txBody>
                    <a:bodyPr/>
                    <a:lstStyle/>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S.NO</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TITLE</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YEAR &amp;AUTHOR</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METHODOLOGY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8456386"/>
                  </a:ext>
                </a:extLst>
              </a:tr>
              <a:tr h="5043633">
                <a:tc>
                  <a:txBody>
                    <a:bodyPr/>
                    <a:lstStyle/>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3)</a:t>
                      </a: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Deep-Learning based Sleep Apnea Detection using SpO2 and Pulse Rate</a:t>
                      </a:r>
                    </a:p>
                  </a:txBody>
                  <a:tcPr/>
                </a:tc>
                <a:tc>
                  <a:txBody>
                    <a:bodyPr/>
                    <a:lstStyle/>
                    <a:p>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Ali Jalali,2022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work presents automated apnea event de-</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tection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using blood oxygen saturation (SpO2) and pulse rate (PR), conveniently recorded with a pulse oximeter. A large, diverse cohort of patients (n=8068, age≥40 years) from the sleep heart health study dataset with annotated sleep events have been employed in this study. A deep-learning model is trained to detect apnea in successive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30s</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epochs and performances are assessed on two independent sub-cohorts of test data. The proposed algorithm showcases the highest test performance of 90.4 % area under the receiver operating characteristic curve and 58.9% area under the precision-recall curve for epoch-based apnea detection. Additionally, the model consistently performs well across various apnea subtypes, with the highest sensitivity of 93.4 % for obstructive apnea detection followed by 90.5 % for central apnea and 89.1 % for desaturation associated hypopnea.</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297664"/>
                  </a:ext>
                </a:extLst>
              </a:tr>
            </a:tbl>
          </a:graphicData>
        </a:graphic>
      </p:graphicFrame>
    </p:spTree>
    <p:extLst>
      <p:ext uri="{BB962C8B-B14F-4D97-AF65-F5344CB8AC3E}">
        <p14:creationId xmlns:p14="http://schemas.microsoft.com/office/powerpoint/2010/main" val="126074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F98F4C-EFCB-A1DE-C581-23E57FE660D1}"/>
              </a:ext>
            </a:extLst>
          </p:cNvPr>
          <p:cNvGraphicFramePr>
            <a:graphicFrameLocks noGrp="1"/>
          </p:cNvGraphicFramePr>
          <p:nvPr>
            <p:extLst>
              <p:ext uri="{D42A27DB-BD31-4B8C-83A1-F6EECF244321}">
                <p14:modId xmlns:p14="http://schemas.microsoft.com/office/powerpoint/2010/main" val="2414115103"/>
              </p:ext>
            </p:extLst>
          </p:nvPr>
        </p:nvGraphicFramePr>
        <p:xfrm>
          <a:off x="875521" y="401214"/>
          <a:ext cx="10608908" cy="5958033"/>
        </p:xfrm>
        <a:graphic>
          <a:graphicData uri="http://schemas.openxmlformats.org/drawingml/2006/table">
            <a:tbl>
              <a:tblPr firstRow="1" bandRow="1">
                <a:tableStyleId>{00A15C55-8517-42AA-B614-E9B94910E393}</a:tableStyleId>
              </a:tblPr>
              <a:tblGrid>
                <a:gridCol w="1186544">
                  <a:extLst>
                    <a:ext uri="{9D8B030D-6E8A-4147-A177-3AD203B41FA5}">
                      <a16:colId xmlns:a16="http://schemas.microsoft.com/office/drawing/2014/main" val="1157919551"/>
                    </a:ext>
                  </a:extLst>
                </a:gridCol>
                <a:gridCol w="1866123">
                  <a:extLst>
                    <a:ext uri="{9D8B030D-6E8A-4147-A177-3AD203B41FA5}">
                      <a16:colId xmlns:a16="http://schemas.microsoft.com/office/drawing/2014/main" val="1278085123"/>
                    </a:ext>
                  </a:extLst>
                </a:gridCol>
                <a:gridCol w="1922106">
                  <a:extLst>
                    <a:ext uri="{9D8B030D-6E8A-4147-A177-3AD203B41FA5}">
                      <a16:colId xmlns:a16="http://schemas.microsoft.com/office/drawing/2014/main" val="1929732158"/>
                    </a:ext>
                  </a:extLst>
                </a:gridCol>
                <a:gridCol w="5634135">
                  <a:extLst>
                    <a:ext uri="{9D8B030D-6E8A-4147-A177-3AD203B41FA5}">
                      <a16:colId xmlns:a16="http://schemas.microsoft.com/office/drawing/2014/main" val="4032876920"/>
                    </a:ext>
                  </a:extLst>
                </a:gridCol>
              </a:tblGrid>
              <a:tr h="671806">
                <a:tc>
                  <a:txBody>
                    <a:bodyPr/>
                    <a:lstStyle/>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S.NO</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TITLE</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YEAR &amp;AUTHOR</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METHODOLOGY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8456386"/>
                  </a:ext>
                </a:extLst>
              </a:tr>
              <a:tr h="5043633">
                <a:tc>
                  <a:txBody>
                    <a:bodyPr/>
                    <a:lstStyle/>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Toward Sleep Study Automation: Detection Evaluation of Respiratory-Related Events</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Marta Serwatko,2023</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diagnosis of sleep disordered breathing depends on the detection of respiratory-related events: apneas, hypopneas, snores, or respiratory event-related arousals from sleep studies. While a number of automatic detection methods have been proposed, their reproducibility has been an issue, in part due to the absence of a generally accepted protocol for evaluating their results. With sleep measurements this is usually treated as a classification problem and the accompanying issue of localization is not treated as similarly critical. To address these problems we present a detection evaluation protocol that is able to qualitatively assess the match between two annotations of respiratory-related events.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297664"/>
                  </a:ext>
                </a:extLst>
              </a:tr>
            </a:tbl>
          </a:graphicData>
        </a:graphic>
      </p:graphicFrame>
    </p:spTree>
    <p:extLst>
      <p:ext uri="{BB962C8B-B14F-4D97-AF65-F5344CB8AC3E}">
        <p14:creationId xmlns:p14="http://schemas.microsoft.com/office/powerpoint/2010/main" val="296247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F98F4C-EFCB-A1DE-C581-23E57FE660D1}"/>
              </a:ext>
            </a:extLst>
          </p:cNvPr>
          <p:cNvGraphicFramePr>
            <a:graphicFrameLocks noGrp="1"/>
          </p:cNvGraphicFramePr>
          <p:nvPr>
            <p:extLst>
              <p:ext uri="{D42A27DB-BD31-4B8C-83A1-F6EECF244321}">
                <p14:modId xmlns:p14="http://schemas.microsoft.com/office/powerpoint/2010/main" val="2226886442"/>
              </p:ext>
            </p:extLst>
          </p:nvPr>
        </p:nvGraphicFramePr>
        <p:xfrm>
          <a:off x="875521" y="401214"/>
          <a:ext cx="10608908" cy="5715439"/>
        </p:xfrm>
        <a:graphic>
          <a:graphicData uri="http://schemas.openxmlformats.org/drawingml/2006/table">
            <a:tbl>
              <a:tblPr firstRow="1" bandRow="1">
                <a:tableStyleId>{00A15C55-8517-42AA-B614-E9B94910E393}</a:tableStyleId>
              </a:tblPr>
              <a:tblGrid>
                <a:gridCol w="1186544">
                  <a:extLst>
                    <a:ext uri="{9D8B030D-6E8A-4147-A177-3AD203B41FA5}">
                      <a16:colId xmlns:a16="http://schemas.microsoft.com/office/drawing/2014/main" val="1157919551"/>
                    </a:ext>
                  </a:extLst>
                </a:gridCol>
                <a:gridCol w="1866123">
                  <a:extLst>
                    <a:ext uri="{9D8B030D-6E8A-4147-A177-3AD203B41FA5}">
                      <a16:colId xmlns:a16="http://schemas.microsoft.com/office/drawing/2014/main" val="1278085123"/>
                    </a:ext>
                  </a:extLst>
                </a:gridCol>
                <a:gridCol w="1922106">
                  <a:extLst>
                    <a:ext uri="{9D8B030D-6E8A-4147-A177-3AD203B41FA5}">
                      <a16:colId xmlns:a16="http://schemas.microsoft.com/office/drawing/2014/main" val="1929732158"/>
                    </a:ext>
                  </a:extLst>
                </a:gridCol>
                <a:gridCol w="5634135">
                  <a:extLst>
                    <a:ext uri="{9D8B030D-6E8A-4147-A177-3AD203B41FA5}">
                      <a16:colId xmlns:a16="http://schemas.microsoft.com/office/drawing/2014/main" val="4032876920"/>
                    </a:ext>
                  </a:extLst>
                </a:gridCol>
              </a:tblGrid>
              <a:tr h="671806">
                <a:tc>
                  <a:txBody>
                    <a:bodyPr/>
                    <a:lstStyle/>
                    <a:p>
                      <a:endParaRPr lang="en-US" dirty="0"/>
                    </a:p>
                    <a:p>
                      <a:r>
                        <a:rPr lang="en-IN" dirty="0"/>
                        <a:t>  S.NO</a:t>
                      </a:r>
                    </a:p>
                  </a:txBody>
                  <a:tcPr/>
                </a:tc>
                <a:tc>
                  <a:txBody>
                    <a:bodyPr/>
                    <a:lstStyle/>
                    <a:p>
                      <a:endParaRPr lang="en-US" dirty="0"/>
                    </a:p>
                    <a:p>
                      <a:r>
                        <a:rPr lang="en-US" dirty="0"/>
                        <a:t>      TITLE</a:t>
                      </a:r>
                      <a:endParaRPr lang="en-IN" dirty="0"/>
                    </a:p>
                  </a:txBody>
                  <a:tcPr/>
                </a:tc>
                <a:tc>
                  <a:txBody>
                    <a:bodyPr/>
                    <a:lstStyle/>
                    <a:p>
                      <a:endParaRPr lang="en-US" dirty="0"/>
                    </a:p>
                    <a:p>
                      <a:r>
                        <a:rPr lang="en-US" dirty="0"/>
                        <a:t>YEAR &amp;AUTHOR</a:t>
                      </a:r>
                      <a:endParaRPr lang="en-IN" dirty="0"/>
                    </a:p>
                  </a:txBody>
                  <a:tcPr/>
                </a:tc>
                <a:tc>
                  <a:txBody>
                    <a:bodyPr/>
                    <a:lstStyle/>
                    <a:p>
                      <a:endParaRPr lang="en-US" dirty="0"/>
                    </a:p>
                    <a:p>
                      <a:r>
                        <a:rPr lang="en-US" dirty="0"/>
                        <a:t>                                    METHODOLOGY</a:t>
                      </a:r>
                      <a:endParaRPr lang="en-IN" dirty="0"/>
                    </a:p>
                  </a:txBody>
                  <a:tcPr/>
                </a:tc>
                <a:extLst>
                  <a:ext uri="{0D108BD9-81ED-4DB2-BD59-A6C34878D82A}">
                    <a16:rowId xmlns:a16="http://schemas.microsoft.com/office/drawing/2014/main" val="3998456386"/>
                  </a:ext>
                </a:extLst>
              </a:tr>
              <a:tr h="5043633">
                <a:tc>
                  <a:txBody>
                    <a:bodyPr/>
                    <a:lstStyle/>
                    <a:p>
                      <a:endParaRPr lang="en-US" dirty="0"/>
                    </a:p>
                    <a:p>
                      <a:endParaRPr lang="en-IN" dirty="0"/>
                    </a:p>
                    <a:p>
                      <a:r>
                        <a:rPr lang="en-IN" dirty="0"/>
                        <a:t>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Relationship between Sleep Stages and HRV response in Obstructive Sleep Apnea Patients</a:t>
                      </a:r>
                    </a:p>
                    <a:p>
                      <a:endParaRPr lang="en-IN" dirty="0"/>
                    </a:p>
                  </a:txBody>
                  <a:tcPr/>
                </a:tc>
                <a:tc>
                  <a:txBody>
                    <a:bodyPr/>
                    <a:lstStyle/>
                    <a:p>
                      <a:r>
                        <a:rPr lang="en-US" dirty="0"/>
                        <a:t>2023,jackey mallet</a:t>
                      </a:r>
                      <a:endParaRPr lang="en-IN" dirty="0"/>
                    </a:p>
                  </a:txBody>
                  <a:tcPr/>
                </a:tc>
                <a:tc>
                  <a:txBody>
                    <a:bodyPr/>
                    <a:lstStyle/>
                    <a:p>
                      <a:r>
                        <a:rPr lang="en-US" sz="1800" b="0" i="0" kern="1200" dirty="0">
                          <a:solidFill>
                            <a:schemeClr val="dk1"/>
                          </a:solidFill>
                          <a:effectLst/>
                          <a:latin typeface="+mn-lt"/>
                          <a:ea typeface="+mn-ea"/>
                          <a:cs typeface="+mn-cs"/>
                        </a:rPr>
                        <a:t>This protocol can be used in applications which require a precise estimate of the number of events, total event duration, and a joint estimate of event number and duration. We assess its application using a data set that contains over 10,000 manually annotated snore events from 9 subjects, and show that when using the American Academy of Sleep Medicine Manual standard, two sleep technologists can achieve an F1-score of 0.88 when identifying the presence of snore events. In addition, we drafted rules for marking snore boundaries and showed that one sleep technologist can achieve F1-score of 0.94 at the same tasks</a:t>
                      </a:r>
                      <a:endParaRPr lang="en-IN" dirty="0"/>
                    </a:p>
                  </a:txBody>
                  <a:tcPr/>
                </a:tc>
                <a:extLst>
                  <a:ext uri="{0D108BD9-81ED-4DB2-BD59-A6C34878D82A}">
                    <a16:rowId xmlns:a16="http://schemas.microsoft.com/office/drawing/2014/main" val="302297664"/>
                  </a:ext>
                </a:extLst>
              </a:tr>
            </a:tbl>
          </a:graphicData>
        </a:graphic>
      </p:graphicFrame>
    </p:spTree>
    <p:extLst>
      <p:ext uri="{BB962C8B-B14F-4D97-AF65-F5344CB8AC3E}">
        <p14:creationId xmlns:p14="http://schemas.microsoft.com/office/powerpoint/2010/main" val="317386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EC305-0076-4ED2-A08B-A8221E10AB9C}"/>
              </a:ext>
            </a:extLst>
          </p:cNvPr>
          <p:cNvSpPr>
            <a:spLocks noGrp="1"/>
          </p:cNvSpPr>
          <p:nvPr>
            <p:ph type="title"/>
          </p:nvPr>
        </p:nvSpPr>
        <p:spPr>
          <a:xfrm>
            <a:off x="838200" y="365126"/>
            <a:ext cx="10515600" cy="717226"/>
          </a:xfrm>
        </p:spPr>
        <p:txBody>
          <a:bodyPr/>
          <a:lstStyle/>
          <a:p>
            <a:r>
              <a:rPr lang="en-US" dirty="0"/>
              <a:t>HARDWARE REQUIREMENT:</a:t>
            </a:r>
            <a:endParaRPr lang="en-IN" dirty="0"/>
          </a:p>
        </p:txBody>
      </p:sp>
      <p:sp>
        <p:nvSpPr>
          <p:cNvPr id="3" name="Content Placeholder 2">
            <a:extLst>
              <a:ext uri="{FF2B5EF4-FFF2-40B4-BE49-F238E27FC236}">
                <a16:creationId xmlns:a16="http://schemas.microsoft.com/office/drawing/2014/main" id="{6C2A7309-99EF-4BCA-459E-422F0D9A0924}"/>
              </a:ext>
            </a:extLst>
          </p:cNvPr>
          <p:cNvSpPr>
            <a:spLocks noGrp="1"/>
          </p:cNvSpPr>
          <p:nvPr>
            <p:ph idx="1"/>
          </p:nvPr>
        </p:nvSpPr>
        <p:spPr>
          <a:xfrm>
            <a:off x="838200" y="1166327"/>
            <a:ext cx="10515600" cy="5010636"/>
          </a:xfrm>
        </p:spPr>
        <p:txBody>
          <a:bodyPr/>
          <a:lstStyle/>
          <a:p>
            <a:r>
              <a:rPr lang="en-US" dirty="0"/>
              <a:t>Arduino uno</a:t>
            </a:r>
          </a:p>
          <a:p>
            <a:r>
              <a:rPr lang="en-US" dirty="0"/>
              <a:t>Transformer</a:t>
            </a:r>
          </a:p>
          <a:p>
            <a:r>
              <a:rPr lang="en-US" dirty="0"/>
              <a:t>Power supply unit</a:t>
            </a:r>
          </a:p>
          <a:p>
            <a:r>
              <a:rPr lang="en-US" dirty="0"/>
              <a:t>LM35</a:t>
            </a:r>
          </a:p>
          <a:p>
            <a:r>
              <a:rPr lang="en-US" dirty="0"/>
              <a:t>Pulse rate</a:t>
            </a:r>
          </a:p>
          <a:p>
            <a:r>
              <a:rPr lang="en-US" dirty="0"/>
              <a:t>Pressure</a:t>
            </a:r>
          </a:p>
          <a:p>
            <a:r>
              <a:rPr lang="en-US" dirty="0"/>
              <a:t>HC05 modules</a:t>
            </a:r>
            <a:endParaRPr lang="en-IN" dirty="0"/>
          </a:p>
        </p:txBody>
      </p:sp>
    </p:spTree>
    <p:extLst>
      <p:ext uri="{BB962C8B-B14F-4D97-AF65-F5344CB8AC3E}">
        <p14:creationId xmlns:p14="http://schemas.microsoft.com/office/powerpoint/2010/main" val="21003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0808-248B-4478-77A5-609062D676CA}"/>
              </a:ext>
            </a:extLst>
          </p:cNvPr>
          <p:cNvSpPr>
            <a:spLocks noGrp="1"/>
          </p:cNvSpPr>
          <p:nvPr>
            <p:ph type="title"/>
          </p:nvPr>
        </p:nvSpPr>
        <p:spPr/>
        <p:txBody>
          <a:bodyPr/>
          <a:lstStyle/>
          <a:p>
            <a:r>
              <a:rPr lang="en-US" dirty="0"/>
              <a:t>SOFTWARE REQUIREMENT:</a:t>
            </a:r>
            <a:endParaRPr lang="en-IN" dirty="0"/>
          </a:p>
        </p:txBody>
      </p:sp>
      <p:sp>
        <p:nvSpPr>
          <p:cNvPr id="3" name="Content Placeholder 2">
            <a:extLst>
              <a:ext uri="{FF2B5EF4-FFF2-40B4-BE49-F238E27FC236}">
                <a16:creationId xmlns:a16="http://schemas.microsoft.com/office/drawing/2014/main" id="{38B14855-8208-7F52-C2D1-E73DB79E154F}"/>
              </a:ext>
            </a:extLst>
          </p:cNvPr>
          <p:cNvSpPr>
            <a:spLocks noGrp="1"/>
          </p:cNvSpPr>
          <p:nvPr>
            <p:ph idx="1"/>
          </p:nvPr>
        </p:nvSpPr>
        <p:spPr/>
        <p:txBody>
          <a:bodyPr/>
          <a:lstStyle/>
          <a:p>
            <a:r>
              <a:rPr lang="en-US" dirty="0"/>
              <a:t>Proteus design</a:t>
            </a:r>
          </a:p>
          <a:p>
            <a:r>
              <a:rPr lang="en-US" dirty="0"/>
              <a:t>Arduino ide</a:t>
            </a:r>
            <a:endParaRPr lang="en-IN" dirty="0"/>
          </a:p>
        </p:txBody>
      </p:sp>
    </p:spTree>
    <p:extLst>
      <p:ext uri="{BB962C8B-B14F-4D97-AF65-F5344CB8AC3E}">
        <p14:creationId xmlns:p14="http://schemas.microsoft.com/office/powerpoint/2010/main" val="1871593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95D2-D3C9-27E9-9622-258F10487DA9}"/>
              </a:ext>
            </a:extLst>
          </p:cNvPr>
          <p:cNvSpPr>
            <a:spLocks noGrp="1"/>
          </p:cNvSpPr>
          <p:nvPr>
            <p:ph type="title"/>
          </p:nvPr>
        </p:nvSpPr>
        <p:spPr>
          <a:xfrm>
            <a:off x="838200" y="365125"/>
            <a:ext cx="10515600" cy="735887"/>
          </a:xfrm>
        </p:spPr>
        <p:txBody>
          <a:bodyPr/>
          <a:lstStyle/>
          <a:p>
            <a:pPr algn="ctr"/>
            <a:r>
              <a:rPr lang="en-US" dirty="0"/>
              <a:t>Reference :</a:t>
            </a:r>
            <a:endParaRPr lang="en-IN" dirty="0"/>
          </a:p>
        </p:txBody>
      </p:sp>
      <p:sp>
        <p:nvSpPr>
          <p:cNvPr id="3" name="Content Placeholder 2">
            <a:extLst>
              <a:ext uri="{FF2B5EF4-FFF2-40B4-BE49-F238E27FC236}">
                <a16:creationId xmlns:a16="http://schemas.microsoft.com/office/drawing/2014/main" id="{E8889F75-DDBB-2CF8-34CE-C89EFB99DEE9}"/>
              </a:ext>
            </a:extLst>
          </p:cNvPr>
          <p:cNvSpPr>
            <a:spLocks noGrp="1"/>
          </p:cNvSpPr>
          <p:nvPr>
            <p:ph idx="1"/>
          </p:nvPr>
        </p:nvSpPr>
        <p:spPr>
          <a:xfrm>
            <a:off x="838200" y="1175657"/>
            <a:ext cx="10515600" cy="5001306"/>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[1] R. B. Berry et al., The AASM Manual for the Scoring of Sleep and Associated Events: Rules, Terminology and Technical Specifications, Version 2.6. Darien, IL, USA: American Academy of Sleep Medicine, 2020. </a:t>
            </a:r>
          </a:p>
          <a:p>
            <a:r>
              <a:rPr lang="en-IN" dirty="0">
                <a:latin typeface="Times New Roman" panose="02020603050405020304" pitchFamily="18" charset="0"/>
                <a:cs typeface="Times New Roman" panose="02020603050405020304" pitchFamily="18" charset="0"/>
              </a:rPr>
              <a:t>[2] P. </a:t>
            </a:r>
            <a:r>
              <a:rPr lang="en-IN" dirty="0" err="1">
                <a:latin typeface="Times New Roman" panose="02020603050405020304" pitchFamily="18" charset="0"/>
                <a:cs typeface="Times New Roman" panose="02020603050405020304" pitchFamily="18" charset="0"/>
              </a:rPr>
              <a:t>Halász</a:t>
            </a:r>
            <a:r>
              <a:rPr lang="en-IN" dirty="0">
                <a:latin typeface="Times New Roman" panose="02020603050405020304" pitchFamily="18" charset="0"/>
                <a:cs typeface="Times New Roman" panose="02020603050405020304" pitchFamily="18" charset="0"/>
              </a:rPr>
              <a:t> et al., “The nature of arousal in sleep,” J. Sleep Res., vol. 13, no. 1, pp. 1–23,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10.1111/j.1365-2869.2004.00388.x. </a:t>
            </a:r>
          </a:p>
          <a:p>
            <a:r>
              <a:rPr lang="en-IN" dirty="0">
                <a:latin typeface="Times New Roman" panose="02020603050405020304" pitchFamily="18" charset="0"/>
                <a:cs typeface="Times New Roman" panose="02020603050405020304" pitchFamily="18" charset="0"/>
              </a:rPr>
              <a:t>[3] R. </a:t>
            </a:r>
            <a:r>
              <a:rPr lang="en-IN" dirty="0" err="1">
                <a:latin typeface="Times New Roman" panose="02020603050405020304" pitchFamily="18" charset="0"/>
                <a:cs typeface="Times New Roman" panose="02020603050405020304" pitchFamily="18" charset="0"/>
              </a:rPr>
              <a:t>Ferri</a:t>
            </a:r>
            <a:r>
              <a:rPr lang="en-IN" dirty="0">
                <a:latin typeface="Times New Roman" panose="02020603050405020304" pitchFamily="18" charset="0"/>
                <a:cs typeface="Times New Roman" panose="02020603050405020304" pitchFamily="18" charset="0"/>
              </a:rPr>
              <a:t> et al., “World association of sleep medicine (WASM) 2016 standards for recording and scoring leg movements in polysomnograms developed by a joint task force from the international and the European restless legs syndrome study groups(IRLSSG and EURLSSG),” Sleep Med., vol. 26, pp. 86–95, 2016,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10.1016/j.sleep.2016.10.010. </a:t>
            </a:r>
          </a:p>
          <a:p>
            <a:r>
              <a:rPr lang="en-IN" dirty="0">
                <a:latin typeface="Times New Roman" panose="02020603050405020304" pitchFamily="18" charset="0"/>
                <a:cs typeface="Times New Roman" panose="02020603050405020304" pitchFamily="18" charset="0"/>
              </a:rPr>
              <a:t>[4] R. </a:t>
            </a:r>
            <a:r>
              <a:rPr lang="en-IN" dirty="0" err="1">
                <a:latin typeface="Times New Roman" panose="02020603050405020304" pitchFamily="18" charset="0"/>
                <a:cs typeface="Times New Roman" panose="02020603050405020304" pitchFamily="18" charset="0"/>
              </a:rPr>
              <a:t>Ferri</a:t>
            </a:r>
            <a:r>
              <a:rPr lang="en-IN" dirty="0">
                <a:latin typeface="Times New Roman" panose="02020603050405020304" pitchFamily="18" charset="0"/>
                <a:cs typeface="Times New Roman" panose="02020603050405020304" pitchFamily="18" charset="0"/>
              </a:rPr>
              <a:t> et al., “Periodic leg movements during sleep: Phenotype, neurophysiology, and clinical significance,” Sleep Med., vol. 31, pp. 29–38, 2017,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10.1016/j.sleep.2016.05.014. </a:t>
            </a:r>
          </a:p>
          <a:p>
            <a:r>
              <a:rPr lang="en-IN" dirty="0">
                <a:latin typeface="Times New Roman" panose="02020603050405020304" pitchFamily="18" charset="0"/>
                <a:cs typeface="Times New Roman" panose="02020603050405020304" pitchFamily="18" charset="0"/>
              </a:rPr>
              <a:t>[5] R. S. Rosenberg and S. Van Hout, “The </a:t>
            </a:r>
            <a:r>
              <a:rPr lang="en-IN" dirty="0" err="1">
                <a:latin typeface="Times New Roman" panose="02020603050405020304" pitchFamily="18" charset="0"/>
                <a:cs typeface="Times New Roman" panose="02020603050405020304" pitchFamily="18" charset="0"/>
              </a:rPr>
              <a:t>american</a:t>
            </a:r>
            <a:r>
              <a:rPr lang="en-IN" dirty="0">
                <a:latin typeface="Times New Roman" panose="02020603050405020304" pitchFamily="18" charset="0"/>
                <a:cs typeface="Times New Roman" panose="02020603050405020304" pitchFamily="18" charset="0"/>
              </a:rPr>
              <a:t> academy of sleep medicine inter-scorer reliability program: Respiratory events,” J. Clin. Sleep Med., vol. 10, no. 4, pp. 447–454, 2014,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10.5664/jcsm.3630</a:t>
            </a:r>
          </a:p>
        </p:txBody>
      </p:sp>
    </p:spTree>
    <p:extLst>
      <p:ext uri="{BB962C8B-B14F-4D97-AF65-F5344CB8AC3E}">
        <p14:creationId xmlns:p14="http://schemas.microsoft.com/office/powerpoint/2010/main" val="341514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E9D6-E0FE-F588-8950-FAE2ECF0F93F}"/>
              </a:ext>
            </a:extLst>
          </p:cNvPr>
          <p:cNvSpPr>
            <a:spLocks noGrp="1"/>
          </p:cNvSpPr>
          <p:nvPr>
            <p:ph type="title"/>
          </p:nvPr>
        </p:nvSpPr>
        <p:spPr>
          <a:xfrm>
            <a:off x="931506" y="2520497"/>
            <a:ext cx="10515600" cy="1325563"/>
          </a:xfrm>
        </p:spPr>
        <p:txBody>
          <a:bodyPr/>
          <a:lstStyle/>
          <a:p>
            <a:pPr algn="ctr"/>
            <a:r>
              <a:rPr lang="en-US" b="1" i="1" dirty="0">
                <a:latin typeface="Times New Roman" panose="02020603050405020304" pitchFamily="18" charset="0"/>
                <a:cs typeface="Times New Roman" panose="02020603050405020304" pitchFamily="18" charset="0"/>
              </a:rPr>
              <a:t>THANK YOU</a:t>
            </a: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89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7E1C-A2CB-CD2D-B340-C5C374E7262D}"/>
              </a:ext>
            </a:extLst>
          </p:cNvPr>
          <p:cNvSpPr>
            <a:spLocks noGrp="1"/>
          </p:cNvSpPr>
          <p:nvPr>
            <p:ph type="title"/>
          </p:nvPr>
        </p:nvSpPr>
        <p:spPr>
          <a:xfrm>
            <a:off x="838200" y="365126"/>
            <a:ext cx="10515600" cy="47463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0B07D1-597D-B1C0-3C60-C4A461F49F79}"/>
              </a:ext>
            </a:extLst>
          </p:cNvPr>
          <p:cNvSpPr>
            <a:spLocks noGrp="1"/>
          </p:cNvSpPr>
          <p:nvPr>
            <p:ph idx="1"/>
          </p:nvPr>
        </p:nvSpPr>
        <p:spPr>
          <a:xfrm>
            <a:off x="599768" y="1091380"/>
            <a:ext cx="10842523" cy="5915809"/>
          </a:xfrm>
        </p:spPr>
        <p:txBody>
          <a:bodyPr>
            <a:normAutofit fontScale="85000" lnSpcReduction="10000"/>
          </a:bodyPr>
          <a:lstStyle/>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Good quality of sleep is very much important for keeping oneself fit mentally and physically. If sleep is disturbed it affects the daytime functionality of a person and leads to several diseases like heart attack, stress, etc., In this work, we have collected data related to sleep patterns of people, analyzed the data, and provided suggestions to improve sleep, health, and lifestyle.</a:t>
            </a:r>
          </a:p>
          <a:p>
            <a:pPr marL="0" indent="0" algn="just">
              <a:buNone/>
            </a:pPr>
            <a:r>
              <a:rPr lang="en-US" sz="2400" dirty="0">
                <a:latin typeface="Times New Roman" panose="02020603050405020304" pitchFamily="18" charset="0"/>
                <a:cs typeface="Times New Roman" panose="02020603050405020304" pitchFamily="18" charset="0"/>
              </a:rPr>
              <a:t>On that note, a system to monitor sleep is very important. Most of the previous systems to monitor sleeping problems can’t deal with the real-time sleeping problem, generating data after a certain period of sleep. </a:t>
            </a:r>
          </a:p>
          <a:p>
            <a:pPr marL="0" indent="0" algn="just">
              <a:buNone/>
            </a:pPr>
            <a:r>
              <a:rPr lang="en-US" sz="2400" dirty="0">
                <a:latin typeface="Times New Roman" panose="02020603050405020304" pitchFamily="18" charset="0"/>
                <a:cs typeface="Times New Roman" panose="02020603050405020304" pitchFamily="18" charset="0"/>
              </a:rPr>
              <a:t>A lot of people die during sleep because of uneven body changes in the body. </a:t>
            </a:r>
          </a:p>
          <a:p>
            <a:pPr marL="0" indent="0" algn="just">
              <a:buNone/>
            </a:pPr>
            <a:r>
              <a:rPr lang="en-US" sz="2400" dirty="0">
                <a:latin typeface="Times New Roman" panose="02020603050405020304" pitchFamily="18" charset="0"/>
                <a:cs typeface="Times New Roman" panose="02020603050405020304" pitchFamily="18" charset="0"/>
              </a:rPr>
              <a:t>On that note, a system to monitor sleep is very important. Most of the previous systems to monitor sleeping problems can’t deal with the real-time sleeping problem, generating data after a certain period of sleep. </a:t>
            </a:r>
          </a:p>
          <a:p>
            <a:pPr marL="0" indent="0" algn="just">
              <a:buNone/>
            </a:pPr>
            <a:r>
              <a:rPr lang="en-US" sz="2400" dirty="0">
                <a:latin typeface="Times New Roman" panose="02020603050405020304" pitchFamily="18" charset="0"/>
                <a:cs typeface="Times New Roman" panose="02020603050405020304" pitchFamily="18" charset="0"/>
              </a:rPr>
              <a:t>Real-time monitoring of sleep is the key to detecting sleep apnea. To solve this problem, an IoT-based real-time sleep apnea monitoring system has been developed. It will allow the user to measure different indexes of sleep and will notify them through a mobile application when anything odd occurs. </a:t>
            </a:r>
          </a:p>
          <a:p>
            <a:pPr marL="0" indent="0" algn="just">
              <a:buNone/>
            </a:pPr>
            <a:r>
              <a:rPr lang="en-US" sz="2400" dirty="0">
                <a:latin typeface="Times New Roman" panose="02020603050405020304" pitchFamily="18" charset="0"/>
                <a:cs typeface="Times New Roman" panose="02020603050405020304" pitchFamily="18" charset="0"/>
              </a:rPr>
              <a:t>The system contains various sensors to measure any person’s pressure, Heart Rate, Pulse rate and LM35 during the entire sleeping period. </a:t>
            </a:r>
          </a:p>
          <a:p>
            <a:pPr marL="0" indent="0" algn="just">
              <a:buNone/>
            </a:pPr>
            <a:r>
              <a:rPr lang="en-US" sz="2400" dirty="0">
                <a:latin typeface="Times New Roman" panose="02020603050405020304" pitchFamily="18" charset="0"/>
                <a:cs typeface="Times New Roman" panose="02020603050405020304" pitchFamily="18" charset="0"/>
              </a:rPr>
              <a:t>This research is very useful as it can measure the indexes of sleep without disturbing the person and can also show it in the mobile application simultaneously with the help of a Bluetooth module. </a:t>
            </a:r>
          </a:p>
        </p:txBody>
      </p:sp>
    </p:spTree>
    <p:extLst>
      <p:ext uri="{BB962C8B-B14F-4D97-AF65-F5344CB8AC3E}">
        <p14:creationId xmlns:p14="http://schemas.microsoft.com/office/powerpoint/2010/main" val="31582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DCC9-41D9-559B-4F7D-7A5597B4E13C}"/>
              </a:ext>
            </a:extLst>
          </p:cNvPr>
          <p:cNvSpPr>
            <a:spLocks noGrp="1"/>
          </p:cNvSpPr>
          <p:nvPr>
            <p:ph type="title"/>
          </p:nvPr>
        </p:nvSpPr>
        <p:spPr>
          <a:xfrm>
            <a:off x="838200" y="365126"/>
            <a:ext cx="10515600" cy="773210"/>
          </a:xfrm>
        </p:spPr>
        <p:txBody>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6F09D-219E-5F33-6439-0AD38A85DA84}"/>
              </a:ext>
            </a:extLst>
          </p:cNvPr>
          <p:cNvSpPr>
            <a:spLocks noGrp="1"/>
          </p:cNvSpPr>
          <p:nvPr>
            <p:ph idx="1"/>
          </p:nvPr>
        </p:nvSpPr>
        <p:spPr>
          <a:xfrm>
            <a:off x="838200" y="1259633"/>
            <a:ext cx="10515600" cy="4917330"/>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system was examined and tested on different people's bodies. To analyze and detect sleep apnea in real time, the system monitors several people during the sleeping period. </a:t>
            </a:r>
          </a:p>
          <a:p>
            <a:pPr algn="just"/>
            <a:r>
              <a:rPr lang="en-US" dirty="0">
                <a:latin typeface="Times New Roman" panose="02020603050405020304" pitchFamily="18" charset="0"/>
                <a:cs typeface="Times New Roman" panose="02020603050405020304" pitchFamily="18" charset="0"/>
              </a:rPr>
              <a:t>The results are displayed on the monitor of the Arduino boards and in the mobile application. </a:t>
            </a:r>
          </a:p>
          <a:p>
            <a:pPr algn="just"/>
            <a:r>
              <a:rPr lang="en-US" dirty="0">
                <a:latin typeface="Times New Roman" panose="02020603050405020304" pitchFamily="18" charset="0"/>
                <a:cs typeface="Times New Roman" panose="02020603050405020304" pitchFamily="18" charset="0"/>
              </a:rPr>
              <a:t>The analysis of the achieved data can detect sleep apnea in some of the people that the system monitored, and it can also display the reason why sleep apnea happens. </a:t>
            </a:r>
          </a:p>
          <a:p>
            <a:pPr algn="just"/>
            <a:r>
              <a:rPr lang="en-US" dirty="0">
                <a:latin typeface="Times New Roman" panose="02020603050405020304" pitchFamily="18" charset="0"/>
                <a:cs typeface="Times New Roman" panose="02020603050405020304" pitchFamily="18" charset="0"/>
              </a:rPr>
              <a:t>This research also analyzes the people who are not in danger of sleeping problems by the achieved data. </a:t>
            </a:r>
          </a:p>
          <a:p>
            <a:pPr algn="just"/>
            <a:r>
              <a:rPr lang="en-US" dirty="0">
                <a:latin typeface="Times New Roman" panose="02020603050405020304" pitchFamily="18" charset="0"/>
                <a:cs typeface="Times New Roman" panose="02020603050405020304" pitchFamily="18" charset="0"/>
              </a:rPr>
              <a:t>This paper will help everyone learn about sleep disease and will help people detect it and take the necessary steps to prevent it.</a:t>
            </a:r>
          </a:p>
          <a:p>
            <a:pPr algn="just"/>
            <a:r>
              <a:rPr lang="en-US" dirty="0">
                <a:latin typeface="Times New Roman" panose="02020603050405020304" pitchFamily="18" charset="0"/>
                <a:cs typeface="Times New Roman" panose="02020603050405020304" pitchFamily="18" charset="0"/>
              </a:rPr>
              <a:t>To improve the quality of sleep based on modules.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28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800D-D1DA-4585-61C1-F528B1D750FB}"/>
              </a:ext>
            </a:extLst>
          </p:cNvPr>
          <p:cNvSpPr>
            <a:spLocks noGrp="1"/>
          </p:cNvSpPr>
          <p:nvPr>
            <p:ph type="title"/>
          </p:nvPr>
        </p:nvSpPr>
        <p:spPr>
          <a:xfrm>
            <a:off x="838200" y="365126"/>
            <a:ext cx="10515600" cy="48396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60D937-B1F4-B004-B452-10F06109920D}"/>
              </a:ext>
            </a:extLst>
          </p:cNvPr>
          <p:cNvSpPr>
            <a:spLocks noGrp="1"/>
          </p:cNvSpPr>
          <p:nvPr>
            <p:ph idx="1"/>
          </p:nvPr>
        </p:nvSpPr>
        <p:spPr>
          <a:xfrm>
            <a:off x="765110" y="1054359"/>
            <a:ext cx="10588690" cy="5122603"/>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Medical and clinical research are going on regarding this issue, and some alarming scenarios are keeping us alert. </a:t>
            </a:r>
          </a:p>
          <a:p>
            <a:pPr algn="just"/>
            <a:r>
              <a:rPr lang="en-US" sz="2400" dirty="0">
                <a:latin typeface="Times New Roman" panose="02020603050405020304" pitchFamily="18" charset="0"/>
                <a:cs typeface="Times New Roman" panose="02020603050405020304" pitchFamily="18" charset="0"/>
              </a:rPr>
              <a:t>Sleep apnea is responsible for a wide range of physical complications and diseases, including strokes, hypertension, cardiac abnormalities, depression, and others. </a:t>
            </a:r>
          </a:p>
          <a:p>
            <a:pPr algn="just"/>
            <a:r>
              <a:rPr lang="en-US" sz="2400" dirty="0">
                <a:latin typeface="Times New Roman" panose="02020603050405020304" pitchFamily="18" charset="0"/>
                <a:cs typeface="Times New Roman" panose="02020603050405020304" pitchFamily="18" charset="0"/>
              </a:rPr>
              <a:t>According to research, around 3 to 7% of men and 2% to 5% of women are suffering from sleep apnea. </a:t>
            </a:r>
          </a:p>
          <a:p>
            <a:pPr algn="just"/>
            <a:r>
              <a:rPr lang="en-US" sz="2400" dirty="0">
                <a:latin typeface="Times New Roman" panose="02020603050405020304" pitchFamily="18" charset="0"/>
                <a:cs typeface="Times New Roman" panose="02020603050405020304" pitchFamily="18" charset="0"/>
              </a:rPr>
              <a:t>That sums up approximately more than 100 million people in the world, including adolescents. Interestingly, 80% of apnea cases remain undiagnosed. </a:t>
            </a:r>
          </a:p>
          <a:p>
            <a:pPr algn="just"/>
            <a:r>
              <a:rPr lang="en-US" sz="2400" dirty="0">
                <a:latin typeface="Times New Roman" panose="02020603050405020304" pitchFamily="18" charset="0"/>
                <a:cs typeface="Times New Roman" panose="02020603050405020304" pitchFamily="18" charset="0"/>
              </a:rPr>
              <a:t>Sleep apnea (OSA) affects approximately 1 to 4% of children aged 2 to 8, with 20% of them snoring. It varies in different parameters.</a:t>
            </a:r>
          </a:p>
          <a:p>
            <a:pPr algn="just"/>
            <a:r>
              <a:rPr lang="en-US" sz="2400" dirty="0">
                <a:latin typeface="Times New Roman" panose="02020603050405020304" pitchFamily="18" charset="0"/>
                <a:cs typeface="Times New Roman" panose="02020603050405020304" pitchFamily="18" charset="0"/>
              </a:rPr>
              <a:t>Some complications or risk factors related to this problem-identifying process are excessive weight or obesity, being men (2-3 times higher risk), alcohol consumption, smoking, family history, neck circumference, nasal congestion, medical conditions like high blood pressure, type-2 diabetes, lung or other respiratory diseases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18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F2FFD2D-AB9E-081C-C255-7E92A5B561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4921" y="1107638"/>
            <a:ext cx="5131837" cy="513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98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AF22-E37E-8D25-B2DD-DA8BC65D6B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7A5C2F-5CF1-C31D-60F0-DBAFE62D7DA4}"/>
              </a:ext>
            </a:extLst>
          </p:cNvPr>
          <p:cNvSpPr>
            <a:spLocks noGrp="1"/>
          </p:cNvSpPr>
          <p:nvPr>
            <p:ph idx="1"/>
          </p:nvPr>
        </p:nvSpPr>
        <p:spPr>
          <a:xfrm>
            <a:off x="578498" y="1690688"/>
            <a:ext cx="10775302" cy="4486275"/>
          </a:xfrm>
        </p:spPr>
        <p:txBody>
          <a:bodyPr/>
          <a:lstStyle/>
          <a:p>
            <a:pPr algn="l"/>
            <a:r>
              <a:rPr lang="en-US" b="0" i="0" dirty="0">
                <a:effectLst/>
                <a:latin typeface="Times New Roman" panose="02020603050405020304" pitchFamily="18" charset="0"/>
                <a:cs typeface="Times New Roman" panose="02020603050405020304" pitchFamily="18" charset="0"/>
              </a:rPr>
              <a:t>From earlier research, it is observable that researchers measured real-time parameters of sleep apnea, which they analyzed afterward.</a:t>
            </a:r>
          </a:p>
          <a:p>
            <a:pPr algn="l"/>
            <a:r>
              <a:rPr lang="en-US" b="0" i="0" dirty="0">
                <a:effectLst/>
                <a:latin typeface="Times New Roman" panose="02020603050405020304" pitchFamily="18" charset="0"/>
                <a:cs typeface="Times New Roman" panose="02020603050405020304" pitchFamily="18" charset="0"/>
              </a:rPr>
              <a:t>However there is less use of parameters of sleep apnea like SpO2, heart rate, AHI, sleep time, or such important parameters being measured at a time.</a:t>
            </a:r>
          </a:p>
          <a:p>
            <a:pPr algn="l"/>
            <a:r>
              <a:rPr lang="en-US" dirty="0">
                <a:latin typeface="Times New Roman" panose="02020603050405020304" pitchFamily="18" charset="0"/>
                <a:cs typeface="Times New Roman" panose="02020603050405020304" pitchFamily="18" charset="0"/>
              </a:rPr>
              <a:t>High time consumption.</a:t>
            </a:r>
          </a:p>
          <a:p>
            <a:pPr algn="l"/>
            <a:r>
              <a:rPr lang="en-US" b="0" i="0" dirty="0">
                <a:effectLst/>
                <a:latin typeface="Times New Roman" panose="02020603050405020304" pitchFamily="18" charset="0"/>
                <a:cs typeface="Times New Roman" panose="02020603050405020304" pitchFamily="18" charset="0"/>
              </a:rPr>
              <a:t>Less accuracy.</a:t>
            </a:r>
          </a:p>
          <a:p>
            <a:pPr algn="l"/>
            <a:r>
              <a:rPr lang="en-US" b="0" i="0" dirty="0">
                <a:effectLst/>
                <a:latin typeface="Times New Roman" panose="02020603050405020304" pitchFamily="18" charset="0"/>
                <a:cs typeface="Times New Roman" panose="02020603050405020304" pitchFamily="18" charset="0"/>
              </a:rPr>
              <a:t>They using CISC mechanism such as PIC micro..</a:t>
            </a:r>
          </a:p>
        </p:txBody>
      </p:sp>
    </p:spTree>
    <p:extLst>
      <p:ext uri="{BB962C8B-B14F-4D97-AF65-F5344CB8AC3E}">
        <p14:creationId xmlns:p14="http://schemas.microsoft.com/office/powerpoint/2010/main" val="357376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A8D8-7539-1749-F211-E357C85F892D}"/>
              </a:ext>
            </a:extLst>
          </p:cNvPr>
          <p:cNvSpPr>
            <a:spLocks noGrp="1"/>
          </p:cNvSpPr>
          <p:nvPr>
            <p:ph type="title"/>
          </p:nvPr>
        </p:nvSpPr>
        <p:spPr>
          <a:xfrm>
            <a:off x="838200" y="365125"/>
            <a:ext cx="10515600" cy="586597"/>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D77C1E-E786-9B4C-9192-F9ACA38BD73C}"/>
              </a:ext>
            </a:extLst>
          </p:cNvPr>
          <p:cNvSpPr>
            <a:spLocks noGrp="1"/>
          </p:cNvSpPr>
          <p:nvPr>
            <p:ph idx="1"/>
          </p:nvPr>
        </p:nvSpPr>
        <p:spPr>
          <a:xfrm>
            <a:off x="838200" y="1166327"/>
            <a:ext cx="10515600" cy="501063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main layer is a microcontroller unit that connects the input layer and the output layer. </a:t>
            </a:r>
          </a:p>
          <a:p>
            <a:r>
              <a:rPr lang="en-US" dirty="0">
                <a:latin typeface="Times New Roman" panose="02020603050405020304" pitchFamily="18" charset="0"/>
                <a:cs typeface="Times New Roman" panose="02020603050405020304" pitchFamily="18" charset="0"/>
              </a:rPr>
              <a:t>In the input layer, it is combined with four different sensors which will provide the analog signal to the Arduino UNO to measure the different indexes of sleep condition. </a:t>
            </a:r>
          </a:p>
          <a:p>
            <a:r>
              <a:rPr lang="en-US" dirty="0">
                <a:latin typeface="Times New Roman" panose="02020603050405020304" pitchFamily="18" charset="0"/>
                <a:cs typeface="Times New Roman" panose="02020603050405020304" pitchFamily="18" charset="0"/>
              </a:rPr>
              <a:t>The output layer is combined with two parts, including the serial monitor of the Arduino UNO and a mobile application to display the digital data converted by the microcontroller.</a:t>
            </a:r>
          </a:p>
          <a:p>
            <a:r>
              <a:rPr lang="en-US" dirty="0">
                <a:latin typeface="Times New Roman" panose="02020603050405020304" pitchFamily="18" charset="0"/>
                <a:cs typeface="Times New Roman" panose="02020603050405020304" pitchFamily="18" charset="0"/>
              </a:rPr>
              <a:t>We analyzed the data such as Heart rate, pressure, and temperature.</a:t>
            </a:r>
          </a:p>
          <a:p>
            <a:r>
              <a:rPr lang="en-US" dirty="0">
                <a:latin typeface="Times New Roman" panose="02020603050405020304" pitchFamily="18" charset="0"/>
                <a:cs typeface="Times New Roman" panose="02020603050405020304" pitchFamily="18" charset="0"/>
              </a:rPr>
              <a:t>The aim of the system is to monitor the entire sleeping period of a patient with sleeping disorders. This microcontroller-based sleep quality monitoring system for sleeping disorder patients is combined with three different layers.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38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EE00-4186-5501-7EAD-0F25691CACB5}"/>
              </a:ext>
            </a:extLst>
          </p:cNvPr>
          <p:cNvSpPr>
            <a:spLocks noGrp="1"/>
          </p:cNvSpPr>
          <p:nvPr>
            <p:ph type="title"/>
          </p:nvPr>
        </p:nvSpPr>
        <p:spPr>
          <a:xfrm>
            <a:off x="838200" y="365126"/>
            <a:ext cx="10515600" cy="717226"/>
          </a:xfrm>
        </p:spPr>
        <p:txBody>
          <a:bodyPr/>
          <a:lstStyle/>
          <a:p>
            <a:pPr algn="ctr"/>
            <a:r>
              <a:rPr lang="en-US" dirty="0"/>
              <a:t>ARCHITECTURE  DIAGRAM:</a:t>
            </a:r>
            <a:endParaRPr lang="en-IN" dirty="0"/>
          </a:p>
        </p:txBody>
      </p:sp>
      <p:sp>
        <p:nvSpPr>
          <p:cNvPr id="5" name="Oval 4">
            <a:extLst>
              <a:ext uri="{FF2B5EF4-FFF2-40B4-BE49-F238E27FC236}">
                <a16:creationId xmlns:a16="http://schemas.microsoft.com/office/drawing/2014/main" id="{816AFA94-31A6-CC62-D122-E1DA9FCDB530}"/>
              </a:ext>
            </a:extLst>
          </p:cNvPr>
          <p:cNvSpPr/>
          <p:nvPr/>
        </p:nvSpPr>
        <p:spPr>
          <a:xfrm>
            <a:off x="1815268" y="1418165"/>
            <a:ext cx="2082282" cy="11943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HEART RATE</a:t>
            </a:r>
            <a:endParaRPr lang="en-IN" dirty="0"/>
          </a:p>
        </p:txBody>
      </p:sp>
      <p:sp>
        <p:nvSpPr>
          <p:cNvPr id="6" name="Oval 5">
            <a:extLst>
              <a:ext uri="{FF2B5EF4-FFF2-40B4-BE49-F238E27FC236}">
                <a16:creationId xmlns:a16="http://schemas.microsoft.com/office/drawing/2014/main" id="{10EF27E9-A247-5902-53FB-6CCA47BA3EA7}"/>
              </a:ext>
            </a:extLst>
          </p:cNvPr>
          <p:cNvSpPr/>
          <p:nvPr/>
        </p:nvSpPr>
        <p:spPr>
          <a:xfrm>
            <a:off x="4395107" y="1372732"/>
            <a:ext cx="2146042" cy="11943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LM35</a:t>
            </a:r>
            <a:endParaRPr lang="en-IN" dirty="0"/>
          </a:p>
        </p:txBody>
      </p:sp>
      <p:sp>
        <p:nvSpPr>
          <p:cNvPr id="7" name="Rectangle: Rounded Corners 6">
            <a:extLst>
              <a:ext uri="{FF2B5EF4-FFF2-40B4-BE49-F238E27FC236}">
                <a16:creationId xmlns:a16="http://schemas.microsoft.com/office/drawing/2014/main" id="{8DF20CF3-C4E0-6D7E-6855-64F38687A251}"/>
              </a:ext>
            </a:extLst>
          </p:cNvPr>
          <p:cNvSpPr/>
          <p:nvPr/>
        </p:nvSpPr>
        <p:spPr>
          <a:xfrm>
            <a:off x="4247409" y="3164800"/>
            <a:ext cx="2612572" cy="17526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ARDUINO UNO</a:t>
            </a:r>
            <a:endParaRPr lang="en-IN" dirty="0"/>
          </a:p>
        </p:txBody>
      </p:sp>
      <p:sp>
        <p:nvSpPr>
          <p:cNvPr id="8" name="Oval 7">
            <a:extLst>
              <a:ext uri="{FF2B5EF4-FFF2-40B4-BE49-F238E27FC236}">
                <a16:creationId xmlns:a16="http://schemas.microsoft.com/office/drawing/2014/main" id="{EEBA4420-EEC4-D747-8079-924C5A573478}"/>
              </a:ext>
            </a:extLst>
          </p:cNvPr>
          <p:cNvSpPr/>
          <p:nvPr/>
        </p:nvSpPr>
        <p:spPr>
          <a:xfrm>
            <a:off x="7081935" y="1371600"/>
            <a:ext cx="2370754" cy="9951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PRESSURE </a:t>
            </a:r>
            <a:endParaRPr lang="en-IN" dirty="0"/>
          </a:p>
        </p:txBody>
      </p:sp>
      <p:sp>
        <p:nvSpPr>
          <p:cNvPr id="9" name="Rectangle: Rounded Corners 8">
            <a:extLst>
              <a:ext uri="{FF2B5EF4-FFF2-40B4-BE49-F238E27FC236}">
                <a16:creationId xmlns:a16="http://schemas.microsoft.com/office/drawing/2014/main" id="{7A0AC626-9777-08D6-3439-21F2E6DDE7CD}"/>
              </a:ext>
            </a:extLst>
          </p:cNvPr>
          <p:cNvSpPr/>
          <p:nvPr/>
        </p:nvSpPr>
        <p:spPr>
          <a:xfrm>
            <a:off x="4628866" y="5610078"/>
            <a:ext cx="2082282" cy="8770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ANDROID APP</a:t>
            </a:r>
            <a:endParaRPr lang="en-IN" dirty="0"/>
          </a:p>
        </p:txBody>
      </p:sp>
      <p:sp>
        <p:nvSpPr>
          <p:cNvPr id="10" name="Rectangle: Rounded Corners 9">
            <a:extLst>
              <a:ext uri="{FF2B5EF4-FFF2-40B4-BE49-F238E27FC236}">
                <a16:creationId xmlns:a16="http://schemas.microsoft.com/office/drawing/2014/main" id="{BF63F099-B4ED-B50D-0AD5-0D5242812890}"/>
              </a:ext>
            </a:extLst>
          </p:cNvPr>
          <p:cNvSpPr/>
          <p:nvPr/>
        </p:nvSpPr>
        <p:spPr>
          <a:xfrm>
            <a:off x="1321874" y="3753270"/>
            <a:ext cx="2192693" cy="7172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LCD </a:t>
            </a:r>
            <a:endParaRPr lang="en-IN" dirty="0"/>
          </a:p>
        </p:txBody>
      </p:sp>
      <p:sp>
        <p:nvSpPr>
          <p:cNvPr id="14" name="Arrow: Right 13">
            <a:extLst>
              <a:ext uri="{FF2B5EF4-FFF2-40B4-BE49-F238E27FC236}">
                <a16:creationId xmlns:a16="http://schemas.microsoft.com/office/drawing/2014/main" id="{D564EC72-10EF-1F45-9374-BC3FB51BE4D1}"/>
              </a:ext>
            </a:extLst>
          </p:cNvPr>
          <p:cNvSpPr/>
          <p:nvPr/>
        </p:nvSpPr>
        <p:spPr>
          <a:xfrm rot="10800000">
            <a:off x="3501357" y="3872521"/>
            <a:ext cx="746051" cy="35861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98D02DA-35C6-3001-D378-F3BBD5A933F0}"/>
              </a:ext>
            </a:extLst>
          </p:cNvPr>
          <p:cNvSpPr/>
          <p:nvPr/>
        </p:nvSpPr>
        <p:spPr>
          <a:xfrm>
            <a:off x="7959013" y="3886813"/>
            <a:ext cx="2015412" cy="717226"/>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HC05 MODULE</a:t>
            </a:r>
            <a:endParaRPr lang="en-IN" dirty="0"/>
          </a:p>
        </p:txBody>
      </p:sp>
      <p:sp>
        <p:nvSpPr>
          <p:cNvPr id="19" name="Arrow: Right 18">
            <a:extLst>
              <a:ext uri="{FF2B5EF4-FFF2-40B4-BE49-F238E27FC236}">
                <a16:creationId xmlns:a16="http://schemas.microsoft.com/office/drawing/2014/main" id="{41071429-F26B-2D94-ED6B-A93BE0AD27ED}"/>
              </a:ext>
            </a:extLst>
          </p:cNvPr>
          <p:cNvSpPr/>
          <p:nvPr/>
        </p:nvSpPr>
        <p:spPr>
          <a:xfrm>
            <a:off x="6809650" y="3984971"/>
            <a:ext cx="1214678" cy="3278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FD51991F-A13A-AAF3-6837-EDBC452D97C4}"/>
              </a:ext>
            </a:extLst>
          </p:cNvPr>
          <p:cNvCxnSpPr/>
          <p:nvPr/>
        </p:nvCxnSpPr>
        <p:spPr>
          <a:xfrm flipV="1">
            <a:off x="2781726" y="2813180"/>
            <a:ext cx="5776562" cy="10833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71B32A8-9532-DA5B-5B79-B61D54491666}"/>
              </a:ext>
            </a:extLst>
          </p:cNvPr>
          <p:cNvCxnSpPr>
            <a:cxnSpLocks/>
          </p:cNvCxnSpPr>
          <p:nvPr/>
        </p:nvCxnSpPr>
        <p:spPr>
          <a:xfrm>
            <a:off x="2900792" y="2612483"/>
            <a:ext cx="0" cy="305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6C8EC0-768E-0729-7B19-B9DAF17E3E20}"/>
              </a:ext>
            </a:extLst>
          </p:cNvPr>
          <p:cNvCxnSpPr>
            <a:cxnSpLocks/>
            <a:stCxn id="6" idx="4"/>
          </p:cNvCxnSpPr>
          <p:nvPr/>
        </p:nvCxnSpPr>
        <p:spPr>
          <a:xfrm>
            <a:off x="5468128" y="2567050"/>
            <a:ext cx="0" cy="24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5F2AAFD-8C44-6383-9664-131A8F17AD34}"/>
              </a:ext>
            </a:extLst>
          </p:cNvPr>
          <p:cNvCxnSpPr>
            <a:stCxn id="8" idx="4"/>
          </p:cNvCxnSpPr>
          <p:nvPr/>
        </p:nvCxnSpPr>
        <p:spPr>
          <a:xfrm>
            <a:off x="8267312" y="2366753"/>
            <a:ext cx="0" cy="446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C043C51-C87B-CACA-889A-E3CDD7EA9D6F}"/>
              </a:ext>
            </a:extLst>
          </p:cNvPr>
          <p:cNvCxnSpPr/>
          <p:nvPr/>
        </p:nvCxnSpPr>
        <p:spPr>
          <a:xfrm>
            <a:off x="5468128" y="2917565"/>
            <a:ext cx="0" cy="226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33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A188-88F6-2DCD-7B25-17FEC1C90D63}"/>
              </a:ext>
            </a:extLst>
          </p:cNvPr>
          <p:cNvSpPr>
            <a:spLocks noGrp="1"/>
          </p:cNvSpPr>
          <p:nvPr>
            <p:ph type="title"/>
          </p:nvPr>
        </p:nvSpPr>
        <p:spPr>
          <a:xfrm>
            <a:off x="763555" y="1914006"/>
            <a:ext cx="10515600" cy="1325563"/>
          </a:xfrm>
        </p:spPr>
        <p:txBody>
          <a:bodyPr/>
          <a:lstStyle/>
          <a:p>
            <a:pPr algn="ct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482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1840</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sleep pattern analysis and healthy monitoring of life </vt:lpstr>
      <vt:lpstr>ABSTRACT:</vt:lpstr>
      <vt:lpstr>OBJECTIVE</vt:lpstr>
      <vt:lpstr>INTRODUCTION:</vt:lpstr>
      <vt:lpstr>PowerPoint Presentation</vt:lpstr>
      <vt:lpstr>EXISTING METHOD:</vt:lpstr>
      <vt:lpstr>PROPOSED SYSTEM</vt:lpstr>
      <vt:lpstr>ARCHITECTURE  DIAGRAM:</vt:lpstr>
      <vt:lpstr>LITERATURE SURVEY:</vt:lpstr>
      <vt:lpstr>PowerPoint Presentation</vt:lpstr>
      <vt:lpstr>PowerPoint Presentation</vt:lpstr>
      <vt:lpstr>PowerPoint Presentation</vt:lpstr>
      <vt:lpstr>PowerPoint Presentation</vt:lpstr>
      <vt:lpstr>PowerPoint Presentation</vt:lpstr>
      <vt:lpstr>HARDWARE REQUIREMENT:</vt:lpstr>
      <vt:lpstr>SOFTWARE REQUIREMENT:</vt:lpstr>
      <vt:lpstr>Reference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BIKASH RITHIN</dc:creator>
  <cp:lastModifiedBy>BIKASH RITHIN</cp:lastModifiedBy>
  <cp:revision>8</cp:revision>
  <dcterms:created xsi:type="dcterms:W3CDTF">2024-08-30T14:52:45Z</dcterms:created>
  <dcterms:modified xsi:type="dcterms:W3CDTF">2024-08-30T15:04:53Z</dcterms:modified>
</cp:coreProperties>
</file>