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F77128-6797-4BC3-A39B-3C952ECE4522}"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34685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F77128-6797-4BC3-A39B-3C952ECE4522}"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272258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CF77128-6797-4BC3-A39B-3C952ECE4522}"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3918154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CF77128-6797-4BC3-A39B-3C952ECE4522}"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78193-8E6F-4813-A7A4-8256A6C754B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41045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F77128-6797-4BC3-A39B-3C952ECE4522}"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1421112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F77128-6797-4BC3-A39B-3C952ECE4522}" type="datetimeFigureOut">
              <a:rPr lang="en-IN" smtClean="0"/>
              <a:t>13-10-2023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368702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F77128-6797-4BC3-A39B-3C952ECE4522}" type="datetimeFigureOut">
              <a:rPr lang="en-IN" smtClean="0"/>
              <a:t>13-10-2023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1794903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F77128-6797-4BC3-A39B-3C952ECE4522}"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3539464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F77128-6797-4BC3-A39B-3C952ECE4522}"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3051611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CF77128-6797-4BC3-A39B-3C952ECE4522}"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308053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F77128-6797-4BC3-A39B-3C952ECE4522}"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3916413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F77128-6797-4BC3-A39B-3C952ECE4522}"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264461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F77128-6797-4BC3-A39B-3C952ECE4522}" type="datetimeFigureOut">
              <a:rPr lang="en-IN" smtClean="0"/>
              <a:t>13-10-2023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1446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CF77128-6797-4BC3-A39B-3C952ECE4522}" type="datetimeFigureOut">
              <a:rPr lang="en-IN" smtClean="0"/>
              <a:t>13-10-2023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427203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CF77128-6797-4BC3-A39B-3C952ECE4522}" type="datetimeFigureOut">
              <a:rPr lang="en-IN" smtClean="0"/>
              <a:t>13-10-2023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61264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CF77128-6797-4BC3-A39B-3C952ECE4522}" type="datetimeFigureOut">
              <a:rPr lang="en-IN" smtClean="0"/>
              <a:t>13-10-2023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2577036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F77128-6797-4BC3-A39B-3C952ECE4522}"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78193-8E6F-4813-A7A4-8256A6C754B9}" type="slidenum">
              <a:rPr lang="en-IN" smtClean="0"/>
              <a:t>‹#›</a:t>
            </a:fld>
            <a:endParaRPr lang="en-IN"/>
          </a:p>
        </p:txBody>
      </p:sp>
    </p:spTree>
    <p:extLst>
      <p:ext uri="{BB962C8B-B14F-4D97-AF65-F5344CB8AC3E}">
        <p14:creationId xmlns:p14="http://schemas.microsoft.com/office/powerpoint/2010/main" val="2858482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CF77128-6797-4BC3-A39B-3C952ECE4522}" type="datetimeFigureOut">
              <a:rPr lang="en-IN" smtClean="0"/>
              <a:t>13-10-2023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3078193-8E6F-4813-A7A4-8256A6C754B9}" type="slidenum">
              <a:rPr lang="en-IN" smtClean="0"/>
              <a:t>‹#›</a:t>
            </a:fld>
            <a:endParaRPr lang="en-IN"/>
          </a:p>
        </p:txBody>
      </p:sp>
    </p:spTree>
    <p:extLst>
      <p:ext uri="{BB962C8B-B14F-4D97-AF65-F5344CB8AC3E}">
        <p14:creationId xmlns:p14="http://schemas.microsoft.com/office/powerpoint/2010/main" val="22292446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1FFA-3268-5D42-88FF-86FADC3A23B5}"/>
              </a:ext>
            </a:extLst>
          </p:cNvPr>
          <p:cNvSpPr>
            <a:spLocks noGrp="1"/>
          </p:cNvSpPr>
          <p:nvPr>
            <p:ph type="ctrTitle"/>
          </p:nvPr>
        </p:nvSpPr>
        <p:spPr>
          <a:xfrm>
            <a:off x="1154955" y="967409"/>
            <a:ext cx="8825658" cy="2080591"/>
          </a:xfrm>
        </p:spPr>
        <p:txBody>
          <a:bodyPr/>
          <a:lstStyle/>
          <a:p>
            <a:r>
              <a:rPr lang="en-US" dirty="0">
                <a:latin typeface="Times New Roman" panose="02020603050405020304" pitchFamily="18" charset="0"/>
                <a:cs typeface="Times New Roman" panose="02020603050405020304" pitchFamily="18" charset="0"/>
              </a:rPr>
              <a:t>SMART PUBLIC TOILET</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3C6E843-C73F-ABEE-8819-12ECEDF404BE}"/>
              </a:ext>
            </a:extLst>
          </p:cNvPr>
          <p:cNvSpPr>
            <a:spLocks noGrp="1"/>
          </p:cNvSpPr>
          <p:nvPr>
            <p:ph type="subTitle" idx="1"/>
          </p:nvPr>
        </p:nvSpPr>
        <p:spPr>
          <a:xfrm>
            <a:off x="7593495" y="3684104"/>
            <a:ext cx="4081669" cy="2994992"/>
          </a:xfrm>
        </p:spPr>
        <p:txBody>
          <a:bodyPr>
            <a:normAutofit/>
          </a:bodyPr>
          <a:lstStyle/>
          <a:p>
            <a:r>
              <a:rPr lang="en-US" dirty="0"/>
              <a:t>-by</a:t>
            </a:r>
          </a:p>
          <a:p>
            <a:r>
              <a:rPr lang="en-US" dirty="0" err="1"/>
              <a:t>S.Yuvaraj</a:t>
            </a:r>
            <a:endParaRPr lang="en-US" dirty="0"/>
          </a:p>
          <a:p>
            <a:r>
              <a:rPr lang="en-US" dirty="0" err="1"/>
              <a:t>R.Vishwha</a:t>
            </a:r>
            <a:endParaRPr lang="en-US" dirty="0"/>
          </a:p>
          <a:p>
            <a:r>
              <a:rPr lang="en-US" dirty="0" err="1"/>
              <a:t>M.Thamizhselven</a:t>
            </a:r>
            <a:endParaRPr lang="en-US" dirty="0"/>
          </a:p>
          <a:p>
            <a:r>
              <a:rPr lang="en-US" dirty="0" err="1"/>
              <a:t>m.Madhan</a:t>
            </a:r>
            <a:endParaRPr lang="en-US" dirty="0"/>
          </a:p>
          <a:p>
            <a:r>
              <a:rPr lang="en-US" dirty="0" err="1"/>
              <a:t>Gunal</a:t>
            </a:r>
            <a:endParaRPr lang="en-US" dirty="0"/>
          </a:p>
          <a:p>
            <a:r>
              <a:rPr lang="en-US" dirty="0" err="1"/>
              <a:t>viswesh</a:t>
            </a:r>
            <a:endParaRPr lang="en-IN" dirty="0"/>
          </a:p>
        </p:txBody>
      </p:sp>
    </p:spTree>
    <p:extLst>
      <p:ext uri="{BB962C8B-B14F-4D97-AF65-F5344CB8AC3E}">
        <p14:creationId xmlns:p14="http://schemas.microsoft.com/office/powerpoint/2010/main" val="2467539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821C1-9A82-44BC-A6D5-16C2D5D39583}"/>
              </a:ext>
            </a:extLst>
          </p:cNvPr>
          <p:cNvSpPr>
            <a:spLocks noGrp="1"/>
          </p:cNvSpPr>
          <p:nvPr>
            <p:ph type="title"/>
          </p:nvPr>
        </p:nvSpPr>
        <p:spPr>
          <a:xfrm>
            <a:off x="646112" y="452718"/>
            <a:ext cx="4482480" cy="620708"/>
          </a:xfrm>
        </p:spPr>
        <p:txBody>
          <a:bodyPr/>
          <a:lstStyle/>
          <a:p>
            <a:r>
              <a:rPr lang="en-IN" sz="3200" dirty="0"/>
              <a:t> MICROCONTROLLER: </a:t>
            </a:r>
          </a:p>
        </p:txBody>
      </p:sp>
      <p:sp>
        <p:nvSpPr>
          <p:cNvPr id="3" name="Content Placeholder 2">
            <a:extLst>
              <a:ext uri="{FF2B5EF4-FFF2-40B4-BE49-F238E27FC236}">
                <a16:creationId xmlns:a16="http://schemas.microsoft.com/office/drawing/2014/main" id="{5CB0D94B-0549-0644-0655-3373FC4B95F1}"/>
              </a:ext>
            </a:extLst>
          </p:cNvPr>
          <p:cNvSpPr>
            <a:spLocks noGrp="1"/>
          </p:cNvSpPr>
          <p:nvPr>
            <p:ph idx="1"/>
          </p:nvPr>
        </p:nvSpPr>
        <p:spPr>
          <a:xfrm>
            <a:off x="1103312" y="1736036"/>
            <a:ext cx="7682879" cy="4512364"/>
          </a:xfrm>
        </p:spPr>
        <p:txBody>
          <a:bodyPr/>
          <a:lstStyle/>
          <a:p>
            <a:r>
              <a:rPr lang="en-US" dirty="0"/>
              <a:t>A microcontroller is a small computer on a single combined circuit holding a processor core, memory and programmable input/output peripherals.</a:t>
            </a:r>
          </a:p>
          <a:p>
            <a:r>
              <a:rPr lang="en-US" dirty="0"/>
              <a:t> Program memory in the form of Ferroelectric RAM, NOR flash or OTP ROM is also often included on chip, as well as a typically small amount of RAM. </a:t>
            </a:r>
          </a:p>
          <a:p>
            <a:r>
              <a:rPr lang="en-US" dirty="0"/>
              <a:t>Microcontrollers are designed for embedded applications, in contrast to the microprocessors used in personal computers or other general-purpose applications. </a:t>
            </a:r>
          </a:p>
          <a:p>
            <a:r>
              <a:rPr lang="en-US" dirty="0"/>
              <a:t>International </a:t>
            </a:r>
            <a:endParaRPr lang="en-IN" dirty="0"/>
          </a:p>
        </p:txBody>
      </p:sp>
      <p:pic>
        <p:nvPicPr>
          <p:cNvPr id="5" name="Picture 4">
            <a:extLst>
              <a:ext uri="{FF2B5EF4-FFF2-40B4-BE49-F238E27FC236}">
                <a16:creationId xmlns:a16="http://schemas.microsoft.com/office/drawing/2014/main" id="{8A96D38C-F2F4-B0BB-BADF-7AFEDF9DD68F}"/>
              </a:ext>
            </a:extLst>
          </p:cNvPr>
          <p:cNvPicPr>
            <a:picLocks noChangeAspect="1"/>
          </p:cNvPicPr>
          <p:nvPr/>
        </p:nvPicPr>
        <p:blipFill rotWithShape="1">
          <a:blip r:embed="rId2">
            <a:extLst>
              <a:ext uri="{28A0092B-C50C-407E-A947-70E740481C1C}">
                <a14:useLocalDpi xmlns:a14="http://schemas.microsoft.com/office/drawing/2010/main" val="0"/>
              </a:ext>
            </a:extLst>
          </a:blip>
          <a:srcRect l="29670" t="32196" r="51952" b="45193"/>
          <a:stretch/>
        </p:blipFill>
        <p:spPr>
          <a:xfrm>
            <a:off x="9117495" y="2209801"/>
            <a:ext cx="2729947" cy="3268750"/>
          </a:xfrm>
          <a:prstGeom prst="rect">
            <a:avLst/>
          </a:prstGeom>
        </p:spPr>
      </p:pic>
    </p:spTree>
    <p:extLst>
      <p:ext uri="{BB962C8B-B14F-4D97-AF65-F5344CB8AC3E}">
        <p14:creationId xmlns:p14="http://schemas.microsoft.com/office/powerpoint/2010/main" val="4067385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634-D677-C8C7-8ACC-C7D9FBD87759}"/>
              </a:ext>
            </a:extLst>
          </p:cNvPr>
          <p:cNvSpPr>
            <a:spLocks noGrp="1"/>
          </p:cNvSpPr>
          <p:nvPr>
            <p:ph type="title"/>
          </p:nvPr>
        </p:nvSpPr>
        <p:spPr>
          <a:xfrm>
            <a:off x="646111" y="452718"/>
            <a:ext cx="1262202" cy="580952"/>
          </a:xfrm>
        </p:spPr>
        <p:txBody>
          <a:bodyPr/>
          <a:lstStyle/>
          <a:p>
            <a:r>
              <a:rPr lang="en-IN" sz="3200" dirty="0"/>
              <a:t>LCD:</a:t>
            </a:r>
          </a:p>
        </p:txBody>
      </p:sp>
      <p:sp>
        <p:nvSpPr>
          <p:cNvPr id="3" name="Content Placeholder 2">
            <a:extLst>
              <a:ext uri="{FF2B5EF4-FFF2-40B4-BE49-F238E27FC236}">
                <a16:creationId xmlns:a16="http://schemas.microsoft.com/office/drawing/2014/main" id="{818D25A9-DAED-ED7E-B11B-40113E0DBC53}"/>
              </a:ext>
            </a:extLst>
          </p:cNvPr>
          <p:cNvSpPr>
            <a:spLocks noGrp="1"/>
          </p:cNvSpPr>
          <p:nvPr>
            <p:ph idx="1"/>
          </p:nvPr>
        </p:nvSpPr>
        <p:spPr>
          <a:xfrm>
            <a:off x="1171194" y="1642101"/>
            <a:ext cx="6317905" cy="4195481"/>
          </a:xfrm>
        </p:spPr>
        <p:txBody>
          <a:bodyPr/>
          <a:lstStyle/>
          <a:p>
            <a:r>
              <a:rPr lang="en-US" dirty="0"/>
              <a:t>LCD stands for Liquid Crystal Display. </a:t>
            </a:r>
          </a:p>
          <a:p>
            <a:r>
              <a:rPr lang="en-US" dirty="0"/>
              <a:t>By using the LCD, all the outputs are displayed.</a:t>
            </a:r>
          </a:p>
          <a:p>
            <a:r>
              <a:rPr lang="en-US" dirty="0"/>
              <a:t> LCD doesn’t know about the content (data or commands) supplied to its data bus.</a:t>
            </a:r>
          </a:p>
          <a:p>
            <a:r>
              <a:rPr lang="en-US" dirty="0"/>
              <a:t>  It is the user who has to specify whether the content at its data pins are data or commands. </a:t>
            </a:r>
            <a:endParaRPr lang="en-IN" dirty="0"/>
          </a:p>
        </p:txBody>
      </p:sp>
      <p:pic>
        <p:nvPicPr>
          <p:cNvPr id="5" name="Picture 4">
            <a:extLst>
              <a:ext uri="{FF2B5EF4-FFF2-40B4-BE49-F238E27FC236}">
                <a16:creationId xmlns:a16="http://schemas.microsoft.com/office/drawing/2014/main" id="{859D5113-4134-9E4A-A995-145E19DACA82}"/>
              </a:ext>
            </a:extLst>
          </p:cNvPr>
          <p:cNvPicPr>
            <a:picLocks noChangeAspect="1"/>
          </p:cNvPicPr>
          <p:nvPr/>
        </p:nvPicPr>
        <p:blipFill rotWithShape="1">
          <a:blip r:embed="rId2">
            <a:extLst>
              <a:ext uri="{28A0092B-C50C-407E-A947-70E740481C1C}">
                <a14:useLocalDpi xmlns:a14="http://schemas.microsoft.com/office/drawing/2010/main" val="0"/>
              </a:ext>
            </a:extLst>
          </a:blip>
          <a:srcRect l="30217" t="54640" r="52826" b="24819"/>
          <a:stretch/>
        </p:blipFill>
        <p:spPr>
          <a:xfrm>
            <a:off x="8004313" y="2020957"/>
            <a:ext cx="3823362" cy="2604052"/>
          </a:xfrm>
          <a:prstGeom prst="rect">
            <a:avLst/>
          </a:prstGeom>
        </p:spPr>
      </p:pic>
    </p:spTree>
    <p:extLst>
      <p:ext uri="{BB962C8B-B14F-4D97-AF65-F5344CB8AC3E}">
        <p14:creationId xmlns:p14="http://schemas.microsoft.com/office/powerpoint/2010/main" val="786036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1346-82C4-1A69-E0E7-23EC2858CA44}"/>
              </a:ext>
            </a:extLst>
          </p:cNvPr>
          <p:cNvSpPr>
            <a:spLocks noGrp="1"/>
          </p:cNvSpPr>
          <p:nvPr>
            <p:ph type="title"/>
          </p:nvPr>
        </p:nvSpPr>
        <p:spPr>
          <a:xfrm>
            <a:off x="646112" y="452718"/>
            <a:ext cx="2163350" cy="792986"/>
          </a:xfrm>
        </p:spPr>
        <p:txBody>
          <a:bodyPr/>
          <a:lstStyle/>
          <a:p>
            <a:r>
              <a:rPr lang="en-IN" dirty="0"/>
              <a:t> </a:t>
            </a:r>
            <a:r>
              <a:rPr lang="en-IN" sz="3600" dirty="0"/>
              <a:t>BUZZER:</a:t>
            </a:r>
          </a:p>
        </p:txBody>
      </p:sp>
      <p:sp>
        <p:nvSpPr>
          <p:cNvPr id="3" name="Content Placeholder 2">
            <a:extLst>
              <a:ext uri="{FF2B5EF4-FFF2-40B4-BE49-F238E27FC236}">
                <a16:creationId xmlns:a16="http://schemas.microsoft.com/office/drawing/2014/main" id="{401BA3CF-AAFA-A483-FB0D-2D7995D047B8}"/>
              </a:ext>
            </a:extLst>
          </p:cNvPr>
          <p:cNvSpPr>
            <a:spLocks noGrp="1"/>
          </p:cNvSpPr>
          <p:nvPr>
            <p:ph idx="1"/>
          </p:nvPr>
        </p:nvSpPr>
        <p:spPr/>
        <p:txBody>
          <a:bodyPr/>
          <a:lstStyle/>
          <a:p>
            <a:r>
              <a:rPr lang="en-US" dirty="0"/>
              <a:t>Buzzer is also called as Beeper.</a:t>
            </a:r>
          </a:p>
          <a:p>
            <a:r>
              <a:rPr lang="en-US" dirty="0"/>
              <a:t> It is a sound </a:t>
            </a:r>
            <a:r>
              <a:rPr lang="en-US" dirty="0" err="1"/>
              <a:t>signalling</a:t>
            </a:r>
            <a:r>
              <a:rPr lang="en-US" dirty="0"/>
              <a:t> mechanical device. </a:t>
            </a:r>
            <a:endParaRPr lang="en-IN" dirty="0"/>
          </a:p>
        </p:txBody>
      </p:sp>
      <p:pic>
        <p:nvPicPr>
          <p:cNvPr id="5" name="Picture 4">
            <a:extLst>
              <a:ext uri="{FF2B5EF4-FFF2-40B4-BE49-F238E27FC236}">
                <a16:creationId xmlns:a16="http://schemas.microsoft.com/office/drawing/2014/main" id="{2BFB0ED1-220F-5B42-C782-E572A2EA94B2}"/>
              </a:ext>
            </a:extLst>
          </p:cNvPr>
          <p:cNvPicPr>
            <a:picLocks noChangeAspect="1"/>
          </p:cNvPicPr>
          <p:nvPr/>
        </p:nvPicPr>
        <p:blipFill rotWithShape="1">
          <a:blip r:embed="rId2">
            <a:extLst>
              <a:ext uri="{28A0092B-C50C-407E-A947-70E740481C1C}">
                <a14:useLocalDpi xmlns:a14="http://schemas.microsoft.com/office/drawing/2010/main" val="0"/>
              </a:ext>
            </a:extLst>
          </a:blip>
          <a:srcRect l="56326" t="26978" r="33443" b="54042"/>
          <a:stretch/>
        </p:blipFill>
        <p:spPr>
          <a:xfrm>
            <a:off x="4227444" y="3286539"/>
            <a:ext cx="2345634" cy="2446524"/>
          </a:xfrm>
          <a:prstGeom prst="rect">
            <a:avLst/>
          </a:prstGeom>
        </p:spPr>
      </p:pic>
    </p:spTree>
    <p:extLst>
      <p:ext uri="{BB962C8B-B14F-4D97-AF65-F5344CB8AC3E}">
        <p14:creationId xmlns:p14="http://schemas.microsoft.com/office/powerpoint/2010/main" val="708304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3F21-85D3-E13C-E548-F599102AE96B}"/>
              </a:ext>
            </a:extLst>
          </p:cNvPr>
          <p:cNvSpPr>
            <a:spLocks noGrp="1"/>
          </p:cNvSpPr>
          <p:nvPr>
            <p:ph type="title"/>
          </p:nvPr>
        </p:nvSpPr>
        <p:spPr>
          <a:xfrm>
            <a:off x="646112" y="452718"/>
            <a:ext cx="4919802" cy="726725"/>
          </a:xfrm>
        </p:spPr>
        <p:txBody>
          <a:bodyPr/>
          <a:lstStyle/>
          <a:p>
            <a:r>
              <a:rPr lang="en-IN" sz="3600" dirty="0"/>
              <a:t> INFRARED SENSOR :</a:t>
            </a:r>
          </a:p>
        </p:txBody>
      </p:sp>
      <p:sp>
        <p:nvSpPr>
          <p:cNvPr id="3" name="Content Placeholder 2">
            <a:extLst>
              <a:ext uri="{FF2B5EF4-FFF2-40B4-BE49-F238E27FC236}">
                <a16:creationId xmlns:a16="http://schemas.microsoft.com/office/drawing/2014/main" id="{E0EFC24C-B797-704D-6A2D-472F41A1E2CE}"/>
              </a:ext>
            </a:extLst>
          </p:cNvPr>
          <p:cNvSpPr>
            <a:spLocks noGrp="1"/>
          </p:cNvSpPr>
          <p:nvPr>
            <p:ph idx="1"/>
          </p:nvPr>
        </p:nvSpPr>
        <p:spPr>
          <a:xfrm>
            <a:off x="1103312" y="2052918"/>
            <a:ext cx="6463679" cy="4195481"/>
          </a:xfrm>
        </p:spPr>
        <p:txBody>
          <a:bodyPr/>
          <a:lstStyle/>
          <a:p>
            <a:r>
              <a:rPr lang="en-US" dirty="0"/>
              <a:t>The IR sensor is used to detect the dirt present in the toilet. Here we nourish the image models into the sensor.</a:t>
            </a:r>
          </a:p>
          <a:p>
            <a:r>
              <a:rPr lang="en-US" dirty="0"/>
              <a:t> It can perceive the dirt by comparing the images we feed into it, after using the toilet.</a:t>
            </a:r>
          </a:p>
          <a:p>
            <a:r>
              <a:rPr lang="en-US" dirty="0"/>
              <a:t> If it can detect the dirt, it raises the alarm, and the users may get embraced and they clean it. </a:t>
            </a:r>
          </a:p>
          <a:p>
            <a:r>
              <a:rPr lang="en-US" dirty="0"/>
              <a:t>This system can create the responsiveness among the people. </a:t>
            </a:r>
            <a:endParaRPr lang="en-IN" dirty="0"/>
          </a:p>
        </p:txBody>
      </p:sp>
      <p:pic>
        <p:nvPicPr>
          <p:cNvPr id="5" name="Picture 4">
            <a:extLst>
              <a:ext uri="{FF2B5EF4-FFF2-40B4-BE49-F238E27FC236}">
                <a16:creationId xmlns:a16="http://schemas.microsoft.com/office/drawing/2014/main" id="{E3B4C195-1B38-A0CF-C312-B844EC1252BF}"/>
              </a:ext>
            </a:extLst>
          </p:cNvPr>
          <p:cNvPicPr>
            <a:picLocks noChangeAspect="1"/>
          </p:cNvPicPr>
          <p:nvPr/>
        </p:nvPicPr>
        <p:blipFill rotWithShape="1">
          <a:blip r:embed="rId2">
            <a:extLst>
              <a:ext uri="{28A0092B-C50C-407E-A947-70E740481C1C}">
                <a14:useLocalDpi xmlns:a14="http://schemas.microsoft.com/office/drawing/2010/main" val="0"/>
              </a:ext>
            </a:extLst>
          </a:blip>
          <a:srcRect l="52718" t="25452" r="32500" b="56525"/>
          <a:stretch/>
        </p:blipFill>
        <p:spPr>
          <a:xfrm>
            <a:off x="7792278" y="1934817"/>
            <a:ext cx="3715071" cy="2546562"/>
          </a:xfrm>
          <a:prstGeom prst="rect">
            <a:avLst/>
          </a:prstGeom>
        </p:spPr>
      </p:pic>
    </p:spTree>
    <p:extLst>
      <p:ext uri="{BB962C8B-B14F-4D97-AF65-F5344CB8AC3E}">
        <p14:creationId xmlns:p14="http://schemas.microsoft.com/office/powerpoint/2010/main" val="711387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2809-180D-6BDE-A488-1105C931798D}"/>
              </a:ext>
            </a:extLst>
          </p:cNvPr>
          <p:cNvSpPr>
            <a:spLocks noGrp="1"/>
          </p:cNvSpPr>
          <p:nvPr>
            <p:ph type="title"/>
          </p:nvPr>
        </p:nvSpPr>
        <p:spPr/>
        <p:txBody>
          <a:bodyPr/>
          <a:lstStyle/>
          <a:p>
            <a:r>
              <a:rPr lang="en-IN" sz="3600" dirty="0"/>
              <a:t> SMELL SENSOR :</a:t>
            </a:r>
          </a:p>
        </p:txBody>
      </p:sp>
      <p:sp>
        <p:nvSpPr>
          <p:cNvPr id="3" name="Content Placeholder 2">
            <a:extLst>
              <a:ext uri="{FF2B5EF4-FFF2-40B4-BE49-F238E27FC236}">
                <a16:creationId xmlns:a16="http://schemas.microsoft.com/office/drawing/2014/main" id="{56B5B77A-4CDF-1C39-78E3-898E3D0F9A1A}"/>
              </a:ext>
            </a:extLst>
          </p:cNvPr>
          <p:cNvSpPr>
            <a:spLocks noGrp="1"/>
          </p:cNvSpPr>
          <p:nvPr>
            <p:ph idx="1"/>
          </p:nvPr>
        </p:nvSpPr>
        <p:spPr/>
        <p:txBody>
          <a:bodyPr/>
          <a:lstStyle/>
          <a:p>
            <a:r>
              <a:rPr lang="en-US" dirty="0"/>
              <a:t>The Smell Sensor is used to detect the unwanted smell and gases in the toilet.</a:t>
            </a:r>
          </a:p>
          <a:p>
            <a:r>
              <a:rPr lang="en-US" dirty="0"/>
              <a:t> For this purpose, we are going to use the sensor called Figaro sensor. </a:t>
            </a:r>
          </a:p>
          <a:p>
            <a:pPr marL="0" indent="0">
              <a:buNone/>
            </a:pPr>
            <a:endParaRPr lang="en-IN" dirty="0"/>
          </a:p>
        </p:txBody>
      </p:sp>
      <p:pic>
        <p:nvPicPr>
          <p:cNvPr id="5" name="Picture 4">
            <a:extLst>
              <a:ext uri="{FF2B5EF4-FFF2-40B4-BE49-F238E27FC236}">
                <a16:creationId xmlns:a16="http://schemas.microsoft.com/office/drawing/2014/main" id="{194CE12F-131B-674B-7CF3-BD88B9A25C3D}"/>
              </a:ext>
            </a:extLst>
          </p:cNvPr>
          <p:cNvPicPr>
            <a:picLocks noChangeAspect="1"/>
          </p:cNvPicPr>
          <p:nvPr/>
        </p:nvPicPr>
        <p:blipFill rotWithShape="1">
          <a:blip r:embed="rId2">
            <a:extLst>
              <a:ext uri="{28A0092B-C50C-407E-A947-70E740481C1C}">
                <a14:useLocalDpi xmlns:a14="http://schemas.microsoft.com/office/drawing/2010/main" val="0"/>
              </a:ext>
            </a:extLst>
          </a:blip>
          <a:srcRect l="55732" t="57299" r="27513" b="26145"/>
          <a:stretch/>
        </p:blipFill>
        <p:spPr>
          <a:xfrm>
            <a:off x="2782955" y="3551582"/>
            <a:ext cx="4280453" cy="2378030"/>
          </a:xfrm>
          <a:prstGeom prst="rect">
            <a:avLst/>
          </a:prstGeom>
        </p:spPr>
      </p:pic>
    </p:spTree>
    <p:extLst>
      <p:ext uri="{BB962C8B-B14F-4D97-AF65-F5344CB8AC3E}">
        <p14:creationId xmlns:p14="http://schemas.microsoft.com/office/powerpoint/2010/main" val="1924427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EF6E-F2F2-855F-8657-F53C7C04E863}"/>
              </a:ext>
            </a:extLst>
          </p:cNvPr>
          <p:cNvSpPr>
            <a:spLocks noGrp="1"/>
          </p:cNvSpPr>
          <p:nvPr>
            <p:ph type="title"/>
          </p:nvPr>
        </p:nvSpPr>
        <p:spPr>
          <a:xfrm>
            <a:off x="526842" y="200927"/>
            <a:ext cx="4270445" cy="753230"/>
          </a:xfrm>
        </p:spPr>
        <p:txBody>
          <a:bodyPr/>
          <a:lstStyle/>
          <a:p>
            <a:r>
              <a:rPr lang="en-IN" sz="3600" dirty="0"/>
              <a:t>BLOCK DIAGRAM: </a:t>
            </a:r>
          </a:p>
        </p:txBody>
      </p:sp>
      <p:pic>
        <p:nvPicPr>
          <p:cNvPr id="7" name="Content Placeholder 6">
            <a:extLst>
              <a:ext uri="{FF2B5EF4-FFF2-40B4-BE49-F238E27FC236}">
                <a16:creationId xmlns:a16="http://schemas.microsoft.com/office/drawing/2014/main" id="{E696BEA8-C493-D1F0-5DC7-94C6135AE21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563" t="42042" r="26529" b="19425"/>
          <a:stretch/>
        </p:blipFill>
        <p:spPr>
          <a:xfrm>
            <a:off x="3087756" y="1298713"/>
            <a:ext cx="5128592" cy="4850294"/>
          </a:xfrm>
        </p:spPr>
      </p:pic>
    </p:spTree>
    <p:extLst>
      <p:ext uri="{BB962C8B-B14F-4D97-AF65-F5344CB8AC3E}">
        <p14:creationId xmlns:p14="http://schemas.microsoft.com/office/powerpoint/2010/main" val="2515611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5783-33BF-2935-F290-1B535EB13AC1}"/>
              </a:ext>
            </a:extLst>
          </p:cNvPr>
          <p:cNvSpPr>
            <a:spLocks noGrp="1"/>
          </p:cNvSpPr>
          <p:nvPr>
            <p:ph type="title"/>
          </p:nvPr>
        </p:nvSpPr>
        <p:spPr>
          <a:xfrm>
            <a:off x="646112" y="452718"/>
            <a:ext cx="2150098" cy="859247"/>
          </a:xfrm>
        </p:spPr>
        <p:txBody>
          <a:bodyPr/>
          <a:lstStyle/>
          <a:p>
            <a:r>
              <a:rPr lang="en-IN" dirty="0"/>
              <a:t>GSM :</a:t>
            </a:r>
          </a:p>
        </p:txBody>
      </p:sp>
      <p:sp>
        <p:nvSpPr>
          <p:cNvPr id="3" name="Content Placeholder 2">
            <a:extLst>
              <a:ext uri="{FF2B5EF4-FFF2-40B4-BE49-F238E27FC236}">
                <a16:creationId xmlns:a16="http://schemas.microsoft.com/office/drawing/2014/main" id="{D90B6554-6E73-870E-56F2-8C686F4B04B4}"/>
              </a:ext>
            </a:extLst>
          </p:cNvPr>
          <p:cNvSpPr>
            <a:spLocks noGrp="1"/>
          </p:cNvSpPr>
          <p:nvPr>
            <p:ph idx="1"/>
          </p:nvPr>
        </p:nvSpPr>
        <p:spPr>
          <a:xfrm>
            <a:off x="936335" y="1815547"/>
            <a:ext cx="6158879" cy="4195481"/>
          </a:xfrm>
        </p:spPr>
        <p:txBody>
          <a:bodyPr/>
          <a:lstStyle/>
          <a:p>
            <a:r>
              <a:rPr lang="en-US" dirty="0"/>
              <a:t>It transfers the information from main circuit to operator. It uses Time Division Multiple Access (TDMA). </a:t>
            </a:r>
          </a:p>
          <a:p>
            <a:r>
              <a:rPr lang="en-US" dirty="0"/>
              <a:t>GSM is mainly used for communicating and transferring message from one person to concerned </a:t>
            </a:r>
            <a:r>
              <a:rPr lang="en-US" dirty="0" err="1"/>
              <a:t>organisation</a:t>
            </a:r>
            <a:r>
              <a:rPr lang="en-US" dirty="0"/>
              <a:t>.</a:t>
            </a:r>
          </a:p>
          <a:p>
            <a:r>
              <a:rPr lang="en-US" dirty="0"/>
              <a:t> GSM module is used to establish communication between a computer and a GSM and GPRS system. </a:t>
            </a:r>
            <a:endParaRPr lang="en-IN" dirty="0"/>
          </a:p>
        </p:txBody>
      </p:sp>
      <p:pic>
        <p:nvPicPr>
          <p:cNvPr id="7" name="Picture 6">
            <a:extLst>
              <a:ext uri="{FF2B5EF4-FFF2-40B4-BE49-F238E27FC236}">
                <a16:creationId xmlns:a16="http://schemas.microsoft.com/office/drawing/2014/main" id="{52ECB859-22D2-8FAF-BCC3-347747E59403}"/>
              </a:ext>
            </a:extLst>
          </p:cNvPr>
          <p:cNvPicPr>
            <a:picLocks noChangeAspect="1"/>
          </p:cNvPicPr>
          <p:nvPr/>
        </p:nvPicPr>
        <p:blipFill rotWithShape="1">
          <a:blip r:embed="rId2">
            <a:extLst>
              <a:ext uri="{28A0092B-C50C-407E-A947-70E740481C1C}">
                <a14:useLocalDpi xmlns:a14="http://schemas.microsoft.com/office/drawing/2010/main" val="0"/>
              </a:ext>
            </a:extLst>
          </a:blip>
          <a:srcRect l="52609" t="32842" r="30652" b="47825"/>
          <a:stretch/>
        </p:blipFill>
        <p:spPr>
          <a:xfrm>
            <a:off x="7421218" y="1815547"/>
            <a:ext cx="3877585" cy="3432314"/>
          </a:xfrm>
          <a:prstGeom prst="rect">
            <a:avLst/>
          </a:prstGeom>
        </p:spPr>
      </p:pic>
    </p:spTree>
    <p:extLst>
      <p:ext uri="{BB962C8B-B14F-4D97-AF65-F5344CB8AC3E}">
        <p14:creationId xmlns:p14="http://schemas.microsoft.com/office/powerpoint/2010/main" val="2659034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B0FD-72F2-13C8-35F9-68CB7932266C}"/>
              </a:ext>
            </a:extLst>
          </p:cNvPr>
          <p:cNvSpPr>
            <a:spLocks noGrp="1"/>
          </p:cNvSpPr>
          <p:nvPr>
            <p:ph type="title"/>
          </p:nvPr>
        </p:nvSpPr>
        <p:spPr>
          <a:xfrm>
            <a:off x="646111" y="452718"/>
            <a:ext cx="3289785" cy="872499"/>
          </a:xfrm>
        </p:spPr>
        <p:txBody>
          <a:bodyPr/>
          <a:lstStyle/>
          <a:p>
            <a:r>
              <a:rPr lang="en-IN" sz="2800" dirty="0"/>
              <a:t>ABSTRACT:</a:t>
            </a:r>
          </a:p>
        </p:txBody>
      </p:sp>
      <p:sp>
        <p:nvSpPr>
          <p:cNvPr id="3" name="Content Placeholder 2">
            <a:extLst>
              <a:ext uri="{FF2B5EF4-FFF2-40B4-BE49-F238E27FC236}">
                <a16:creationId xmlns:a16="http://schemas.microsoft.com/office/drawing/2014/main" id="{17137778-ABF1-7653-7488-72CC7C0A339A}"/>
              </a:ext>
            </a:extLst>
          </p:cNvPr>
          <p:cNvSpPr>
            <a:spLocks noGrp="1"/>
          </p:cNvSpPr>
          <p:nvPr>
            <p:ph idx="1"/>
          </p:nvPr>
        </p:nvSpPr>
        <p:spPr>
          <a:xfrm>
            <a:off x="1103312" y="1325218"/>
            <a:ext cx="8946541" cy="4923182"/>
          </a:xfrm>
        </p:spPr>
        <p:txBody>
          <a:bodyPr>
            <a:normAutofit/>
          </a:bodyPr>
          <a:lstStyle/>
          <a:p>
            <a:pPr lvl="1"/>
            <a:r>
              <a:rPr lang="en-US" dirty="0"/>
              <a:t>In the cutting edge world, the advances are definitely grown, yet at the same time the cleanliness in our nation is under </a:t>
            </a:r>
            <a:r>
              <a:rPr lang="en-US" dirty="0" err="1"/>
              <a:t>risk.The</a:t>
            </a:r>
            <a:r>
              <a:rPr lang="en-US" dirty="0"/>
              <a:t> abstract of this paper is to deliver clean and hygiene toilets. All the public toilets should be clean and hygiene. In our country, our government has introduced the scheme called “Swachh Bharat” (Clean India). Keeping the toilets uncontaminated is the one of the objective of Clean India scheme. </a:t>
            </a:r>
            <a:r>
              <a:rPr lang="en-US" dirty="0" err="1"/>
              <a:t>Thispaper</a:t>
            </a:r>
            <a:r>
              <a:rPr lang="en-US" dirty="0"/>
              <a:t> can be helpful to encourage the clean India project. In future, it can show the major part in clean India scheme. In an Existing system, they are focused only on identifying the dirt in the toilets. In our proposed system, we have determined on keeping clean toilets, observing the sweeper’s working activities. It can dodge many syndromes. It may create the </a:t>
            </a:r>
            <a:r>
              <a:rPr lang="en-US" dirty="0" err="1"/>
              <a:t>consciousnessamongst</a:t>
            </a:r>
            <a:r>
              <a:rPr lang="en-US" dirty="0"/>
              <a:t> people about the toilet management. Therefore, our development is to use safe and hygienic toilets. This paper is based on IOT and image-processing concepts using different sensors like smell sensor, IR sensor, sonic sensor, RFID reader. By using these sensors, we can create the smart toilets. </a:t>
            </a:r>
            <a:endParaRPr lang="en-IN" dirty="0"/>
          </a:p>
        </p:txBody>
      </p:sp>
    </p:spTree>
    <p:extLst>
      <p:ext uri="{BB962C8B-B14F-4D97-AF65-F5344CB8AC3E}">
        <p14:creationId xmlns:p14="http://schemas.microsoft.com/office/powerpoint/2010/main" val="2060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FAE0A-E7C4-2F4F-412E-EAAED862C354}"/>
              </a:ext>
            </a:extLst>
          </p:cNvPr>
          <p:cNvSpPr>
            <a:spLocks noGrp="1"/>
          </p:cNvSpPr>
          <p:nvPr>
            <p:ph type="title"/>
          </p:nvPr>
        </p:nvSpPr>
        <p:spPr>
          <a:xfrm>
            <a:off x="646111" y="452718"/>
            <a:ext cx="9404723" cy="700221"/>
          </a:xfrm>
        </p:spPr>
        <p:txBody>
          <a:bodyPr/>
          <a:lstStyle/>
          <a:p>
            <a:r>
              <a:rPr lang="en-IN" sz="2800" dirty="0"/>
              <a:t>INTRODUCTION:</a:t>
            </a:r>
          </a:p>
        </p:txBody>
      </p:sp>
      <p:sp>
        <p:nvSpPr>
          <p:cNvPr id="3" name="Content Placeholder 2">
            <a:extLst>
              <a:ext uri="{FF2B5EF4-FFF2-40B4-BE49-F238E27FC236}">
                <a16:creationId xmlns:a16="http://schemas.microsoft.com/office/drawing/2014/main" id="{9318358C-3F48-D11F-4736-01D3701EF099}"/>
              </a:ext>
            </a:extLst>
          </p:cNvPr>
          <p:cNvSpPr>
            <a:spLocks noGrp="1"/>
          </p:cNvSpPr>
          <p:nvPr>
            <p:ph idx="1"/>
          </p:nvPr>
        </p:nvSpPr>
        <p:spPr>
          <a:xfrm>
            <a:off x="1103312" y="1630018"/>
            <a:ext cx="8946541" cy="4618382"/>
          </a:xfrm>
        </p:spPr>
        <p:txBody>
          <a:bodyPr/>
          <a:lstStyle/>
          <a:p>
            <a:pPr lvl="1">
              <a:buFont typeface="Wingdings" panose="05000000000000000000" pitchFamily="2" charset="2"/>
              <a:buChar char="q"/>
            </a:pPr>
            <a:r>
              <a:rPr lang="en-US" dirty="0"/>
              <a:t>     In our country, people do not have enough knowledge of using toilets. This leads to several diseases, such as Malaria, Hepatitis, Flu, Cholera, Streptococcus, Typhoid, etc. Hence we introduce the concept in the IOT called "Swachh Shithouse" The term Swachh means ‘Clean’.</a:t>
            </a:r>
          </a:p>
          <a:p>
            <a:pPr lvl="1">
              <a:buFont typeface="Wingdings" panose="05000000000000000000" pitchFamily="2" charset="2"/>
              <a:buChar char="q"/>
            </a:pPr>
            <a:r>
              <a:rPr lang="en-US" dirty="0"/>
              <a:t> Then the term Shithouse means ‘Toilet’.</a:t>
            </a:r>
          </a:p>
          <a:p>
            <a:pPr lvl="1">
              <a:buFont typeface="Wingdings" panose="05000000000000000000" pitchFamily="2" charset="2"/>
              <a:buChar char="q"/>
            </a:pPr>
            <a:r>
              <a:rPr lang="en-US" dirty="0"/>
              <a:t> It is introduce to use and maintain the toilets in the clean and hygienic way.</a:t>
            </a:r>
          </a:p>
          <a:p>
            <a:pPr lvl="1">
              <a:buFont typeface="Wingdings" panose="05000000000000000000" pitchFamily="2" charset="2"/>
              <a:buChar char="q"/>
            </a:pPr>
            <a:r>
              <a:rPr lang="en-US" dirty="0"/>
              <a:t> The project is based on IOT concepts using different sensors like smell sensor, dirt sensor, sonic sensor, RFID reader, Database.</a:t>
            </a:r>
          </a:p>
          <a:p>
            <a:pPr lvl="1">
              <a:buFont typeface="Wingdings" panose="05000000000000000000" pitchFamily="2" charset="2"/>
              <a:buChar char="q"/>
            </a:pPr>
            <a:r>
              <a:rPr lang="en-US" dirty="0"/>
              <a:t> Using these materials we are trying to provide the clean toilets and create the awareness among the people</a:t>
            </a:r>
            <a:endParaRPr lang="en-IN" dirty="0"/>
          </a:p>
        </p:txBody>
      </p:sp>
    </p:spTree>
    <p:extLst>
      <p:ext uri="{BB962C8B-B14F-4D97-AF65-F5344CB8AC3E}">
        <p14:creationId xmlns:p14="http://schemas.microsoft.com/office/powerpoint/2010/main" val="2394801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5176-B71A-EDF5-E3AD-3FA9F0C98E3E}"/>
              </a:ext>
            </a:extLst>
          </p:cNvPr>
          <p:cNvSpPr>
            <a:spLocks noGrp="1"/>
          </p:cNvSpPr>
          <p:nvPr>
            <p:ph type="title"/>
          </p:nvPr>
        </p:nvSpPr>
        <p:spPr>
          <a:xfrm>
            <a:off x="646111" y="452718"/>
            <a:ext cx="9404723" cy="713473"/>
          </a:xfrm>
        </p:spPr>
        <p:txBody>
          <a:bodyPr/>
          <a:lstStyle/>
          <a:p>
            <a:r>
              <a:rPr lang="en-IN" sz="2800" dirty="0"/>
              <a:t>SCOPE OF THE PROJECT:</a:t>
            </a:r>
          </a:p>
        </p:txBody>
      </p:sp>
      <p:sp>
        <p:nvSpPr>
          <p:cNvPr id="3" name="Content Placeholder 2">
            <a:extLst>
              <a:ext uri="{FF2B5EF4-FFF2-40B4-BE49-F238E27FC236}">
                <a16:creationId xmlns:a16="http://schemas.microsoft.com/office/drawing/2014/main" id="{C48460DE-D484-E172-6707-8D2ECEB0EEBB}"/>
              </a:ext>
            </a:extLst>
          </p:cNvPr>
          <p:cNvSpPr>
            <a:spLocks noGrp="1"/>
          </p:cNvSpPr>
          <p:nvPr>
            <p:ph idx="1"/>
          </p:nvPr>
        </p:nvSpPr>
        <p:spPr/>
        <p:txBody>
          <a:bodyPr/>
          <a:lstStyle/>
          <a:p>
            <a:r>
              <a:rPr lang="en-US" dirty="0"/>
              <a:t>      In this paper we are going to provide the clean toilet. </a:t>
            </a:r>
          </a:p>
          <a:p>
            <a:r>
              <a:rPr lang="en-US" dirty="0"/>
              <a:t>This paper can create the awareness among the people about the clean and hygienic toilets.</a:t>
            </a:r>
          </a:p>
          <a:p>
            <a:r>
              <a:rPr lang="en-US" dirty="0"/>
              <a:t> This paper can ensure the responsibilities of the sweeper. </a:t>
            </a:r>
          </a:p>
          <a:p>
            <a:r>
              <a:rPr lang="en-US" dirty="0"/>
              <a:t>Finally, this concept is the one of the stepping stone to the “Clean and disease free India”. </a:t>
            </a:r>
            <a:endParaRPr lang="en-IN" dirty="0"/>
          </a:p>
        </p:txBody>
      </p:sp>
    </p:spTree>
    <p:extLst>
      <p:ext uri="{BB962C8B-B14F-4D97-AF65-F5344CB8AC3E}">
        <p14:creationId xmlns:p14="http://schemas.microsoft.com/office/powerpoint/2010/main" val="3195340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50CF-A379-60B5-3EF8-101488CBFFA5}"/>
              </a:ext>
            </a:extLst>
          </p:cNvPr>
          <p:cNvSpPr>
            <a:spLocks noGrp="1"/>
          </p:cNvSpPr>
          <p:nvPr>
            <p:ph type="title"/>
          </p:nvPr>
        </p:nvSpPr>
        <p:spPr/>
        <p:txBody>
          <a:bodyPr/>
          <a:lstStyle/>
          <a:p>
            <a:r>
              <a:rPr lang="en-IN" sz="2800" dirty="0"/>
              <a:t>EXISTING SYSTEM:</a:t>
            </a:r>
          </a:p>
        </p:txBody>
      </p:sp>
      <p:sp>
        <p:nvSpPr>
          <p:cNvPr id="3" name="Content Placeholder 2">
            <a:extLst>
              <a:ext uri="{FF2B5EF4-FFF2-40B4-BE49-F238E27FC236}">
                <a16:creationId xmlns:a16="http://schemas.microsoft.com/office/drawing/2014/main" id="{64E76BB5-0800-0537-952C-648D51EE549B}"/>
              </a:ext>
            </a:extLst>
          </p:cNvPr>
          <p:cNvSpPr>
            <a:spLocks noGrp="1"/>
          </p:cNvSpPr>
          <p:nvPr>
            <p:ph idx="1"/>
          </p:nvPr>
        </p:nvSpPr>
        <p:spPr/>
        <p:txBody>
          <a:bodyPr/>
          <a:lstStyle/>
          <a:p>
            <a:r>
              <a:rPr lang="en-US" dirty="0"/>
              <a:t>In an existing system, they concentrate more on organizing sewages from the railway system. </a:t>
            </a:r>
          </a:p>
          <a:p>
            <a:r>
              <a:rPr lang="en-US" dirty="0"/>
              <a:t>They are trying to taking all the medical tests through the usage of toilets.</a:t>
            </a:r>
          </a:p>
          <a:p>
            <a:r>
              <a:rPr lang="en-US" dirty="0"/>
              <a:t> They are concentrated on reducing water wastage on toilets, by the implementation of automatic flusher.</a:t>
            </a:r>
            <a:endParaRPr lang="en-IN" dirty="0"/>
          </a:p>
        </p:txBody>
      </p:sp>
    </p:spTree>
    <p:extLst>
      <p:ext uri="{BB962C8B-B14F-4D97-AF65-F5344CB8AC3E}">
        <p14:creationId xmlns:p14="http://schemas.microsoft.com/office/powerpoint/2010/main" val="360022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DC49-6AC6-AAE3-80BB-C83B294A3914}"/>
              </a:ext>
            </a:extLst>
          </p:cNvPr>
          <p:cNvSpPr>
            <a:spLocks noGrp="1"/>
          </p:cNvSpPr>
          <p:nvPr>
            <p:ph type="title"/>
          </p:nvPr>
        </p:nvSpPr>
        <p:spPr>
          <a:xfrm>
            <a:off x="646111" y="452718"/>
            <a:ext cx="9404723" cy="726725"/>
          </a:xfrm>
        </p:spPr>
        <p:txBody>
          <a:bodyPr/>
          <a:lstStyle/>
          <a:p>
            <a:r>
              <a:rPr lang="en-US" sz="2800" dirty="0"/>
              <a:t>ARCHITECTURE OF THE PROPOSED SYSTEM:</a:t>
            </a:r>
            <a:endParaRPr lang="en-IN" sz="2800" dirty="0"/>
          </a:p>
        </p:txBody>
      </p:sp>
      <p:pic>
        <p:nvPicPr>
          <p:cNvPr id="5" name="Content Placeholder 4">
            <a:extLst>
              <a:ext uri="{FF2B5EF4-FFF2-40B4-BE49-F238E27FC236}">
                <a16:creationId xmlns:a16="http://schemas.microsoft.com/office/drawing/2014/main" id="{EB3D34A8-3EB1-AE21-8514-15A947FA439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0902" t="37068" r="17014" b="19778"/>
          <a:stretch/>
        </p:blipFill>
        <p:spPr>
          <a:xfrm>
            <a:off x="3207027" y="1656521"/>
            <a:ext cx="5989982" cy="4214192"/>
          </a:xfrm>
        </p:spPr>
      </p:pic>
    </p:spTree>
    <p:extLst>
      <p:ext uri="{BB962C8B-B14F-4D97-AF65-F5344CB8AC3E}">
        <p14:creationId xmlns:p14="http://schemas.microsoft.com/office/powerpoint/2010/main" val="773059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69F01-0E5B-5CD5-88B5-6EF7AFDBF3AF}"/>
              </a:ext>
            </a:extLst>
          </p:cNvPr>
          <p:cNvSpPr>
            <a:spLocks noGrp="1"/>
          </p:cNvSpPr>
          <p:nvPr>
            <p:ph type="title"/>
          </p:nvPr>
        </p:nvSpPr>
        <p:spPr>
          <a:xfrm>
            <a:off x="646111" y="452718"/>
            <a:ext cx="9404723" cy="567699"/>
          </a:xfrm>
        </p:spPr>
        <p:txBody>
          <a:bodyPr/>
          <a:lstStyle/>
          <a:p>
            <a:r>
              <a:rPr lang="en-IN" sz="2800" dirty="0"/>
              <a:t>WORKING PRINCIPLE:</a:t>
            </a:r>
          </a:p>
        </p:txBody>
      </p:sp>
      <p:sp>
        <p:nvSpPr>
          <p:cNvPr id="3" name="Content Placeholder 2">
            <a:extLst>
              <a:ext uri="{FF2B5EF4-FFF2-40B4-BE49-F238E27FC236}">
                <a16:creationId xmlns:a16="http://schemas.microsoft.com/office/drawing/2014/main" id="{989EC123-C0C1-E153-967B-BDA25C3AC031}"/>
              </a:ext>
            </a:extLst>
          </p:cNvPr>
          <p:cNvSpPr>
            <a:spLocks noGrp="1"/>
          </p:cNvSpPr>
          <p:nvPr>
            <p:ph idx="1"/>
          </p:nvPr>
        </p:nvSpPr>
        <p:spPr>
          <a:xfrm>
            <a:off x="1103312" y="1431236"/>
            <a:ext cx="8946541" cy="4817164"/>
          </a:xfrm>
        </p:spPr>
        <p:txBody>
          <a:bodyPr>
            <a:normAutofit fontScale="85000" lnSpcReduction="10000"/>
          </a:bodyPr>
          <a:lstStyle/>
          <a:p>
            <a:pPr>
              <a:buFont typeface="Wingdings" panose="05000000000000000000" pitchFamily="2" charset="2"/>
              <a:buChar char="v"/>
            </a:pPr>
            <a:r>
              <a:rPr lang="en-US" dirty="0"/>
              <a:t> In the first phase, IR sensor is used to discover the dirt present in the toilet. </a:t>
            </a:r>
          </a:p>
          <a:p>
            <a:pPr>
              <a:buFont typeface="Wingdings" panose="05000000000000000000" pitchFamily="2" charset="2"/>
              <a:buChar char="v"/>
            </a:pPr>
            <a:r>
              <a:rPr lang="en-US" dirty="0"/>
              <a:t> Here the set of sample images are given as input.</a:t>
            </a:r>
          </a:p>
          <a:p>
            <a:pPr>
              <a:buFont typeface="Wingdings" panose="05000000000000000000" pitchFamily="2" charset="2"/>
              <a:buChar char="v"/>
            </a:pPr>
            <a:r>
              <a:rPr lang="en-US" dirty="0"/>
              <a:t>  After using the toilet, the sensor senses the basin of the toilet.</a:t>
            </a:r>
          </a:p>
          <a:p>
            <a:pPr>
              <a:buFont typeface="Wingdings" panose="05000000000000000000" pitchFamily="2" charset="2"/>
              <a:buChar char="v"/>
            </a:pPr>
            <a:r>
              <a:rPr lang="en-US" dirty="0"/>
              <a:t>  Then it relates the sensed image with the input image.</a:t>
            </a:r>
          </a:p>
          <a:p>
            <a:pPr>
              <a:buFont typeface="Wingdings" panose="05000000000000000000" pitchFamily="2" charset="2"/>
              <a:buChar char="v"/>
            </a:pPr>
            <a:r>
              <a:rPr lang="en-US" dirty="0"/>
              <a:t>  If the dirt present, it increases the alarm.</a:t>
            </a:r>
          </a:p>
          <a:p>
            <a:pPr>
              <a:buFont typeface="Wingdings" panose="05000000000000000000" pitchFamily="2" charset="2"/>
              <a:buChar char="v"/>
            </a:pPr>
            <a:r>
              <a:rPr lang="en-US" dirty="0"/>
              <a:t>  Then the user wants to be clean the waste. Through this activity, people can get the awareness about the toilet management.</a:t>
            </a:r>
          </a:p>
          <a:p>
            <a:pPr>
              <a:buFont typeface="Wingdings" panose="05000000000000000000" pitchFamily="2" charset="2"/>
              <a:buChar char="v"/>
            </a:pPr>
            <a:r>
              <a:rPr lang="en-US" dirty="0"/>
              <a:t>  In the second phase, Figaro sensor is used to perceive the unwanted gases present in the toilet.</a:t>
            </a:r>
          </a:p>
          <a:p>
            <a:pPr>
              <a:buFont typeface="Wingdings" panose="05000000000000000000" pitchFamily="2" charset="2"/>
              <a:buChar char="v"/>
            </a:pPr>
            <a:r>
              <a:rPr lang="en-US" dirty="0"/>
              <a:t>  In the Figaro sensor, a particular range is to be </a:t>
            </a:r>
            <a:r>
              <a:rPr lang="en-US" dirty="0" err="1"/>
              <a:t>stableearlier</a:t>
            </a:r>
            <a:r>
              <a:rPr lang="en-US" dirty="0"/>
              <a:t> manner. If the range gets extended, it can send the alert message to the sweeper. Then they cleaned it by using proper fragrant.</a:t>
            </a:r>
          </a:p>
          <a:p>
            <a:pPr>
              <a:buFont typeface="Wingdings" panose="05000000000000000000" pitchFamily="2" charset="2"/>
              <a:buChar char="v"/>
            </a:pPr>
            <a:r>
              <a:rPr lang="en-US" dirty="0"/>
              <a:t>  In the third phase, RFID reader (Radio Frequency Identification) is used to observe the sweeper’s activities (absence and presence in the toilet cleaning).</a:t>
            </a:r>
          </a:p>
          <a:p>
            <a:pPr>
              <a:buFont typeface="Wingdings" panose="05000000000000000000" pitchFamily="2" charset="2"/>
              <a:buChar char="v"/>
            </a:pPr>
            <a:r>
              <a:rPr lang="en-US" dirty="0"/>
              <a:t> </a:t>
            </a:r>
            <a:endParaRPr lang="en-IN" dirty="0"/>
          </a:p>
        </p:txBody>
      </p:sp>
    </p:spTree>
    <p:extLst>
      <p:ext uri="{BB962C8B-B14F-4D97-AF65-F5344CB8AC3E}">
        <p14:creationId xmlns:p14="http://schemas.microsoft.com/office/powerpoint/2010/main" val="616450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44E5-6BD2-4A41-4CFA-0CB53AF96C4B}"/>
              </a:ext>
            </a:extLst>
          </p:cNvPr>
          <p:cNvSpPr>
            <a:spLocks noGrp="1"/>
          </p:cNvSpPr>
          <p:nvPr>
            <p:ph type="ctrTitle"/>
          </p:nvPr>
        </p:nvSpPr>
        <p:spPr>
          <a:xfrm>
            <a:off x="1154955" y="-132521"/>
            <a:ext cx="673845" cy="132522"/>
          </a:xfrm>
        </p:spPr>
        <p:txBody>
          <a:bodyPr/>
          <a:lstStyle/>
          <a:p>
            <a:endParaRPr lang="en-IN" dirty="0"/>
          </a:p>
        </p:txBody>
      </p:sp>
      <p:sp>
        <p:nvSpPr>
          <p:cNvPr id="3" name="Subtitle 2">
            <a:extLst>
              <a:ext uri="{FF2B5EF4-FFF2-40B4-BE49-F238E27FC236}">
                <a16:creationId xmlns:a16="http://schemas.microsoft.com/office/drawing/2014/main" id="{9140264E-A8DA-F0A5-1052-5AF8032A0F30}"/>
              </a:ext>
            </a:extLst>
          </p:cNvPr>
          <p:cNvSpPr>
            <a:spLocks noGrp="1"/>
          </p:cNvSpPr>
          <p:nvPr>
            <p:ph type="subTitle" idx="1"/>
          </p:nvPr>
        </p:nvSpPr>
        <p:spPr>
          <a:xfrm>
            <a:off x="1154954" y="649357"/>
            <a:ext cx="8929949" cy="5565913"/>
          </a:xfrm>
        </p:spPr>
        <p:txBody>
          <a:bodyPr>
            <a:normAutofit lnSpcReduction="10000"/>
          </a:bodyPr>
          <a:lstStyle/>
          <a:p>
            <a:pPr marL="342900" indent="-342900">
              <a:buFont typeface="Wingdings" panose="05000000000000000000" pitchFamily="2" charset="2"/>
              <a:buChar char="v"/>
            </a:pPr>
            <a:r>
              <a:rPr lang="en-US" dirty="0"/>
              <a:t> Initially, the sweeper wants to show his/her individuality tag in front of RFID reader. It can be shown before and after cleaning the toilet.</a:t>
            </a:r>
          </a:p>
          <a:p>
            <a:pPr marL="342900" indent="-342900">
              <a:buFont typeface="Wingdings" panose="05000000000000000000" pitchFamily="2" charset="2"/>
              <a:buChar char="v"/>
            </a:pPr>
            <a:r>
              <a:rPr lang="en-US" dirty="0"/>
              <a:t> Then the first phase gets initiated and senses for the dirt presence in the toilet.</a:t>
            </a:r>
          </a:p>
          <a:p>
            <a:pPr marL="342900" indent="-342900">
              <a:buFont typeface="Wingdings" panose="05000000000000000000" pitchFamily="2" charset="2"/>
              <a:buChar char="v"/>
            </a:pPr>
            <a:r>
              <a:rPr lang="en-US" dirty="0"/>
              <a:t>  If the dirt gets noticed, it raises the alarm. </a:t>
            </a:r>
          </a:p>
          <a:p>
            <a:pPr marL="342900" indent="-342900">
              <a:buFont typeface="Wingdings" panose="05000000000000000000" pitchFamily="2" charset="2"/>
              <a:buChar char="v"/>
            </a:pPr>
            <a:r>
              <a:rPr lang="en-US" dirty="0"/>
              <a:t> Through this monitoring activity, the sweeper can realize their roles and responsibilities. Then they protect the people by disposing all the unwanted materials (dirt, unwanted gases) present in the toilet.</a:t>
            </a:r>
          </a:p>
          <a:p>
            <a:pPr marL="342900" indent="-342900">
              <a:buFont typeface="Wingdings" panose="05000000000000000000" pitchFamily="2" charset="2"/>
              <a:buChar char="v"/>
            </a:pPr>
            <a:r>
              <a:rPr lang="en-US" dirty="0"/>
              <a:t>  In the final phase, the sonic sensor is used to detect the depth of the septic tank. </a:t>
            </a:r>
          </a:p>
          <a:p>
            <a:pPr marL="342900" indent="-342900">
              <a:buFont typeface="Wingdings" panose="05000000000000000000" pitchFamily="2" charset="2"/>
              <a:buChar char="v"/>
            </a:pPr>
            <a:r>
              <a:rPr lang="en-US" dirty="0"/>
              <a:t> Here, the range of septic tank is fixed prior manner.  If the sewage reached with the range, then it directs message to an organization. </a:t>
            </a:r>
          </a:p>
          <a:p>
            <a:pPr marL="342900" indent="-342900">
              <a:buFont typeface="Wingdings" panose="05000000000000000000" pitchFamily="2" charset="2"/>
              <a:buChar char="v"/>
            </a:pPr>
            <a:r>
              <a:rPr lang="en-US" dirty="0"/>
              <a:t> All the message transfer can be done by the GSM (Global System for Communication).</a:t>
            </a:r>
            <a:endParaRPr lang="en-IN" dirty="0"/>
          </a:p>
          <a:p>
            <a:endParaRPr lang="en-IN" dirty="0"/>
          </a:p>
        </p:txBody>
      </p:sp>
    </p:spTree>
    <p:extLst>
      <p:ext uri="{BB962C8B-B14F-4D97-AF65-F5344CB8AC3E}">
        <p14:creationId xmlns:p14="http://schemas.microsoft.com/office/powerpoint/2010/main" val="3747426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02B2-4F40-B6AC-91DE-D2C4647CA080}"/>
              </a:ext>
            </a:extLst>
          </p:cNvPr>
          <p:cNvSpPr>
            <a:spLocks noGrp="1"/>
          </p:cNvSpPr>
          <p:nvPr>
            <p:ph type="title"/>
          </p:nvPr>
        </p:nvSpPr>
        <p:spPr>
          <a:xfrm flipH="1" flipV="1">
            <a:off x="691830" y="-1046922"/>
            <a:ext cx="328587" cy="198783"/>
          </a:xfrm>
        </p:spPr>
        <p:txBody>
          <a:bodyPr/>
          <a:lstStyle/>
          <a:p>
            <a:endParaRPr lang="en-IN" dirty="0"/>
          </a:p>
        </p:txBody>
      </p:sp>
      <p:sp>
        <p:nvSpPr>
          <p:cNvPr id="3" name="Content Placeholder 2">
            <a:extLst>
              <a:ext uri="{FF2B5EF4-FFF2-40B4-BE49-F238E27FC236}">
                <a16:creationId xmlns:a16="http://schemas.microsoft.com/office/drawing/2014/main" id="{70D2F544-2A69-610B-5CD5-85C643F4B66B}"/>
              </a:ext>
            </a:extLst>
          </p:cNvPr>
          <p:cNvSpPr>
            <a:spLocks noGrp="1"/>
          </p:cNvSpPr>
          <p:nvPr>
            <p:ph idx="1"/>
          </p:nvPr>
        </p:nvSpPr>
        <p:spPr>
          <a:xfrm>
            <a:off x="1020417" y="331304"/>
            <a:ext cx="9030417" cy="5897218"/>
          </a:xfrm>
        </p:spPr>
        <p:txBody>
          <a:bodyPr/>
          <a:lstStyle/>
          <a:p>
            <a:pPr marL="0" indent="0">
              <a:buNone/>
            </a:pPr>
            <a:r>
              <a:rPr lang="en-IN" dirty="0"/>
              <a:t>DESCRIPTION OF ARCHITECTURE </a:t>
            </a:r>
          </a:p>
          <a:p>
            <a:pPr marL="0" indent="0">
              <a:buNone/>
            </a:pPr>
            <a:r>
              <a:rPr lang="en-IN" dirty="0"/>
              <a:t>HARDWARE REQUIREMENTS:</a:t>
            </a:r>
          </a:p>
          <a:p>
            <a:r>
              <a:rPr lang="en-IN" dirty="0"/>
              <a:t>Microcontroller </a:t>
            </a:r>
          </a:p>
          <a:p>
            <a:r>
              <a:rPr lang="en-IN" dirty="0"/>
              <a:t> Power supply </a:t>
            </a:r>
          </a:p>
          <a:p>
            <a:r>
              <a:rPr lang="en-IN" dirty="0"/>
              <a:t> LCD display </a:t>
            </a:r>
          </a:p>
          <a:p>
            <a:r>
              <a:rPr lang="en-IN" dirty="0"/>
              <a:t> Buzzer </a:t>
            </a:r>
          </a:p>
          <a:p>
            <a:r>
              <a:rPr lang="en-IN" dirty="0"/>
              <a:t> Infrared sensor </a:t>
            </a:r>
          </a:p>
          <a:p>
            <a:r>
              <a:rPr lang="en-IN" dirty="0"/>
              <a:t> </a:t>
            </a:r>
            <a:r>
              <a:rPr lang="en-IN" dirty="0" err="1"/>
              <a:t>Sonicsensor</a:t>
            </a:r>
            <a:r>
              <a:rPr lang="en-IN" dirty="0"/>
              <a:t> </a:t>
            </a:r>
          </a:p>
          <a:p>
            <a:r>
              <a:rPr lang="en-IN" dirty="0"/>
              <a:t> </a:t>
            </a:r>
            <a:r>
              <a:rPr lang="en-IN" dirty="0" err="1"/>
              <a:t>Gassensor</a:t>
            </a:r>
            <a:r>
              <a:rPr lang="en-IN" dirty="0"/>
              <a:t> </a:t>
            </a:r>
          </a:p>
          <a:p>
            <a:r>
              <a:rPr lang="en-IN" dirty="0"/>
              <a:t> RFID </a:t>
            </a:r>
          </a:p>
          <a:p>
            <a:r>
              <a:rPr lang="en-IN" dirty="0"/>
              <a:t> </a:t>
            </a:r>
            <a:r>
              <a:rPr lang="en-IN" dirty="0" err="1"/>
              <a:t>GSMmodem</a:t>
            </a:r>
            <a:r>
              <a:rPr lang="en-IN" dirty="0"/>
              <a:t> </a:t>
            </a:r>
          </a:p>
          <a:p>
            <a:pPr marL="0" indent="0">
              <a:buNone/>
            </a:pPr>
            <a:r>
              <a:rPr lang="en-IN" dirty="0"/>
              <a:t>SOFTWARE REQUIREMENTS :</a:t>
            </a:r>
          </a:p>
          <a:p>
            <a:pPr marL="0" indent="0">
              <a:buNone/>
            </a:pPr>
            <a:r>
              <a:rPr lang="en-IN" dirty="0"/>
              <a:t> Embedded C </a:t>
            </a:r>
          </a:p>
        </p:txBody>
      </p:sp>
    </p:spTree>
    <p:extLst>
      <p:ext uri="{BB962C8B-B14F-4D97-AF65-F5344CB8AC3E}">
        <p14:creationId xmlns:p14="http://schemas.microsoft.com/office/powerpoint/2010/main" val="1480585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TotalTime>
  <Words>1201</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Times New Roman</vt:lpstr>
      <vt:lpstr>Wingdings</vt:lpstr>
      <vt:lpstr>Wingdings 3</vt:lpstr>
      <vt:lpstr>Ion</vt:lpstr>
      <vt:lpstr>SMART PUBLIC TOILET</vt:lpstr>
      <vt:lpstr>ABSTRACT:</vt:lpstr>
      <vt:lpstr>INTRODUCTION:</vt:lpstr>
      <vt:lpstr>SCOPE OF THE PROJECT:</vt:lpstr>
      <vt:lpstr>EXISTING SYSTEM:</vt:lpstr>
      <vt:lpstr>ARCHITECTURE OF THE PROPOSED SYSTEM:</vt:lpstr>
      <vt:lpstr>WORKING PRINCIPLE:</vt:lpstr>
      <vt:lpstr>PowerPoint Presentation</vt:lpstr>
      <vt:lpstr>PowerPoint Presentation</vt:lpstr>
      <vt:lpstr> MICROCONTROLLER: </vt:lpstr>
      <vt:lpstr>LCD:</vt:lpstr>
      <vt:lpstr> BUZZER:</vt:lpstr>
      <vt:lpstr> INFRARED SENSOR :</vt:lpstr>
      <vt:lpstr> SMELL SENSOR :</vt:lpstr>
      <vt:lpstr>BLOCK DIAGRAM: </vt:lpstr>
      <vt:lpstr>GSM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PUBLIC TOILET</dc:title>
  <dc:creator>Admin</dc:creator>
  <cp:lastModifiedBy>Admin</cp:lastModifiedBy>
  <cp:revision>2</cp:revision>
  <dcterms:created xsi:type="dcterms:W3CDTF">2023-10-06T09:51:03Z</dcterms:created>
  <dcterms:modified xsi:type="dcterms:W3CDTF">2023-10-13T10:58:41Z</dcterms:modified>
</cp:coreProperties>
</file>