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66882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lstStyle/>
          <a:p>
            <a:fld id="{C443F342-E41B-46A4-9A75-25FDEB4BDA31}" type="datetimeFigureOut">
              <a:rPr lang="en-IN" smtClean="0"/>
              <a:t>27-03-2024</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35" name="Footer Placeholder 4"/>
          <p:cNvSpPr>
            <a:spLocks noGrp="1"/>
          </p:cNvSpPr>
          <p:nvPr>
            <p:ph type="ftr" sz="quarter" idx="11"/>
          </p:nvPr>
        </p:nvSpPr>
        <p:spPr/>
        <p:txBody>
          <a:bodyPr/>
          <a:lstStyle/>
          <a:p>
            <a:endParaRPr lang="en-IN"/>
          </a:p>
        </p:txBody>
      </p:sp>
      <p:sp>
        <p:nvSpPr>
          <p:cNvPr id="104863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24" name="Footer Placeholder 4"/>
          <p:cNvSpPr>
            <a:spLocks noGrp="1"/>
          </p:cNvSpPr>
          <p:nvPr>
            <p:ph type="ftr" sz="quarter" idx="11"/>
          </p:nvPr>
        </p:nvSpPr>
        <p:spPr/>
        <p:txBody>
          <a:bodyPr/>
          <a:lstStyle/>
          <a:p>
            <a:endParaRPr lang="en-IN"/>
          </a:p>
        </p:txBody>
      </p:sp>
      <p:sp>
        <p:nvSpPr>
          <p:cNvPr id="1048625"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smtClean="0"/>
              <a:t>Click to edit Master title style</a:t>
            </a:r>
            <a:endParaRPr lang="en-IN"/>
          </a:p>
        </p:txBody>
      </p:sp>
      <p:sp>
        <p:nvSpPr>
          <p:cNvPr id="1048596"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lstStyle/>
          <a:p>
            <a:fld id="{C443F342-E41B-46A4-9A75-25FDEB4BDA31}" type="datetimeFigureOut">
              <a:rPr lang="en-IN" smtClean="0"/>
              <a:t>27-03-2024</a:t>
            </a:fld>
            <a:endParaRPr lang="en-IN"/>
          </a:p>
        </p:txBody>
      </p:sp>
      <p:sp>
        <p:nvSpPr>
          <p:cNvPr id="1048598" name="Footer Placeholder 4"/>
          <p:cNvSpPr>
            <a:spLocks noGrp="1"/>
          </p:cNvSpPr>
          <p:nvPr>
            <p:ph type="ftr" sz="quarter" idx="11"/>
          </p:nvPr>
        </p:nvSpPr>
        <p:spPr/>
        <p:txBody>
          <a:bodyPr/>
          <a:lstStyle/>
          <a:p>
            <a:endParaRPr lang="en-IN"/>
          </a:p>
        </p:txBody>
      </p:sp>
      <p:sp>
        <p:nvSpPr>
          <p:cNvPr id="1048599"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40" name="Footer Placeholder 4"/>
          <p:cNvSpPr>
            <a:spLocks noGrp="1"/>
          </p:cNvSpPr>
          <p:nvPr>
            <p:ph type="ftr" sz="quarter" idx="11"/>
          </p:nvPr>
        </p:nvSpPr>
        <p:spPr/>
        <p:txBody>
          <a:bodyPr/>
          <a:lstStyle/>
          <a:p>
            <a:endParaRPr lang="en-IN"/>
          </a:p>
        </p:txBody>
      </p:sp>
      <p:sp>
        <p:nvSpPr>
          <p:cNvPr id="1048641"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46" name="Footer Placeholder 5"/>
          <p:cNvSpPr>
            <a:spLocks noGrp="1"/>
          </p:cNvSpPr>
          <p:nvPr>
            <p:ph type="ftr" sz="quarter" idx="11"/>
          </p:nvPr>
        </p:nvSpPr>
        <p:spPr/>
        <p:txBody>
          <a:bodyPr/>
          <a:lstStyle/>
          <a:p>
            <a:endParaRPr lang="en-IN"/>
          </a:p>
        </p:txBody>
      </p:sp>
      <p:sp>
        <p:nvSpPr>
          <p:cNvPr id="1048647"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54" name="Footer Placeholder 7"/>
          <p:cNvSpPr>
            <a:spLocks noGrp="1"/>
          </p:cNvSpPr>
          <p:nvPr>
            <p:ph type="ftr" sz="quarter" idx="11"/>
          </p:nvPr>
        </p:nvSpPr>
        <p:spPr/>
        <p:txBody>
          <a:bodyPr/>
          <a:lstStyle/>
          <a:p>
            <a:endParaRPr lang="en-IN"/>
          </a:p>
        </p:txBody>
      </p:sp>
      <p:sp>
        <p:nvSpPr>
          <p:cNvPr id="1048655" name="Slide Number Placeholder 8"/>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smtClean="0"/>
              <a:t>Click to edit Master title style</a:t>
            </a:r>
            <a:endParaRPr lang="en-IN"/>
          </a:p>
        </p:txBody>
      </p:sp>
      <p:sp>
        <p:nvSpPr>
          <p:cNvPr id="1048618" name="Date Placeholder 2"/>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19" name="Footer Placeholder 3"/>
          <p:cNvSpPr>
            <a:spLocks noGrp="1"/>
          </p:cNvSpPr>
          <p:nvPr>
            <p:ph type="ftr" sz="quarter" idx="11"/>
          </p:nvPr>
        </p:nvSpPr>
        <p:spPr/>
        <p:txBody>
          <a:bodyPr/>
          <a:lstStyle/>
          <a:p>
            <a:endParaRPr lang="en-IN"/>
          </a:p>
        </p:txBody>
      </p:sp>
      <p:sp>
        <p:nvSpPr>
          <p:cNvPr id="1048620" name="Slide Number Placeholder 4"/>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6" name="Date Placeholder 1"/>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07" name="Footer Placeholder 2"/>
          <p:cNvSpPr>
            <a:spLocks noGrp="1"/>
          </p:cNvSpPr>
          <p:nvPr>
            <p:ph type="ftr" sz="quarter" idx="11"/>
          </p:nvPr>
        </p:nvSpPr>
        <p:spPr/>
        <p:txBody>
          <a:bodyPr/>
          <a:lstStyle/>
          <a:p>
            <a:endParaRPr lang="en-IN"/>
          </a:p>
        </p:txBody>
      </p:sp>
      <p:sp>
        <p:nvSpPr>
          <p:cNvPr id="1048608" name="Slide Number Placeholder 3"/>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60" name="Footer Placeholder 5"/>
          <p:cNvSpPr>
            <a:spLocks noGrp="1"/>
          </p:cNvSpPr>
          <p:nvPr>
            <p:ph type="ftr" sz="quarter" idx="11"/>
          </p:nvPr>
        </p:nvSpPr>
        <p:spPr/>
        <p:txBody>
          <a:bodyPr/>
          <a:lstStyle/>
          <a:p>
            <a:endParaRPr lang="en-IN"/>
          </a:p>
        </p:txBody>
      </p:sp>
      <p:sp>
        <p:nvSpPr>
          <p:cNvPr id="1048661"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lstStyle/>
          <a:p>
            <a:fld id="{C443F342-E41B-46A4-9A75-25FDEB4BDA31}" type="datetimeFigureOut">
              <a:rPr lang="en-IN" smtClean="0"/>
              <a:t>27-03-2024</a:t>
            </a:fld>
            <a:endParaRPr lang="en-IN"/>
          </a:p>
        </p:txBody>
      </p:sp>
      <p:sp>
        <p:nvSpPr>
          <p:cNvPr id="1048630" name="Footer Placeholder 5"/>
          <p:cNvSpPr>
            <a:spLocks noGrp="1"/>
          </p:cNvSpPr>
          <p:nvPr>
            <p:ph type="ftr" sz="quarter" idx="11"/>
          </p:nvPr>
        </p:nvSpPr>
        <p:spPr/>
        <p:txBody>
          <a:bodyPr/>
          <a:lstStyle/>
          <a:p>
            <a:endParaRPr lang="en-IN"/>
          </a:p>
        </p:txBody>
      </p:sp>
      <p:sp>
        <p:nvSpPr>
          <p:cNvPr id="1048631"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3F342-E41B-46A4-9A75-25FDEB4BDA31}" type="datetimeFigureOut">
              <a:rPr lang="en-IN" smtClean="0"/>
              <a:t>27-03-2024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pi.semanticscholar.org/CorpusID:8161528" TargetMode="External"/><Relationship Id="rId13" Type="http://schemas.openxmlformats.org/officeDocument/2006/relationships/hyperlink" Target="https://www.worldcat.org/issn/1560-4292" TargetMode="External"/><Relationship Id="rId18" Type="http://schemas.openxmlformats.org/officeDocument/2006/relationships/hyperlink" Target="https://web.archive.org/web/20130911175015/http:/oxforddictionaries.com/definition/english/keylogger" TargetMode="External"/><Relationship Id="rId3" Type="http://schemas.openxmlformats.org/officeDocument/2006/relationships/hyperlink" Target="https://en.wikipedia.org/wiki/Doi_(identifier)" TargetMode="External"/><Relationship Id="rId21" Type="http://schemas.openxmlformats.org/officeDocument/2006/relationships/hyperlink" Target="https://securelist.com/keyloggers-how-they-work-and-how-to-detect-them-part-1/36138/" TargetMode="External"/><Relationship Id="rId7" Type="http://schemas.openxmlformats.org/officeDocument/2006/relationships/hyperlink" Target="https://en.wikipedia.org/wiki/S2CID_(identifier)" TargetMode="External"/><Relationship Id="rId12" Type="http://schemas.openxmlformats.org/officeDocument/2006/relationships/hyperlink" Target="https://hdl.handle.net/10067/1801420151162165141" TargetMode="External"/><Relationship Id="rId17" Type="http://schemas.openxmlformats.org/officeDocument/2006/relationships/hyperlink" Target="https://en.wikipedia.org/wiki/Keystroke_logging#cite_ref-4" TargetMode="External"/><Relationship Id="rId2" Type="http://schemas.openxmlformats.org/officeDocument/2006/relationships/hyperlink" Target="https://ieeexplore.ieee.org/document/6746187" TargetMode="External"/><Relationship Id="rId16" Type="http://schemas.openxmlformats.org/officeDocument/2006/relationships/hyperlink" Target="https://www.keylogger.org/keylogger.html#h_8" TargetMode="External"/><Relationship Id="rId20" Type="http://schemas.openxmlformats.org/officeDocument/2006/relationships/hyperlink" Target="https://en.wikipedia.org/wiki/Keystroke_logging#cite_ref-5" TargetMode="External"/><Relationship Id="rId1" Type="http://schemas.openxmlformats.org/officeDocument/2006/relationships/slideLayout" Target="../slideLayouts/slideLayout2.xml"/><Relationship Id="rId6" Type="http://schemas.openxmlformats.org/officeDocument/2006/relationships/hyperlink" Target="https://www.worldcat.org/issn/1536-1233" TargetMode="External"/><Relationship Id="rId11" Type="http://schemas.openxmlformats.org/officeDocument/2006/relationships/hyperlink" Target="https://en.wikipedia.org/wiki/Hdl_(identifier)" TargetMode="External"/><Relationship Id="rId5" Type="http://schemas.openxmlformats.org/officeDocument/2006/relationships/hyperlink" Target="https://en.wikipedia.org/wiki/ISSN_(identifier)" TargetMode="External"/><Relationship Id="rId15" Type="http://schemas.openxmlformats.org/officeDocument/2006/relationships/hyperlink" Target="https://en.wikipedia.org/wiki/Keystroke_logging#cite_ref-3" TargetMode="External"/><Relationship Id="rId10" Type="http://schemas.openxmlformats.org/officeDocument/2006/relationships/hyperlink" Target="https://doi.org/10.1007/s40593-021-00268-w" TargetMode="External"/><Relationship Id="rId19" Type="http://schemas.openxmlformats.org/officeDocument/2006/relationships/hyperlink" Target="http://oxforddictionaries.com/definition/english/keylogger" TargetMode="External"/><Relationship Id="rId4" Type="http://schemas.openxmlformats.org/officeDocument/2006/relationships/hyperlink" Target="https://doi.org/10.1109/TMC.2014.2307331" TargetMode="External"/><Relationship Id="rId9" Type="http://schemas.openxmlformats.org/officeDocument/2006/relationships/hyperlink" Target="https://en.wikipedia.org/wiki/Keystroke_logging#cite_ref-2" TargetMode="External"/><Relationship Id="rId14" Type="http://schemas.openxmlformats.org/officeDocument/2006/relationships/hyperlink" Target="https://api.semanticscholar.org/CorpusID:23870397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lstStyle/>
          <a:p>
            <a:r>
              <a:rPr lang="en-IN" sz="5000" dirty="0" smtClean="0">
                <a:latin typeface="Arial Black" panose="020B0A04020102020204" pitchFamily="34" charset="0"/>
              </a:rPr>
              <a:t>CAPSTONE PROJECT</a:t>
            </a:r>
            <a:endParaRPr lang="en-IN" sz="5000" dirty="0">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lstStyle/>
          <a:p>
            <a:r>
              <a:rPr lang="en-IN" sz="3500" b="1" dirty="0" smtClean="0"/>
              <a:t> KEYLOGGERS AND IT’S SECURITY</a:t>
            </a:r>
            <a:endParaRPr lang="en-IN" sz="4000" b="1" dirty="0">
              <a:latin typeface="Arial Black" panose="020B0A04020102020204" pitchFamily="34" charset="0"/>
            </a:endParaRPr>
          </a:p>
        </p:txBody>
      </p:sp>
      <p:sp>
        <p:nvSpPr>
          <p:cNvPr id="1048588" name="TextBox 4"/>
          <p:cNvSpPr txBox="1"/>
          <p:nvPr/>
        </p:nvSpPr>
        <p:spPr>
          <a:xfrm>
            <a:off x="1811214" y="4369777"/>
            <a:ext cx="8352693" cy="923330"/>
          </a:xfrm>
          <a:prstGeom prst="rect">
            <a:avLst/>
          </a:prstGeom>
          <a:noFill/>
        </p:spPr>
        <p:txBody>
          <a:bodyPr wrap="square" rtlCol="0">
            <a:spAutoFit/>
          </a:bodyPr>
          <a:lstStyle/>
          <a:p>
            <a:r>
              <a:rPr lang="en-US" b="1" dirty="0" smtClean="0"/>
              <a:t>Presented by </a:t>
            </a:r>
            <a:endParaRPr lang="zh-CN" altLang="en-US" dirty="0"/>
          </a:p>
          <a:p>
            <a:endParaRPr lang="zh-CN" altLang="en-US" dirty="0"/>
          </a:p>
          <a:p>
            <a:r>
              <a:rPr lang="en-US" b="1" dirty="0" smtClean="0"/>
              <a:t>YUVARANI.K </a:t>
            </a:r>
            <a:r>
              <a:rPr lang="en-IN" b="1" dirty="0" smtClean="0"/>
              <a:t>– MADHA ENGINEERING COLLEGE – </a:t>
            </a:r>
            <a:r>
              <a:rPr lang="en-IN" b="1" dirty="0" smtClean="0"/>
              <a:t>B.TECH-INFORMATION </a:t>
            </a:r>
            <a:r>
              <a:rPr lang="en-IN" b="1" dirty="0" smtClean="0"/>
              <a:t>TECNOLOGY</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US" sz="4000" dirty="0" smtClean="0">
                <a:latin typeface="Arial Black" panose="020B0A04020102020204" pitchFamily="34" charset="0"/>
              </a:rPr>
              <a:t>FUTURE SCOPE</a:t>
            </a:r>
            <a:endParaRPr lang="en-IN" sz="4000" dirty="0">
              <a:latin typeface="Arial Black" panose="020B0A04020102020204" pitchFamily="34" charset="0"/>
            </a:endParaRPr>
          </a:p>
        </p:txBody>
      </p:sp>
      <p:sp>
        <p:nvSpPr>
          <p:cNvPr id="1048613" name="Content Placeholder 2"/>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Enhanced Stealth</a:t>
            </a:r>
            <a:r>
              <a:rPr lang="en-US" sz="2000" dirty="0">
                <a:latin typeface="Arial" panose="020B0604020202020204" pitchFamily="34" charset="0"/>
                <a:cs typeface="Arial" panose="020B0604020202020204" pitchFamily="34" charset="0"/>
              </a:rPr>
              <a:t>: Develop techniques to make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more covert and harder to detect by antivirus software and anti-malware programs. </a:t>
            </a:r>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Remote </a:t>
            </a:r>
            <a:r>
              <a:rPr lang="en-US" sz="2000" b="1" dirty="0">
                <a:latin typeface="Arial" panose="020B0604020202020204" pitchFamily="34" charset="0"/>
                <a:cs typeface="Arial" panose="020B0604020202020204" pitchFamily="34" charset="0"/>
              </a:rPr>
              <a:t>Monitoring</a:t>
            </a:r>
            <a:r>
              <a:rPr lang="en-US" sz="2000" dirty="0">
                <a:latin typeface="Arial" panose="020B0604020202020204" pitchFamily="34" charset="0"/>
                <a:cs typeface="Arial" panose="020B0604020202020204" pitchFamily="34" charset="0"/>
              </a:rPr>
              <a:t>: Implement features to allow remote access to the captured keystrokes and system </a:t>
            </a:r>
            <a:r>
              <a:rPr lang="en-US" sz="2000" dirty="0" smtClean="0">
                <a:latin typeface="Arial" panose="020B0604020202020204" pitchFamily="34" charset="0"/>
                <a:cs typeface="Arial" panose="020B0604020202020204" pitchFamily="34" charset="0"/>
              </a:rPr>
              <a:t>logs.</a:t>
            </a:r>
          </a:p>
          <a:p>
            <a:r>
              <a:rPr lang="en-US" sz="2000" b="1" dirty="0" smtClean="0">
                <a:latin typeface="Arial" panose="020B0604020202020204" pitchFamily="34" charset="0"/>
                <a:cs typeface="Arial" panose="020B0604020202020204" pitchFamily="34" charset="0"/>
              </a:rPr>
              <a:t>Advanced </a:t>
            </a:r>
            <a:r>
              <a:rPr lang="en-US" sz="2000" b="1" dirty="0">
                <a:latin typeface="Arial" panose="020B0604020202020204" pitchFamily="34" charset="0"/>
                <a:cs typeface="Arial" panose="020B0604020202020204" pitchFamily="34" charset="0"/>
              </a:rPr>
              <a:t>Logging</a:t>
            </a:r>
            <a:r>
              <a:rPr lang="en-US" sz="2000" dirty="0">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normAutofit/>
          </a:bodyPr>
          <a:lstStyle/>
          <a:p>
            <a:r>
              <a:rPr lang="en-IN" sz="4000" dirty="0" smtClean="0">
                <a:latin typeface="Arial Black" panose="020B0A04020102020204" pitchFamily="34" charset="0"/>
              </a:rPr>
              <a:t>REFERENCES</a:t>
            </a:r>
            <a:endParaRPr lang="en-IN" sz="4000" dirty="0">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lstStyle/>
          <a:p>
            <a:r>
              <a:rPr lang="en-IN" sz="2000" dirty="0" smtClean="0">
                <a:solidFill>
                  <a:srgbClr val="0F0F0F"/>
                </a:solidFill>
                <a:latin typeface="Arial" panose="020B0604020202020204" pitchFamily="34" charset="0"/>
                <a:ea typeface="+mn-lt"/>
                <a:cs typeface="Arial" panose="020B0604020202020204" pitchFamily="34" charset="0"/>
              </a:rPr>
              <a:t>	</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Nyang</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DaeHun</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Mohaisen</a:t>
            </a:r>
            <a:r>
              <a:rPr lang="en-IN" sz="2000" i="1" dirty="0">
                <a:latin typeface="Arial" panose="020B0604020202020204" pitchFamily="34" charset="0"/>
                <a:cs typeface="Arial" panose="020B0604020202020204" pitchFamily="34" charset="0"/>
              </a:rPr>
              <a:t>, Aziz; Kang, </a:t>
            </a:r>
            <a:r>
              <a:rPr lang="en-IN" sz="2000" i="1" dirty="0" err="1">
                <a:latin typeface="Arial" panose="020B0604020202020204" pitchFamily="34" charset="0"/>
                <a:cs typeface="Arial" panose="020B0604020202020204" pitchFamily="34" charset="0"/>
              </a:rPr>
              <a:t>Jeonil</a:t>
            </a:r>
            <a:r>
              <a:rPr lang="en-IN" sz="2000" i="1" dirty="0">
                <a:latin typeface="Arial" panose="020B0604020202020204" pitchFamily="34" charset="0"/>
                <a:cs typeface="Arial" panose="020B0604020202020204" pitchFamily="34" charset="0"/>
              </a:rPr>
              <a:t> (2014-11-01). </a:t>
            </a:r>
            <a:r>
              <a:rPr lang="en-IN" sz="2000" i="1" dirty="0">
                <a:latin typeface="Arial" panose="020B0604020202020204" pitchFamily="34" charset="0"/>
                <a:cs typeface="Arial" panose="020B0604020202020204" pitchFamily="34" charset="0"/>
                <a:hlinkClick r:id="rId2"/>
              </a:rPr>
              <a:t>"Keylogging-Resistant Visual Authentication Protocols"</a:t>
            </a:r>
            <a:r>
              <a:rPr lang="en-IN" sz="2000" i="1" dirty="0">
                <a:latin typeface="Arial" panose="020B0604020202020204" pitchFamily="34" charset="0"/>
                <a:cs typeface="Arial" panose="020B0604020202020204" pitchFamily="34" charset="0"/>
              </a:rPr>
              <a:t>. IEEE Transactions on Mobile Computing. </a:t>
            </a:r>
            <a:r>
              <a:rPr lang="en-IN" sz="2000" b="1" i="1" dirty="0">
                <a:latin typeface="Arial" panose="020B0604020202020204" pitchFamily="34" charset="0"/>
                <a:cs typeface="Arial" panose="020B0604020202020204" pitchFamily="34" charset="0"/>
              </a:rPr>
              <a:t>13</a:t>
            </a:r>
            <a:r>
              <a:rPr lang="en-IN" sz="2000" i="1" dirty="0">
                <a:latin typeface="Arial" panose="020B0604020202020204" pitchFamily="34" charset="0"/>
                <a:cs typeface="Arial" panose="020B0604020202020204" pitchFamily="34" charset="0"/>
              </a:rPr>
              <a:t> (11): 2566–2579.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4"/>
              </a:rPr>
              <a:t>10.1109/TMC.2014.2307331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6"/>
              </a:rPr>
              <a:t>1536-1233</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8"/>
              </a:rPr>
              <a:t>8161528</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Conijn</a:t>
            </a:r>
            <a:r>
              <a:rPr lang="en-IN" sz="2000" i="1" dirty="0">
                <a:latin typeface="Arial" panose="020B0604020202020204" pitchFamily="34" charset="0"/>
                <a:cs typeface="Arial" panose="020B0604020202020204" pitchFamily="34" charset="0"/>
              </a:rPr>
              <a:t>, Rianne; Cook, Christine; van </a:t>
            </a:r>
            <a:r>
              <a:rPr lang="en-IN" sz="2000" i="1" dirty="0" err="1">
                <a:latin typeface="Arial" panose="020B0604020202020204" pitchFamily="34" charset="0"/>
                <a:cs typeface="Arial" panose="020B0604020202020204" pitchFamily="34" charset="0"/>
              </a:rPr>
              <a:t>Zaanen</a:t>
            </a:r>
            <a:r>
              <a:rPr lang="en-IN" sz="2000" i="1" dirty="0">
                <a:latin typeface="Arial" panose="020B0604020202020204" pitchFamily="34" charset="0"/>
                <a:cs typeface="Arial" panose="020B0604020202020204" pitchFamily="34" charset="0"/>
              </a:rPr>
              <a:t>, Menno; Van </a:t>
            </a:r>
            <a:r>
              <a:rPr lang="en-IN" sz="2000" i="1" dirty="0" err="1">
                <a:latin typeface="Arial" panose="020B0604020202020204" pitchFamily="34" charset="0"/>
                <a:cs typeface="Arial" panose="020B0604020202020204" pitchFamily="34" charset="0"/>
              </a:rPr>
              <a:t>Waes</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Luuk</a:t>
            </a:r>
            <a:r>
              <a:rPr lang="en-IN" sz="2000" i="1" dirty="0">
                <a:latin typeface="Arial" panose="020B0604020202020204" pitchFamily="34" charset="0"/>
                <a:cs typeface="Arial" panose="020B0604020202020204" pitchFamily="34" charset="0"/>
              </a:rPr>
              <a:t> (2021-08-24). </a:t>
            </a:r>
            <a:r>
              <a:rPr lang="en-IN" sz="2000" i="1" dirty="0">
                <a:latin typeface="Arial" panose="020B0604020202020204" pitchFamily="34" charset="0"/>
                <a:cs typeface="Arial" panose="020B0604020202020204" pitchFamily="34" charset="0"/>
                <a:hlinkClick r:id="rId10"/>
              </a:rPr>
              <a:t>"Early prediction of writing quality using keystroke logging"</a:t>
            </a:r>
            <a:r>
              <a:rPr lang="en-IN" sz="2000" i="1" dirty="0">
                <a:latin typeface="Arial" panose="020B0604020202020204" pitchFamily="34" charset="0"/>
                <a:cs typeface="Arial" panose="020B0604020202020204" pitchFamily="34" charset="0"/>
              </a:rPr>
              <a:t>. International Journal of Artificial Intelligence in Education. </a:t>
            </a:r>
            <a:r>
              <a:rPr lang="en-IN" sz="2000" b="1" i="1" dirty="0">
                <a:latin typeface="Arial" panose="020B0604020202020204" pitchFamily="34" charset="0"/>
                <a:cs typeface="Arial" panose="020B0604020202020204" pitchFamily="34" charset="0"/>
              </a:rPr>
              <a:t>32</a:t>
            </a:r>
            <a:r>
              <a:rPr lang="en-IN" sz="2000" i="1" dirty="0">
                <a:latin typeface="Arial" panose="020B0604020202020204" pitchFamily="34" charset="0"/>
                <a:cs typeface="Arial" panose="020B0604020202020204" pitchFamily="34" charset="0"/>
              </a:rPr>
              <a:t> (4): 835–866.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0"/>
              </a:rPr>
              <a:t>10.1007/s40593-021-00268-w</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1" tooltip="Hdl (identifier)"/>
              </a:rPr>
              <a:t>hdl</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2"/>
              </a:rPr>
              <a:t>10067/1801420151162165141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3"/>
              </a:rPr>
              <a:t>1560-4292</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4"/>
              </a:rPr>
              <a:t>238703970</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15" tooltip="Jump up"/>
              </a:rPr>
              <a:t>^</a:t>
            </a: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hlinkClick r:id="rId16"/>
              </a:rPr>
              <a:t>Use of legal software products for computer monitoring</a:t>
            </a:r>
            <a:r>
              <a:rPr lang="en-IN" sz="2000" dirty="0">
                <a:latin typeface="Arial" panose="020B0604020202020204" pitchFamily="34" charset="0"/>
                <a:cs typeface="Arial" panose="020B0604020202020204" pitchFamily="34" charset="0"/>
              </a:rPr>
              <a:t>, keylogger.org</a:t>
            </a:r>
          </a:p>
          <a:p>
            <a:r>
              <a:rPr lang="en-IN" sz="2000" b="1" dirty="0">
                <a:latin typeface="Arial" panose="020B0604020202020204" pitchFamily="34" charset="0"/>
                <a:cs typeface="Arial" panose="020B0604020202020204" pitchFamily="34" charset="0"/>
                <a:hlinkClick r:id="rId17" tooltip="Jump up"/>
              </a:rPr>
              <a:t>^</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8"/>
              </a:rPr>
              <a:t>"</a:t>
            </a:r>
            <a:r>
              <a:rPr lang="en-IN" sz="2000" i="1" dirty="0" err="1">
                <a:latin typeface="Arial" panose="020B0604020202020204" pitchFamily="34" charset="0"/>
                <a:cs typeface="Arial" panose="020B0604020202020204" pitchFamily="34" charset="0"/>
                <a:hlinkClick r:id="rId18"/>
              </a:rPr>
              <a:t>Keylogger</a:t>
            </a:r>
            <a:r>
              <a:rPr lang="en-IN" sz="2000" i="1" dirty="0">
                <a:latin typeface="Arial" panose="020B0604020202020204" pitchFamily="34" charset="0"/>
                <a:cs typeface="Arial" panose="020B0604020202020204" pitchFamily="34" charset="0"/>
                <a:hlinkClick r:id="rId18"/>
              </a:rPr>
              <a:t>"</a:t>
            </a:r>
            <a:r>
              <a:rPr lang="en-IN" sz="2000" i="1" dirty="0">
                <a:latin typeface="Arial" panose="020B0604020202020204" pitchFamily="34" charset="0"/>
                <a:cs typeface="Arial" panose="020B0604020202020204" pitchFamily="34" charset="0"/>
              </a:rPr>
              <a:t>. Oxford dictionaries. Archived from </a:t>
            </a:r>
            <a:r>
              <a:rPr lang="en-IN" sz="2000" i="1" dirty="0">
                <a:latin typeface="Arial" panose="020B0604020202020204" pitchFamily="34" charset="0"/>
                <a:cs typeface="Arial" panose="020B0604020202020204" pitchFamily="34" charset="0"/>
                <a:hlinkClick r:id="rId19"/>
              </a:rPr>
              <a:t>the original</a:t>
            </a:r>
            <a:r>
              <a:rPr lang="en-IN" sz="2000" i="1" dirty="0">
                <a:latin typeface="Arial" panose="020B0604020202020204" pitchFamily="34" charset="0"/>
                <a:cs typeface="Arial" panose="020B0604020202020204" pitchFamily="34" charset="0"/>
              </a:rPr>
              <a:t> on 2013-09-11. Retrieved 2013-08-03.</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20" tooltip="Jump up"/>
              </a:rPr>
              <a: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hlinkClick r:id="rId21"/>
              </a:rPr>
              <a:t>Keyloggers</a:t>
            </a:r>
            <a:r>
              <a:rPr lang="en-IN" sz="2000" dirty="0">
                <a:latin typeface="Arial" panose="020B0604020202020204" pitchFamily="34" charset="0"/>
                <a:cs typeface="Arial" panose="020B0604020202020204" pitchFamily="34" charset="0"/>
                <a:hlinkClick r:id="rId21"/>
              </a:rPr>
              <a:t>: How they work and how to detect them (Part 1)</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Secure List</a:t>
            </a:r>
            <a:r>
              <a:rPr lang="en-IN" sz="2000" dirty="0">
                <a:latin typeface="Arial" panose="020B0604020202020204" pitchFamily="34" charset="0"/>
                <a:cs typeface="Arial" panose="020B0604020202020204" pitchFamily="34" charset="0"/>
              </a:rPr>
              <a:t>, "Today, </a:t>
            </a:r>
            <a:r>
              <a:rPr lang="en-IN" sz="2000" dirty="0" err="1">
                <a:latin typeface="Arial" panose="020B0604020202020204" pitchFamily="34" charset="0"/>
                <a:cs typeface="Arial" panose="020B0604020202020204" pitchFamily="34" charset="0"/>
              </a:rPr>
              <a:t>keyloggers</a:t>
            </a:r>
            <a:r>
              <a:rPr lang="en-IN" sz="2000" dirty="0">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lang="en-IN" sz="2000" dirty="0" err="1">
                <a:latin typeface="Arial" panose="020B0604020202020204" pitchFamily="34" charset="0"/>
                <a:cs typeface="Arial" panose="020B0604020202020204" pitchFamily="34" charset="0"/>
              </a:rPr>
              <a:t>keylogger</a:t>
            </a:r>
            <a:r>
              <a:rPr lang="en-IN" sz="2000" dirty="0">
                <a:latin typeface="Arial" panose="020B0604020202020204" pitchFamily="34" charset="0"/>
                <a:cs typeface="Arial" panose="020B0604020202020204" pitchFamily="34" charset="0"/>
              </a:rPr>
              <a:t> Trojans for this very purpose."</a:t>
            </a:r>
          </a:p>
          <a:p>
            <a:pPr marL="0" indent="0">
              <a:buNone/>
            </a:pP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extBox 1"/>
          <p:cNvSpPr txBox="1"/>
          <p:nvPr/>
        </p:nvSpPr>
        <p:spPr>
          <a:xfrm>
            <a:off x="3578469" y="2162908"/>
            <a:ext cx="5353004" cy="1015663"/>
          </a:xfrm>
          <a:prstGeom prst="rect">
            <a:avLst/>
          </a:prstGeom>
          <a:noFill/>
        </p:spPr>
        <p:txBody>
          <a:bodyPr wrap="none" rtlCol="0">
            <a:spAutoFit/>
          </a:bodyPr>
          <a:lstStyle/>
          <a:p>
            <a:pPr algn="ctr"/>
            <a:r>
              <a:rPr lang="en-IN" sz="6000" dirty="0" smtClean="0">
                <a:latin typeface="Arial Black" panose="020B0A04020102020204" pitchFamily="34" charset="0"/>
              </a:rPr>
              <a:t>THANK YOU</a:t>
            </a:r>
            <a:endParaRPr lang="en-IN" sz="6000" dirty="0">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lstStyle/>
          <a:p>
            <a:r>
              <a:rPr lang="en-IN" dirty="0">
                <a:latin typeface="Arial Black" panose="020B0A04020102020204" pitchFamily="34" charset="0"/>
              </a:rPr>
              <a:t>O</a:t>
            </a:r>
            <a:r>
              <a:rPr lang="en-IN" dirty="0" smtClean="0">
                <a:latin typeface="Arial Black" panose="020B0A04020102020204" pitchFamily="34" charset="0"/>
              </a:rPr>
              <a:t>UTLINE</a:t>
            </a:r>
            <a:endParaRPr lang="en-IN" dirty="0">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lstStyle/>
          <a:p>
            <a:pPr algn="l"/>
            <a:r>
              <a:rPr lang="en-IN" dirty="0" smtClean="0"/>
              <a:t>Problem Statement</a:t>
            </a:r>
          </a:p>
          <a:p>
            <a:pPr algn="l"/>
            <a:r>
              <a:rPr lang="en-IN" dirty="0" smtClean="0"/>
              <a:t>Proposed System/Solution</a:t>
            </a:r>
          </a:p>
          <a:p>
            <a:pPr algn="l"/>
            <a:r>
              <a:rPr lang="en-IN" dirty="0" smtClean="0"/>
              <a:t>System Development Approach</a:t>
            </a:r>
          </a:p>
          <a:p>
            <a:pPr algn="l"/>
            <a:r>
              <a:rPr lang="en-IN" dirty="0" smtClean="0"/>
              <a:t>Algorithm and deployment</a:t>
            </a:r>
          </a:p>
          <a:p>
            <a:pPr algn="l"/>
            <a:r>
              <a:rPr lang="en-IN" dirty="0" smtClean="0"/>
              <a:t>Results</a:t>
            </a:r>
          </a:p>
          <a:p>
            <a:pPr algn="l"/>
            <a:r>
              <a:rPr lang="en-IN" dirty="0" smtClean="0"/>
              <a:t>Conclusion</a:t>
            </a:r>
          </a:p>
          <a:p>
            <a:pPr algn="l"/>
            <a:r>
              <a:rPr lang="en-US" dirty="0" smtClean="0"/>
              <a:t>Future Scope</a:t>
            </a:r>
            <a:endParaRPr lang="en-IN" dirty="0" smtClean="0"/>
          </a:p>
          <a:p>
            <a:pPr algn="l"/>
            <a:r>
              <a:rPr lang="en-IN" dirty="0" smtClean="0"/>
              <a:t>Reference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lstStyle/>
          <a:p>
            <a:r>
              <a:rPr lang="en-IN" sz="4000" dirty="0" smtClean="0">
                <a:latin typeface="Arial Black" panose="020B0A04020102020204" pitchFamily="34" charset="0"/>
              </a:rPr>
              <a:t>PROBLEM STATEMENT</a:t>
            </a:r>
            <a:endParaRPr lang="en-IN" sz="4000" dirty="0">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lstStyle/>
          <a:p>
            <a:pPr algn="l"/>
            <a:r>
              <a:rPr lang="en-US" dirty="0"/>
              <a:t>The proliferation of </a:t>
            </a:r>
            <a:r>
              <a:rPr lang="en-US" dirty="0" err="1"/>
              <a:t>keyloggers</a:t>
            </a:r>
            <a:r>
              <a:rPr lang="en-US" dirty="0"/>
              <a:t> poses a significant threat to information security, as they are capable of stealthily capturing and transmitting sensitive data, including passwords, financial information, and personal correspondence. Despite advancements in antivirus and cybersecurity measures, </a:t>
            </a:r>
            <a:r>
              <a:rPr lang="en-US" dirty="0" err="1" smtClean="0"/>
              <a:t>keyloggers</a:t>
            </a:r>
            <a:r>
              <a:rPr lang="en-US" dirty="0" smtClean="0"/>
              <a:t> </a:t>
            </a:r>
            <a:r>
              <a:rPr lang="en-US" dirty="0"/>
              <a:t>continue to evolve, employing sophisticated techniques to evade detection and persist within systems</a:t>
            </a:r>
            <a:r>
              <a:rPr lang="en-US" dirty="0" smtClean="0"/>
              <a:t>.</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lstStyle/>
          <a:p>
            <a:r>
              <a:rPr lang="en-IN" sz="4000" dirty="0"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lstStyle/>
          <a:p>
            <a:pPr algn="l"/>
            <a:r>
              <a:rPr lang="en-US" altLang="en-US" sz="2000" dirty="0">
                <a:latin typeface="Arial" panose="020B0604020202020204" pitchFamily="34" charset="0"/>
              </a:rPr>
              <a:t>Our proposed system entails the development of a </a:t>
            </a:r>
            <a:r>
              <a:rPr lang="en-US" altLang="en-US" sz="2000" dirty="0" err="1">
                <a:latin typeface="Arial" panose="020B0604020202020204" pitchFamily="34" charset="0"/>
              </a:rPr>
              <a:t>keylogger</a:t>
            </a:r>
            <a:r>
              <a:rPr lang="en-US" altLang="en-US" sz="2000" dirty="0">
                <a:latin typeface="Arial" panose="020B0604020202020204" pitchFamily="34" charset="0"/>
              </a:rPr>
              <a:t> using Python's </a:t>
            </a:r>
            <a:r>
              <a:rPr lang="en-US" altLang="en-US" sz="2000" dirty="0" err="1">
                <a:latin typeface="Arial" panose="020B0604020202020204" pitchFamily="34" charset="0"/>
              </a:rPr>
              <a:t>Tkinter</a:t>
            </a:r>
            <a:r>
              <a:rPr lang="en-US" altLang="en-US" sz="2000" dirty="0">
                <a:latin typeface="Arial" panose="020B0604020202020204" pitchFamily="34" charset="0"/>
              </a:rPr>
              <a:t> library for the GUI, alongside the </a:t>
            </a:r>
            <a:r>
              <a:rPr lang="en-US" altLang="en-US" sz="2000" dirty="0" err="1">
                <a:latin typeface="Arial" panose="020B0604020202020204" pitchFamily="34" charset="0"/>
              </a:rPr>
              <a:t>pynput</a:t>
            </a:r>
            <a:r>
              <a:rPr lang="en-US" altLang="en-US" sz="2000" dirty="0">
                <a:latin typeface="Arial" panose="020B0604020202020204" pitchFamily="34" charset="0"/>
              </a:rPr>
              <a:t> library for capturing keyboard inputs. The </a:t>
            </a:r>
            <a:r>
              <a:rPr lang="en-US" altLang="en-US" sz="2000" dirty="0" err="1">
                <a:latin typeface="Arial" panose="020B0604020202020204" pitchFamily="34" charset="0"/>
              </a:rPr>
              <a:t>keylogger</a:t>
            </a:r>
            <a:r>
              <a:rPr lang="en-US" altLang="en-US" sz="2000" dirty="0">
                <a:latin typeface="Arial" panose="020B0604020202020204" pitchFamily="34" charset="0"/>
              </a:rPr>
              <a:t> records keystrokes and saves them in both text and JSON formats for comprehensive </a:t>
            </a:r>
            <a:r>
              <a:rPr lang="en-US" altLang="en-US" sz="2000" dirty="0" smtClean="0">
                <a:latin typeface="Arial" panose="020B0604020202020204" pitchFamily="34" charset="0"/>
              </a:rPr>
              <a:t>analysis.</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a:bodyPr>
          <a:lstStyle/>
          <a:p>
            <a:r>
              <a:rPr lang="en-IN" sz="4000" dirty="0"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lstStyle/>
          <a:p>
            <a:pPr marL="0" indent="0">
              <a:buNone/>
            </a:pPr>
            <a:r>
              <a:rPr lang="en-IN" sz="20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2000" dirty="0" smtClean="0">
                <a:solidFill>
                  <a:srgbClr val="0F0F0F"/>
                </a:solidFill>
                <a:latin typeface="Arial" panose="020B0604020202020204" pitchFamily="34" charset="0"/>
                <a:ea typeface="+mn-lt"/>
                <a:cs typeface="Arial" panose="020B0604020202020204" pitchFamily="34" charset="0"/>
              </a:rPr>
              <a:t>phishing attack. </a:t>
            </a:r>
            <a:r>
              <a:rPr lang="en-IN" sz="2000" dirty="0">
                <a:solidFill>
                  <a:srgbClr val="0F0F0F"/>
                </a:solidFill>
                <a:latin typeface="Arial" panose="020B0604020202020204" pitchFamily="34" charset="0"/>
                <a:ea typeface="+mn-lt"/>
                <a:cs typeface="Arial" panose="020B0604020202020204" pitchFamily="34" charset="0"/>
              </a:rPr>
              <a:t>Here's a suggested structure for this section:</a:t>
            </a:r>
            <a:endParaRPr lang="en-US" sz="2000" dirty="0" smtClean="0">
              <a:latin typeface="Arial" panose="020B0604020202020204" pitchFamily="34" charset="0"/>
              <a:cs typeface="Arial" panose="020B0604020202020204" pitchFamily="34" charset="0"/>
            </a:endParaRP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Python: For programming the </a:t>
            </a:r>
            <a:r>
              <a:rPr lang="en-IN" sz="2000" kern="100" dirty="0" err="1">
                <a:latin typeface="Arial" panose="020B0604020202020204" pitchFamily="34" charset="0"/>
                <a:ea typeface="Calibri" panose="020F0502020204030204" pitchFamily="34" charset="0"/>
                <a:cs typeface="Arial" panose="020B0604020202020204" pitchFamily="34" charset="0"/>
              </a:rPr>
              <a:t>keylogger</a:t>
            </a:r>
            <a:r>
              <a:rPr lang="en-IN" sz="2000" kern="100" dirty="0">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Tkinter</a:t>
            </a:r>
            <a:r>
              <a:rPr lang="en-IN" sz="2000" kern="100" dirty="0">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pynput</a:t>
            </a:r>
            <a:r>
              <a:rPr lang="en-IN" sz="2000" kern="100" dirty="0">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latin typeface="Arial" panose="020B0604020202020204" pitchFamily="34" charset="0"/>
              <a:ea typeface="Calibri" panose="020F0502020204030204" pitchFamily="34" charset="0"/>
              <a:cs typeface="Arial" panose="020B0604020202020204" pitchFamily="34" charset="0"/>
            </a:endParaRPr>
          </a:p>
          <a:p>
            <a:pPr marL="305435" indent="-305435"/>
            <a:endParaRPr lang="en-IN" sz="2000"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lstStyle/>
          <a:p>
            <a:r>
              <a:rPr lang="en-IN" sz="4000" dirty="0"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lstStyle/>
          <a:p>
            <a:pPr marL="0" indent="0">
              <a:buNone/>
            </a:pPr>
            <a:r>
              <a:rPr lang="en-US" sz="2000" dirty="0">
                <a:latin typeface="Arial" panose="020B0604020202020204" pitchFamily="34" charset="0"/>
                <a:cs typeface="Arial" panose="020B0604020202020204" pitchFamily="34" charset="0"/>
              </a:rPr>
              <a:t>Below is an algorithm that outlines the functionality of the provided Python program, which is a basic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implemented using the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GUI toolkit and the </a:t>
            </a:r>
            <a:r>
              <a:rPr lang="en-US" sz="2000" dirty="0" err="1">
                <a:latin typeface="Arial" panose="020B0604020202020204" pitchFamily="34" charset="0"/>
                <a:cs typeface="Arial" panose="020B0604020202020204" pitchFamily="34" charset="0"/>
              </a:rPr>
              <a:t>pynput</a:t>
            </a:r>
            <a:r>
              <a:rPr lang="en-US" sz="2000" dirty="0">
                <a:latin typeface="Arial" panose="020B0604020202020204" pitchFamily="34" charset="0"/>
                <a:cs typeface="Arial" panose="020B0604020202020204" pitchFamily="34" charset="0"/>
              </a:rPr>
              <a:t> library</a:t>
            </a:r>
            <a:r>
              <a:rPr lang="en-US" sz="2000" dirty="0" smtClean="0">
                <a:latin typeface="Arial" panose="020B0604020202020204" pitchFamily="34" charset="0"/>
                <a:cs typeface="Arial" panose="020B0604020202020204" pitchFamily="34" charset="0"/>
              </a:rPr>
              <a:t>:</a:t>
            </a: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ALGORITHM:</a:t>
            </a:r>
            <a:endParaRPr lang="en-US" b="1" dirty="0"/>
          </a:p>
          <a:p>
            <a:pPr marL="0" indent="0">
              <a:buNone/>
            </a:pPr>
            <a:r>
              <a:rPr lang="en-US" sz="2000" dirty="0" smtClean="0">
                <a:latin typeface="Arial" panose="020B0604020202020204" pitchFamily="34" charset="0"/>
                <a:cs typeface="Arial" panose="020B0604020202020204" pitchFamily="34" charset="0"/>
              </a:rPr>
              <a:t>1.Import </a:t>
            </a:r>
            <a:r>
              <a:rPr lang="en-US" sz="2000" dirty="0">
                <a:latin typeface="Arial" panose="020B0604020202020204" pitchFamily="34" charset="0"/>
                <a:cs typeface="Arial" panose="020B0604020202020204" pitchFamily="34" charset="0"/>
              </a:rPr>
              <a:t>Necessary </a:t>
            </a:r>
            <a:r>
              <a:rPr lang="en-US" sz="2000" dirty="0" smtClean="0">
                <a:latin typeface="Arial" panose="020B0604020202020204" pitchFamily="34" charset="0"/>
                <a:cs typeface="Arial" panose="020B0604020202020204" pitchFamily="34" charset="0"/>
              </a:rPr>
              <a:t>Libraries: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2.Global Variables: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3.Define Functions: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4.Define </a:t>
            </a:r>
            <a:r>
              <a:rPr lang="en-US" sz="2000" dirty="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on_press</a:t>
            </a:r>
            <a:r>
              <a:rPr lang="en-US" sz="2000" dirty="0" smtClean="0">
                <a:latin typeface="Arial" panose="020B0604020202020204" pitchFamily="34" charset="0"/>
                <a:cs typeface="Arial" panose="020B0604020202020204" pitchFamily="34" charset="0"/>
              </a:rPr>
              <a:t>` 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5.Define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on_release</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6.Define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start_keylogger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7.Define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stop_keylogger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8. </a:t>
            </a:r>
            <a:r>
              <a:rPr lang="en-US" sz="2000" dirty="0" smtClean="0">
                <a:latin typeface="Arial" panose="020B0604020202020204" pitchFamily="34" charset="0"/>
                <a:cs typeface="Arial" panose="020B0604020202020204" pitchFamily="34" charset="0"/>
              </a:rPr>
              <a:t>GUI Setup:</a:t>
            </a:r>
            <a:endParaRPr lang="en-US" sz="2000" dirty="0">
              <a:latin typeface="Arial" panose="020B0604020202020204" pitchFamily="34" charset="0"/>
              <a:cs typeface="Arial" panose="020B0604020202020204" pitchFamily="34"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lstStyle/>
          <a:p>
            <a:r>
              <a:rPr lang="en-IN" sz="4000" dirty="0"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lstStyle/>
          <a:p>
            <a:pPr algn="l"/>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GUI presents "Start" and "Stop" buttons to control the keylogging process. Upon starting,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captures keystrokes and saves them in designated files. Stopping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halts the logging process.</a:t>
            </a:r>
            <a:endParaRPr lang="en-IN" sz="2000" dirty="0">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r:embed="rId2"/>
          <a:stretch>
            <a:fillRect/>
          </a:stretch>
        </p:blipFill>
        <p:spPr>
          <a:xfrm>
            <a:off x="1613938" y="2716822"/>
            <a:ext cx="8013638" cy="39301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1"/>
          <p:cNvPicPr>
            <a:picLocks noChangeAspect="1"/>
          </p:cNvPicPr>
          <p:nvPr/>
        </p:nvPicPr>
        <p:blipFill>
          <a:blip r:embed="rId2"/>
          <a:stretch>
            <a:fillRect/>
          </a:stretch>
        </p:blipFill>
        <p:spPr>
          <a:xfrm>
            <a:off x="378071" y="1353192"/>
            <a:ext cx="5148417" cy="4212340"/>
          </a:xfrm>
          <a:prstGeom prst="rect">
            <a:avLst/>
          </a:prstGeom>
        </p:spPr>
      </p:pic>
      <p:sp>
        <p:nvSpPr>
          <p:cNvPr id="1048609" name="TextBox 2"/>
          <p:cNvSpPr txBox="1"/>
          <p:nvPr/>
        </p:nvSpPr>
        <p:spPr>
          <a:xfrm>
            <a:off x="589084" y="562707"/>
            <a:ext cx="3305908" cy="707886"/>
          </a:xfrm>
          <a:prstGeom prst="rect">
            <a:avLst/>
          </a:prstGeom>
          <a:noFill/>
        </p:spPr>
        <p:txBody>
          <a:bodyPr wrap="square" rtlCol="0">
            <a:spAutoFit/>
          </a:bodyPr>
          <a:lstStyle/>
          <a:p>
            <a:r>
              <a:rPr lang="en-US" sz="4000" dirty="0" smtClean="0">
                <a:latin typeface="Arial Black" panose="020B0A04020102020204" pitchFamily="34" charset="0"/>
              </a:rPr>
              <a:t>OUTPUT</a:t>
            </a:r>
            <a:endParaRPr lang="en-IN" sz="4000" dirty="0">
              <a:latin typeface="Arial Black" panose="020B0A04020102020204" pitchFamily="34" charset="0"/>
            </a:endParaRPr>
          </a:p>
        </p:txBody>
      </p:sp>
      <p:pic>
        <p:nvPicPr>
          <p:cNvPr id="2097154" name="Picture 3"/>
          <p:cNvPicPr>
            <a:picLocks noChangeAspect="1"/>
          </p:cNvPicPr>
          <p:nvPr/>
        </p:nvPicPr>
        <p:blipFill>
          <a:blip r:embed="rId3" cstate="print"/>
          <a:stretch>
            <a:fillRect/>
          </a:stretch>
        </p:blipFill>
        <p:spPr>
          <a:xfrm>
            <a:off x="6049107" y="1415561"/>
            <a:ext cx="5421924" cy="41499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p>
            <a:r>
              <a:rPr lang="en-IN" sz="4000" dirty="0" smtClean="0">
                <a:latin typeface="Arial Black" panose="020B0A04020102020204" pitchFamily="34" charset="0"/>
              </a:rPr>
              <a:t>CONCLUSION</a:t>
            </a:r>
            <a:endParaRPr lang="en-IN" sz="4000" dirty="0">
              <a:latin typeface="Arial Black" panose="020B0A04020102020204" pitchFamily="34" charset="0"/>
            </a:endParaRPr>
          </a:p>
        </p:txBody>
      </p:sp>
      <p:sp>
        <p:nvSpPr>
          <p:cNvPr id="1048611" name="Content Placeholder 2"/>
          <p:cNvSpPr>
            <a:spLocks noGrp="1"/>
          </p:cNvSpPr>
          <p:nvPr>
            <p:ph idx="1"/>
          </p:nvPr>
        </p:nvSpPr>
        <p:spPr/>
        <p:txBody>
          <a:bodyPr>
            <a:normAutofit/>
          </a:bodyPr>
          <a:lstStyle/>
          <a:p>
            <a:pPr marL="0" indent="0">
              <a:lnSpc>
                <a:spcPct val="107000"/>
              </a:lnSpc>
              <a:spcAft>
                <a:spcPts val="800"/>
              </a:spcAft>
              <a:buNone/>
            </a:pPr>
            <a:r>
              <a:rPr lang="en-US" sz="2000" dirty="0" smtClean="0">
                <a:latin typeface="Arial" panose="020B0604020202020204" pitchFamily="34" charset="0"/>
                <a:cs typeface="Arial" panose="020B0604020202020204" pitchFamily="34" charset="0"/>
              </a:rPr>
              <a:t>	Implementing </a:t>
            </a: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Words>
  <Application>Microsoft Office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SYSTEM/SOLUTION</vt:lpstr>
      <vt:lpstr>SYSTEM DEVELOPMENT APPROACH</vt:lpstr>
      <vt:lpstr>ALGORITHM AND 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thulasirajan</dc:creator>
  <cp:lastModifiedBy>RD 69</cp:lastModifiedBy>
  <cp:revision>1</cp:revision>
  <dcterms:created xsi:type="dcterms:W3CDTF">2024-03-24T17:46:37Z</dcterms:created>
  <dcterms:modified xsi:type="dcterms:W3CDTF">2024-03-27T09:17:12Z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27ee278b0ba547fea756f3aba8ebdd79</vt:lpwstr>
  </property>
</Properties>
</file>