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4" r:id="rId9"/>
    <p:sldId id="269" r:id="rId10"/>
    <p:sldId id="263" r:id="rId11"/>
    <p:sldId id="271" r:id="rId12"/>
    <p:sldId id="273" r:id="rId13"/>
    <p:sldId id="272"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21.jpeg" /><Relationship Id="rId2" Type="http://schemas.openxmlformats.org/officeDocument/2006/relationships/image" Target="../media/image20.jpeg" /><Relationship Id="rId1" Type="http://schemas.openxmlformats.org/officeDocument/2006/relationships/slideLayout" Target="../slideLayouts/slideLayout4.xml" /><Relationship Id="rId5" Type="http://schemas.openxmlformats.org/officeDocument/2006/relationships/image" Target="../media/image23.jpeg" /><Relationship Id="rId4" Type="http://schemas.openxmlformats.org/officeDocument/2006/relationships/image" Target="../media/image22.jpeg" /></Relationships>
</file>

<file path=ppt/slides/_rels/slide11.xml.rels><?xml version="1.0" encoding="UTF-8" standalone="yes"?>
<Relationships xmlns="http://schemas.openxmlformats.org/package/2006/relationships"><Relationship Id="rId2" Type="http://schemas.openxmlformats.org/officeDocument/2006/relationships/image" Target="../media/image24.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26.jpeg" /><Relationship Id="rId2" Type="http://schemas.openxmlformats.org/officeDocument/2006/relationships/image" Target="../media/image25.jpeg" /><Relationship Id="rId1" Type="http://schemas.openxmlformats.org/officeDocument/2006/relationships/slideLayout" Target="../slideLayouts/slideLayout4.xml" /><Relationship Id="rId4" Type="http://schemas.openxmlformats.org/officeDocument/2006/relationships/image" Target="../media/image27.jpeg" /></Relationships>
</file>

<file path=ppt/slides/_rels/slide13.xml.rels><?xml version="1.0" encoding="UTF-8" standalone="yes"?>
<Relationships xmlns="http://schemas.openxmlformats.org/package/2006/relationships"><Relationship Id="rId3" Type="http://schemas.openxmlformats.org/officeDocument/2006/relationships/image" Target="../media/image28.jpeg" /><Relationship Id="rId2" Type="http://schemas.openxmlformats.org/officeDocument/2006/relationships/hyperlink" Target="mailto:yuvaranisri26@gmail.com" TargetMode="External" /><Relationship Id="rId1" Type="http://schemas.openxmlformats.org/officeDocument/2006/relationships/slideLayout" Target="../slideLayouts/slideLayout4.xml" /><Relationship Id="rId5" Type="http://schemas.openxmlformats.org/officeDocument/2006/relationships/image" Target="../media/image30.jpeg" /><Relationship Id="rId4" Type="http://schemas.openxmlformats.org/officeDocument/2006/relationships/image" Target="../media/image29.jpeg" /></Relationships>
</file>

<file path=ppt/slides/_rels/slide14.xml.rels><?xml version="1.0" encoding="UTF-8" standalone="yes"?>
<Relationships xmlns="http://schemas.openxmlformats.org/package/2006/relationships"><Relationship Id="rId3" Type="http://schemas.openxmlformats.org/officeDocument/2006/relationships/image" Target="../media/image31.jpeg" /><Relationship Id="rId2" Type="http://schemas.openxmlformats.org/officeDocument/2006/relationships/image" Target="../media/image17.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1.png" /><Relationship Id="rId1" Type="http://schemas.openxmlformats.org/officeDocument/2006/relationships/slideLayout" Target="../slideLayouts/slideLayout4.xml" /><Relationship Id="rId5" Type="http://schemas.openxmlformats.org/officeDocument/2006/relationships/image" Target="../media/image9.jpeg" /><Relationship Id="rId4" Type="http://schemas.openxmlformats.org/officeDocument/2006/relationships/image" Target="../media/image8.jpeg" /></Relationships>
</file>

<file path=ppt/slides/_rels/slide6.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 Id="rId6" Type="http://schemas.openxmlformats.org/officeDocument/2006/relationships/image" Target="../media/image14.jpeg" /><Relationship Id="rId5" Type="http://schemas.openxmlformats.org/officeDocument/2006/relationships/image" Target="../media/image13.jpeg" /><Relationship Id="rId4" Type="http://schemas.openxmlformats.org/officeDocument/2006/relationships/image" Target="../media/image12.jpeg" /></Relationships>
</file>

<file path=ppt/slides/_rels/slide7.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16.jpeg" /></Relationships>
</file>

<file path=ppt/slides/_rels/slide8.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image" Target="../media/image17.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flipH="1" flipV="1">
            <a:off x="1104404" y="1345020"/>
            <a:ext cx="1282536" cy="1041918"/>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chemeClr val="accent1"/>
          </a:solidFill>
          <a:ln>
            <a:solidFill>
              <a:schemeClr val="tx2">
                <a:lumMod val="50000"/>
              </a:schemeClr>
            </a:solidFill>
          </a:ln>
        </p:spPr>
        <p:txBody>
          <a:bodyPr wrap="square" lIns="0" tIns="0" rIns="0" bIns="0" rtlCol="0"/>
          <a:lstStyle/>
          <a:p>
            <a:endParaRPr/>
          </a:p>
        </p:txBody>
      </p:sp>
      <p:sp>
        <p:nvSpPr>
          <p:cNvPr id="6" name="object 6"/>
          <p:cNvSpPr/>
          <p:nvPr/>
        </p:nvSpPr>
        <p:spPr>
          <a:xfrm>
            <a:off x="4711252" y="5512980"/>
            <a:ext cx="1384748" cy="1152128"/>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accent5"/>
          </a:solidFill>
        </p:spPr>
        <p:txBody>
          <a:bodyPr wrap="square" lIns="0" tIns="0" rIns="0" bIns="0" rtlCol="0"/>
          <a:lstStyle/>
          <a:p>
            <a:endParaRPr/>
          </a:p>
        </p:txBody>
      </p:sp>
      <p:sp>
        <p:nvSpPr>
          <p:cNvPr id="7" name="object 7"/>
          <p:cNvSpPr txBox="1">
            <a:spLocks noGrp="1"/>
          </p:cNvSpPr>
          <p:nvPr>
            <p:ph type="ctrTitle"/>
          </p:nvPr>
        </p:nvSpPr>
        <p:spPr>
          <a:xfrm>
            <a:off x="-540583" y="99288"/>
            <a:ext cx="10760909" cy="1493999"/>
          </a:xfrm>
          <a:prstGeom prst="rect">
            <a:avLst/>
          </a:prstGeom>
        </p:spPr>
        <p:txBody>
          <a:bodyPr vert="horz" wrap="square" lIns="0" tIns="16510" rIns="0" bIns="0" rtlCol="0">
            <a:spAutoFit/>
          </a:bodyPr>
          <a:lstStyle/>
          <a:p>
            <a:pPr marL="3213735">
              <a:spcBef>
                <a:spcPts val="130"/>
              </a:spcBef>
            </a:pPr>
            <a:r>
              <a:rPr lang="en-IN" sz="4800" b="1" i="0">
                <a:solidFill>
                  <a:schemeClr val="accent2">
                    <a:lumMod val="75000"/>
                  </a:schemeClr>
                </a:solidFill>
                <a:effectLst/>
                <a:latin typeface="Times New Roman" panose="02020603050405020304" pitchFamily="18" charset="0"/>
                <a:cs typeface="Times New Roman" panose="02020603050405020304" pitchFamily="18" charset="0"/>
              </a:rPr>
              <a:t>DIGITAL PORTFOLIO !!</a:t>
            </a:r>
            <a:br>
              <a:rPr lang="en-US" sz="4800" b="1" i="0">
                <a:solidFill>
                  <a:schemeClr val="accent2">
                    <a:lumMod val="75000"/>
                  </a:schemeClr>
                </a:solidFill>
                <a:effectLst/>
                <a:latin typeface="Roboto" panose="020F0502020204030204" pitchFamily="2" charset="0"/>
              </a:rPr>
            </a:br>
            <a:endParaRPr sz="4800" spc="15">
              <a:solidFill>
                <a:schemeClr val="accent2">
                  <a:lumMod val="75000"/>
                </a:schemeClr>
              </a:solidFill>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3" name="TextBox 12">
            <a:extLst>
              <a:ext uri="{FF2B5EF4-FFF2-40B4-BE49-F238E27FC236}">
                <a16:creationId xmlns:a16="http://schemas.microsoft.com/office/drawing/2014/main" id="{5337DDD6-6304-EFE5-4690-F97918B6FBFA}"/>
              </a:ext>
            </a:extLst>
          </p:cNvPr>
          <p:cNvSpPr txBox="1"/>
          <p:nvPr/>
        </p:nvSpPr>
        <p:spPr>
          <a:xfrm>
            <a:off x="760023" y="2835323"/>
            <a:ext cx="7885214" cy="2677656"/>
          </a:xfrm>
          <a:prstGeom prst="rect">
            <a:avLst/>
          </a:prstGeom>
          <a:noFill/>
        </p:spPr>
        <p:txBody>
          <a:bodyPr wrap="square" lIns="91440" tIns="45720" rIns="91440" bIns="45720" rtlCol="0" anchor="t">
            <a:spAutoFit/>
          </a:bodyPr>
          <a:lstStyle/>
          <a:p>
            <a:r>
              <a:rPr lang="en-US" sz="2800" b="1"/>
              <a:t>STUDENT NAME: </a:t>
            </a:r>
            <a:r>
              <a:rPr lang="en-IN" sz="2800" b="1"/>
              <a:t>YUVARANISRI S. M. </a:t>
            </a:r>
          </a:p>
          <a:p>
            <a:r>
              <a:rPr lang="en-US" sz="2800" b="1"/>
              <a:t>REGISTER NO AND NMID: </a:t>
            </a:r>
            <a:r>
              <a:rPr lang="en-IN" sz="2800" b="1"/>
              <a:t>222403871/asumn293222403871</a:t>
            </a:r>
            <a:endParaRPr lang="en-US" sz="2800" b="1">
              <a:cs typeface="Calibri"/>
            </a:endParaRPr>
          </a:p>
          <a:p>
            <a:r>
              <a:rPr lang="en-US" sz="2800" b="1"/>
              <a:t>DEPARTMENT: </a:t>
            </a:r>
            <a:r>
              <a:rPr lang="en-IN" sz="2800" b="1"/>
              <a:t>COMPUTER SCIENCE </a:t>
            </a:r>
            <a:endParaRPr lang="en-US" sz="2800" b="1"/>
          </a:p>
          <a:p>
            <a:r>
              <a:rPr lang="en-US" sz="2800" b="1"/>
              <a:t>COLLEGE: </a:t>
            </a:r>
            <a:r>
              <a:rPr lang="en-IN" sz="2800" b="1"/>
              <a:t>VIDHYA SAGAR WOMENS COLLEGE </a:t>
            </a:r>
            <a:endParaRPr lang="en-US" sz="2800" b="1"/>
          </a:p>
          <a:p>
            <a:r>
              <a:rPr lang="en-US" sz="2800" b="1"/>
              <a:t>           </a:t>
            </a:r>
            <a:endParaRPr lang="en-IN" sz="2800" b="1"/>
          </a:p>
        </p:txBody>
      </p:sp>
      <p:pic>
        <p:nvPicPr>
          <p:cNvPr id="17" name="Picture 16">
            <a:extLst>
              <a:ext uri="{FF2B5EF4-FFF2-40B4-BE49-F238E27FC236}">
                <a16:creationId xmlns:a16="http://schemas.microsoft.com/office/drawing/2014/main" id="{065B0C80-9220-2EE6-B5F4-270BFF7393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8580" y="2835323"/>
            <a:ext cx="3446064" cy="16891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a:solidFill>
                  <a:schemeClr val="tx2"/>
                </a:solidFill>
              </a:rPr>
              <a:t>RESULTS AND SCREENSHOTS</a:t>
            </a:r>
            <a:endParaRPr sz="4250">
              <a:solidFill>
                <a:schemeClr val="tx2"/>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83ABD92-3B18-39A7-79F4-42330B94E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6238" y="0"/>
            <a:ext cx="3857625" cy="3857625"/>
          </a:xfrm>
          <a:prstGeom prst="rect">
            <a:avLst/>
          </a:prstGeom>
        </p:spPr>
      </p:pic>
      <p:pic>
        <p:nvPicPr>
          <p:cNvPr id="6" name="Picture 5">
            <a:extLst>
              <a:ext uri="{FF2B5EF4-FFF2-40B4-BE49-F238E27FC236}">
                <a16:creationId xmlns:a16="http://schemas.microsoft.com/office/drawing/2014/main" id="{1E4C1B84-D452-D4E5-76E8-E9E966BEC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426" y="2111882"/>
            <a:ext cx="2877679" cy="3901260"/>
          </a:xfrm>
          <a:prstGeom prst="rect">
            <a:avLst/>
          </a:prstGeom>
        </p:spPr>
      </p:pic>
      <p:pic>
        <p:nvPicPr>
          <p:cNvPr id="10" name="Picture 9">
            <a:extLst>
              <a:ext uri="{FF2B5EF4-FFF2-40B4-BE49-F238E27FC236}">
                <a16:creationId xmlns:a16="http://schemas.microsoft.com/office/drawing/2014/main" id="{C0AC71B3-E560-0E4F-8A1B-72DB8E553E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1459" y="2200197"/>
            <a:ext cx="2427280" cy="4091180"/>
          </a:xfrm>
          <a:prstGeom prst="rect">
            <a:avLst/>
          </a:prstGeom>
        </p:spPr>
      </p:pic>
      <p:pic>
        <p:nvPicPr>
          <p:cNvPr id="11" name="Picture 10">
            <a:extLst>
              <a:ext uri="{FF2B5EF4-FFF2-40B4-BE49-F238E27FC236}">
                <a16:creationId xmlns:a16="http://schemas.microsoft.com/office/drawing/2014/main" id="{1C904C6D-704B-FB40-F170-802B60E611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9276" y="2111882"/>
            <a:ext cx="2735283" cy="41794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3472-ABE1-FC42-A1DD-B65EA7DD57B8}"/>
              </a:ext>
            </a:extLst>
          </p:cNvPr>
          <p:cNvSpPr>
            <a:spLocks noGrp="1"/>
          </p:cNvSpPr>
          <p:nvPr>
            <p:ph type="title"/>
          </p:nvPr>
        </p:nvSpPr>
        <p:spPr>
          <a:xfrm>
            <a:off x="1819541" y="341056"/>
            <a:ext cx="10681335" cy="758190"/>
          </a:xfrm>
        </p:spPr>
        <p:txBody>
          <a:bodyPr/>
          <a:lstStyle/>
          <a:p>
            <a:r>
              <a:rPr lang="en-IN">
                <a:solidFill>
                  <a:schemeClr val="tx2"/>
                </a:solidFill>
              </a:rPr>
              <a:t>ABOUT ME</a:t>
            </a:r>
            <a:endParaRPr lang="en-US">
              <a:solidFill>
                <a:schemeClr val="tx2"/>
              </a:solidFill>
            </a:endParaRPr>
          </a:p>
        </p:txBody>
      </p:sp>
      <p:sp>
        <p:nvSpPr>
          <p:cNvPr id="3" name="TextBox 2">
            <a:extLst>
              <a:ext uri="{FF2B5EF4-FFF2-40B4-BE49-F238E27FC236}">
                <a16:creationId xmlns:a16="http://schemas.microsoft.com/office/drawing/2014/main" id="{59073150-298F-3741-61D8-FFD453AD7E4E}"/>
              </a:ext>
            </a:extLst>
          </p:cNvPr>
          <p:cNvSpPr txBox="1"/>
          <p:nvPr/>
        </p:nvSpPr>
        <p:spPr>
          <a:xfrm>
            <a:off x="441567" y="1322783"/>
            <a:ext cx="6718642" cy="4524315"/>
          </a:xfrm>
          <a:prstGeom prst="rect">
            <a:avLst/>
          </a:prstGeom>
          <a:noFill/>
        </p:spPr>
        <p:txBody>
          <a:bodyPr wrap="square" rtlCol="0">
            <a:spAutoFit/>
          </a:bodyPr>
          <a:lstStyle/>
          <a:p>
            <a:pPr algn="l"/>
            <a:r>
              <a:rPr lang="en-IN" sz="3600" b="1"/>
              <a:t>I am yuvaranisri S. M. a B.Sc Computer Science student with an interest in IT and design. I enjoy creating digital content and learning new technologies. My goal is to build a career in IT while improving my creative and technical</a:t>
            </a:r>
            <a:endParaRPr lang="en-US" sz="3600" b="1"/>
          </a:p>
        </p:txBody>
      </p:sp>
      <p:sp>
        <p:nvSpPr>
          <p:cNvPr id="4" name="TextBox 3">
            <a:extLst>
              <a:ext uri="{FF2B5EF4-FFF2-40B4-BE49-F238E27FC236}">
                <a16:creationId xmlns:a16="http://schemas.microsoft.com/office/drawing/2014/main" id="{44FE1DCD-4DF9-2BAE-C166-2B24E1ADE3B2}"/>
              </a:ext>
            </a:extLst>
          </p:cNvPr>
          <p:cNvSpPr txBox="1"/>
          <p:nvPr/>
        </p:nvSpPr>
        <p:spPr>
          <a:xfrm>
            <a:off x="5190564" y="2528047"/>
            <a:ext cx="1828800" cy="646331"/>
          </a:xfrm>
          <a:prstGeom prst="rect">
            <a:avLst/>
          </a:prstGeom>
          <a:noFill/>
        </p:spPr>
        <p:txBody>
          <a:bodyPr wrap="square" rtlCol="0">
            <a:spAutoFit/>
          </a:bodyPr>
          <a:lstStyle/>
          <a:p>
            <a:pPr algn="l"/>
            <a:endParaRPr lang="en-IN"/>
          </a:p>
          <a:p>
            <a:pPr algn="l"/>
            <a:endParaRPr lang="en-US"/>
          </a:p>
        </p:txBody>
      </p:sp>
      <p:pic>
        <p:nvPicPr>
          <p:cNvPr id="5" name="Picture 4">
            <a:extLst>
              <a:ext uri="{FF2B5EF4-FFF2-40B4-BE49-F238E27FC236}">
                <a16:creationId xmlns:a16="http://schemas.microsoft.com/office/drawing/2014/main" id="{616CBF5E-D3F3-A1EA-AC35-F824DA25F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0209" y="1045870"/>
            <a:ext cx="3220319" cy="5723066"/>
          </a:xfrm>
          <a:prstGeom prst="rect">
            <a:avLst/>
          </a:prstGeom>
        </p:spPr>
      </p:pic>
    </p:spTree>
    <p:extLst>
      <p:ext uri="{BB962C8B-B14F-4D97-AF65-F5344CB8AC3E}">
        <p14:creationId xmlns:p14="http://schemas.microsoft.com/office/powerpoint/2010/main" val="2485907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9D1DE-A723-A4A0-36F6-8A7D1385E850}"/>
              </a:ext>
            </a:extLst>
          </p:cNvPr>
          <p:cNvSpPr>
            <a:spLocks noGrp="1"/>
          </p:cNvSpPr>
          <p:nvPr>
            <p:ph type="title"/>
          </p:nvPr>
        </p:nvSpPr>
        <p:spPr>
          <a:xfrm>
            <a:off x="748146" y="337770"/>
            <a:ext cx="2600696" cy="2510420"/>
          </a:xfrm>
        </p:spPr>
        <p:txBody>
          <a:bodyPr/>
          <a:lstStyle/>
          <a:p>
            <a:r>
              <a:rPr lang="en-IN">
                <a:solidFill>
                  <a:schemeClr val="tx2"/>
                </a:solidFill>
              </a:rPr>
              <a:t>SKILLS</a:t>
            </a:r>
            <a:endParaRPr lang="en-US">
              <a:solidFill>
                <a:schemeClr val="tx2"/>
              </a:solidFill>
            </a:endParaRPr>
          </a:p>
        </p:txBody>
      </p:sp>
      <p:sp>
        <p:nvSpPr>
          <p:cNvPr id="3" name="TextBox 2">
            <a:extLst>
              <a:ext uri="{FF2B5EF4-FFF2-40B4-BE49-F238E27FC236}">
                <a16:creationId xmlns:a16="http://schemas.microsoft.com/office/drawing/2014/main" id="{D9CA6DFA-B115-BA10-B7E5-A16893E34778}"/>
              </a:ext>
            </a:extLst>
          </p:cNvPr>
          <p:cNvSpPr txBox="1"/>
          <p:nvPr/>
        </p:nvSpPr>
        <p:spPr>
          <a:xfrm>
            <a:off x="4132612" y="1348800"/>
            <a:ext cx="7808375" cy="3108543"/>
          </a:xfrm>
          <a:prstGeom prst="rect">
            <a:avLst/>
          </a:prstGeom>
          <a:noFill/>
        </p:spPr>
        <p:txBody>
          <a:bodyPr wrap="square" rtlCol="0">
            <a:spAutoFit/>
          </a:bodyPr>
          <a:lstStyle/>
          <a:p>
            <a:pPr algn="l"/>
            <a:r>
              <a:rPr lang="en-IN" sz="2800" b="1"/>
              <a:t>1.Certified in Python for Data Science by Infosys Springboard
2.Skilled in Python programming and data handling
3.Knowledge in data visualization, libraries, and analytics
4.Strong foundation in problem-solving and logical thinking</a:t>
            </a:r>
            <a:endParaRPr lang="en-US" sz="2800" b="1"/>
          </a:p>
        </p:txBody>
      </p:sp>
      <p:pic>
        <p:nvPicPr>
          <p:cNvPr id="4" name="Picture 3">
            <a:extLst>
              <a:ext uri="{FF2B5EF4-FFF2-40B4-BE49-F238E27FC236}">
                <a16:creationId xmlns:a16="http://schemas.microsoft.com/office/drawing/2014/main" id="{E4847E7E-EBC3-C87F-C9F2-3E32079A2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46" y="1348800"/>
            <a:ext cx="3288200" cy="2510420"/>
          </a:xfrm>
          <a:prstGeom prst="rect">
            <a:avLst/>
          </a:prstGeom>
        </p:spPr>
      </p:pic>
      <p:pic>
        <p:nvPicPr>
          <p:cNvPr id="5" name="Picture 4">
            <a:extLst>
              <a:ext uri="{FF2B5EF4-FFF2-40B4-BE49-F238E27FC236}">
                <a16:creationId xmlns:a16="http://schemas.microsoft.com/office/drawing/2014/main" id="{DCA3AD01-AA32-DA41-D248-3BE75267E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287" y="4403227"/>
            <a:ext cx="2671917" cy="1669947"/>
          </a:xfrm>
          <a:prstGeom prst="rect">
            <a:avLst/>
          </a:prstGeom>
        </p:spPr>
      </p:pic>
      <p:pic>
        <p:nvPicPr>
          <p:cNvPr id="6" name="Picture 5">
            <a:extLst>
              <a:ext uri="{FF2B5EF4-FFF2-40B4-BE49-F238E27FC236}">
                <a16:creationId xmlns:a16="http://schemas.microsoft.com/office/drawing/2014/main" id="{3E8525A3-6998-F0D7-E1E9-3CD76508CC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6805" y="4723768"/>
            <a:ext cx="3679994" cy="1028867"/>
          </a:xfrm>
          <a:prstGeom prst="rect">
            <a:avLst/>
          </a:prstGeom>
        </p:spPr>
      </p:pic>
    </p:spTree>
    <p:extLst>
      <p:ext uri="{BB962C8B-B14F-4D97-AF65-F5344CB8AC3E}">
        <p14:creationId xmlns:p14="http://schemas.microsoft.com/office/powerpoint/2010/main" val="768758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1A1D-1FEF-44EE-C1F4-BB8F8C53B4F7}"/>
              </a:ext>
            </a:extLst>
          </p:cNvPr>
          <p:cNvSpPr>
            <a:spLocks noGrp="1"/>
          </p:cNvSpPr>
          <p:nvPr>
            <p:ph type="title"/>
          </p:nvPr>
        </p:nvSpPr>
        <p:spPr/>
        <p:txBody>
          <a:bodyPr/>
          <a:lstStyle/>
          <a:p>
            <a:r>
              <a:rPr lang="en-IN">
                <a:solidFill>
                  <a:schemeClr val="tx2"/>
                </a:solidFill>
              </a:rPr>
              <a:t>CONTACT</a:t>
            </a:r>
            <a:endParaRPr lang="en-US">
              <a:solidFill>
                <a:schemeClr val="tx2"/>
              </a:solidFill>
            </a:endParaRPr>
          </a:p>
        </p:txBody>
      </p:sp>
      <p:sp>
        <p:nvSpPr>
          <p:cNvPr id="3" name="TextBox 2">
            <a:extLst>
              <a:ext uri="{FF2B5EF4-FFF2-40B4-BE49-F238E27FC236}">
                <a16:creationId xmlns:a16="http://schemas.microsoft.com/office/drawing/2014/main" id="{68C1481A-9A01-94FA-4BA3-573FE07EC97B}"/>
              </a:ext>
            </a:extLst>
          </p:cNvPr>
          <p:cNvSpPr txBox="1"/>
          <p:nvPr/>
        </p:nvSpPr>
        <p:spPr>
          <a:xfrm>
            <a:off x="2261403" y="1880080"/>
            <a:ext cx="9572009" cy="1754326"/>
          </a:xfrm>
          <a:prstGeom prst="rect">
            <a:avLst/>
          </a:prstGeom>
          <a:noFill/>
        </p:spPr>
        <p:txBody>
          <a:bodyPr wrap="square" rtlCol="0">
            <a:spAutoFit/>
          </a:bodyPr>
          <a:lstStyle/>
          <a:p>
            <a:pPr algn="l"/>
            <a:r>
              <a:rPr lang="en-IN" sz="3600" b="1"/>
              <a:t>NM ID: asumn293222403871</a:t>
            </a:r>
          </a:p>
          <a:p>
            <a:pPr algn="l"/>
            <a:r>
              <a:rPr lang="en-IN" sz="3600" b="1"/>
              <a:t>EMAIL ID : </a:t>
            </a:r>
            <a:r>
              <a:rPr lang="en-IN" sz="3600" b="1">
                <a:hlinkClick r:id="rId2"/>
              </a:rPr>
              <a:t>yuvaranisri26@gmail.com</a:t>
            </a:r>
            <a:endParaRPr lang="en-IN" sz="3600" b="1"/>
          </a:p>
          <a:p>
            <a:pPr algn="l"/>
            <a:r>
              <a:rPr lang="en-IN" sz="3600" b="1"/>
              <a:t>PHONE NO : 7305780878</a:t>
            </a:r>
            <a:endParaRPr lang="en-US" sz="3600" b="1"/>
          </a:p>
        </p:txBody>
      </p:sp>
      <p:sp>
        <p:nvSpPr>
          <p:cNvPr id="4" name="TextBox 3">
            <a:extLst>
              <a:ext uri="{FF2B5EF4-FFF2-40B4-BE49-F238E27FC236}">
                <a16:creationId xmlns:a16="http://schemas.microsoft.com/office/drawing/2014/main" id="{022547B2-5CC3-4D02-6B20-3DC0E8671828}"/>
              </a:ext>
            </a:extLst>
          </p:cNvPr>
          <p:cNvSpPr txBox="1"/>
          <p:nvPr/>
        </p:nvSpPr>
        <p:spPr>
          <a:xfrm>
            <a:off x="1615043" y="3687843"/>
            <a:ext cx="4702629" cy="1228541"/>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id="{1DEEA643-A5B8-3008-D3F2-6E21E125C267}"/>
              </a:ext>
            </a:extLst>
          </p:cNvPr>
          <p:cNvSpPr txBox="1"/>
          <p:nvPr/>
        </p:nvSpPr>
        <p:spPr>
          <a:xfrm flipH="1">
            <a:off x="843148" y="3687844"/>
            <a:ext cx="7612083" cy="369332"/>
          </a:xfrm>
          <a:prstGeom prst="rect">
            <a:avLst/>
          </a:prstGeom>
          <a:noFill/>
        </p:spPr>
        <p:txBody>
          <a:bodyPr wrap="square" rtlCol="0">
            <a:spAutoFit/>
          </a:bodyPr>
          <a:lstStyle/>
          <a:p>
            <a:pPr algn="l"/>
            <a:endParaRPr lang="en-US"/>
          </a:p>
        </p:txBody>
      </p:sp>
      <p:pic>
        <p:nvPicPr>
          <p:cNvPr id="6" name="Picture 5">
            <a:extLst>
              <a:ext uri="{FF2B5EF4-FFF2-40B4-BE49-F238E27FC236}">
                <a16:creationId xmlns:a16="http://schemas.microsoft.com/office/drawing/2014/main" id="{CC888CC9-A6CD-25A6-F19E-3DEE8B516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77" y="1875011"/>
            <a:ext cx="2036026" cy="2036026"/>
          </a:xfrm>
          <a:prstGeom prst="rect">
            <a:avLst/>
          </a:prstGeom>
        </p:spPr>
      </p:pic>
      <p:pic>
        <p:nvPicPr>
          <p:cNvPr id="7" name="Picture 6">
            <a:extLst>
              <a:ext uri="{FF2B5EF4-FFF2-40B4-BE49-F238E27FC236}">
                <a16:creationId xmlns:a16="http://schemas.microsoft.com/office/drawing/2014/main" id="{F013E1B9-87B5-15AB-E3D3-FD0CD3016E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3058" y="3612201"/>
            <a:ext cx="3216826" cy="3216826"/>
          </a:xfrm>
          <a:prstGeom prst="rect">
            <a:avLst/>
          </a:prstGeom>
        </p:spPr>
      </p:pic>
      <p:pic>
        <p:nvPicPr>
          <p:cNvPr id="8" name="Picture 7">
            <a:extLst>
              <a:ext uri="{FF2B5EF4-FFF2-40B4-BE49-F238E27FC236}">
                <a16:creationId xmlns:a16="http://schemas.microsoft.com/office/drawing/2014/main" id="{EA3AB19D-0311-66C8-7CB4-01E6F4E4AC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3492" y="3660455"/>
            <a:ext cx="2399456" cy="2812101"/>
          </a:xfrm>
          <a:prstGeom prst="rect">
            <a:avLst/>
          </a:prstGeom>
        </p:spPr>
      </p:pic>
    </p:spTree>
    <p:extLst>
      <p:ext uri="{BB962C8B-B14F-4D97-AF65-F5344CB8AC3E}">
        <p14:creationId xmlns:p14="http://schemas.microsoft.com/office/powerpoint/2010/main" val="301197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142272" y="54632"/>
            <a:ext cx="4578668" cy="752129"/>
          </a:xfrm>
          <a:prstGeom prst="rect">
            <a:avLst/>
          </a:prstGeom>
        </p:spPr>
        <p:txBody>
          <a:bodyPr vert="horz" wrap="square" lIns="0" tIns="13335" rIns="0" bIns="0" rtlCol="0">
            <a:spAutoFit/>
          </a:bodyPr>
          <a:lstStyle/>
          <a:p>
            <a:pPr marL="12700">
              <a:lnSpc>
                <a:spcPct val="100000"/>
              </a:lnSpc>
              <a:spcBef>
                <a:spcPts val="105"/>
              </a:spcBef>
            </a:pPr>
            <a:r>
              <a:rPr lang="en-IN">
                <a:solidFill>
                  <a:schemeClr val="tx2"/>
                </a:solidFill>
              </a:rPr>
              <a:t>CONCLUSION</a:t>
            </a:r>
            <a:endParaRPr>
              <a:solidFill>
                <a:schemeClr val="tx2"/>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2" name="Picture 1">
            <a:extLst>
              <a:ext uri="{FF2B5EF4-FFF2-40B4-BE49-F238E27FC236}">
                <a16:creationId xmlns:a16="http://schemas.microsoft.com/office/drawing/2014/main" id="{45492634-0C69-FC65-8C8E-78D4583C9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0772" y="2355531"/>
            <a:ext cx="4502469" cy="4502469"/>
          </a:xfrm>
          <a:prstGeom prst="rect">
            <a:avLst/>
          </a:prstGeom>
        </p:spPr>
      </p:pic>
      <p:sp>
        <p:nvSpPr>
          <p:cNvPr id="8" name="TextBox 7">
            <a:extLst>
              <a:ext uri="{FF2B5EF4-FFF2-40B4-BE49-F238E27FC236}">
                <a16:creationId xmlns:a16="http://schemas.microsoft.com/office/drawing/2014/main" id="{736776EF-B134-61C3-483E-F6246FD2CFA0}"/>
              </a:ext>
            </a:extLst>
          </p:cNvPr>
          <p:cNvSpPr txBox="1"/>
          <p:nvPr/>
        </p:nvSpPr>
        <p:spPr>
          <a:xfrm>
            <a:off x="5183579" y="2517569"/>
            <a:ext cx="1828800" cy="369332"/>
          </a:xfrm>
          <a:prstGeom prst="rect">
            <a:avLst/>
          </a:prstGeom>
          <a:noFill/>
        </p:spPr>
        <p:txBody>
          <a:bodyPr wrap="square" rtlCol="0">
            <a:spAutoFit/>
          </a:bodyPr>
          <a:lstStyle/>
          <a:p>
            <a:pPr algn="l"/>
            <a:endParaRPr lang="en-US" b="1"/>
          </a:p>
        </p:txBody>
      </p:sp>
      <p:sp>
        <p:nvSpPr>
          <p:cNvPr id="12" name="TextBox 11">
            <a:extLst>
              <a:ext uri="{FF2B5EF4-FFF2-40B4-BE49-F238E27FC236}">
                <a16:creationId xmlns:a16="http://schemas.microsoft.com/office/drawing/2014/main" id="{517C7257-2960-D3A7-B7BA-D9A569E4AEDB}"/>
              </a:ext>
            </a:extLst>
          </p:cNvPr>
          <p:cNvSpPr txBox="1"/>
          <p:nvPr/>
        </p:nvSpPr>
        <p:spPr>
          <a:xfrm>
            <a:off x="5189517" y="2523506"/>
            <a:ext cx="1828800" cy="276999"/>
          </a:xfrm>
          <a:prstGeom prst="rect">
            <a:avLst/>
          </a:prstGeom>
          <a:noFill/>
        </p:spPr>
        <p:txBody>
          <a:bodyPr wrap="square" rtlCol="0">
            <a:spAutoFit/>
          </a:bodyPr>
          <a:lstStyle/>
          <a:p>
            <a:pPr algn="l"/>
            <a:endParaRPr lang="en-US" baseline="-25000"/>
          </a:p>
        </p:txBody>
      </p:sp>
      <p:sp>
        <p:nvSpPr>
          <p:cNvPr id="13" name="TextBox 12">
            <a:extLst>
              <a:ext uri="{FF2B5EF4-FFF2-40B4-BE49-F238E27FC236}">
                <a16:creationId xmlns:a16="http://schemas.microsoft.com/office/drawing/2014/main" id="{711BFAEA-CBB6-B608-6BAD-369A472C4BB6}"/>
              </a:ext>
            </a:extLst>
          </p:cNvPr>
          <p:cNvSpPr txBox="1"/>
          <p:nvPr/>
        </p:nvSpPr>
        <p:spPr>
          <a:xfrm>
            <a:off x="5189517" y="2523506"/>
            <a:ext cx="1828800" cy="1828800"/>
          </a:xfrm>
          <a:prstGeom prst="rect">
            <a:avLst/>
          </a:prstGeom>
          <a:noFill/>
        </p:spPr>
        <p:txBody>
          <a:bodyPr wrap="square" rtlCol="0">
            <a:spAutoFit/>
          </a:bodyPr>
          <a:lstStyle/>
          <a:p>
            <a:pPr algn="l"/>
            <a:endParaRPr lang="en-US"/>
          </a:p>
        </p:txBody>
      </p:sp>
      <p:sp>
        <p:nvSpPr>
          <p:cNvPr id="14" name="TextBox 13">
            <a:extLst>
              <a:ext uri="{FF2B5EF4-FFF2-40B4-BE49-F238E27FC236}">
                <a16:creationId xmlns:a16="http://schemas.microsoft.com/office/drawing/2014/main" id="{E6136B6E-FAA7-E0FC-3201-E1A72AF69099}"/>
              </a:ext>
            </a:extLst>
          </p:cNvPr>
          <p:cNvSpPr txBox="1"/>
          <p:nvPr/>
        </p:nvSpPr>
        <p:spPr>
          <a:xfrm>
            <a:off x="5189517" y="2523506"/>
            <a:ext cx="1828800" cy="584775"/>
          </a:xfrm>
          <a:prstGeom prst="rect">
            <a:avLst/>
          </a:prstGeom>
          <a:noFill/>
        </p:spPr>
        <p:txBody>
          <a:bodyPr wrap="square" rtlCol="0">
            <a:spAutoFit/>
          </a:bodyPr>
          <a:lstStyle/>
          <a:p>
            <a:pPr algn="l"/>
            <a:endParaRPr lang="en-US" sz="3200"/>
          </a:p>
        </p:txBody>
      </p:sp>
      <p:sp>
        <p:nvSpPr>
          <p:cNvPr id="15" name="TextBox 14">
            <a:extLst>
              <a:ext uri="{FF2B5EF4-FFF2-40B4-BE49-F238E27FC236}">
                <a16:creationId xmlns:a16="http://schemas.microsoft.com/office/drawing/2014/main" id="{A7B5FED0-4F15-5B37-9F57-1DAAEEDF8D49}"/>
              </a:ext>
            </a:extLst>
          </p:cNvPr>
          <p:cNvSpPr txBox="1"/>
          <p:nvPr/>
        </p:nvSpPr>
        <p:spPr>
          <a:xfrm>
            <a:off x="490262" y="1533071"/>
            <a:ext cx="8583324" cy="4031873"/>
          </a:xfrm>
          <a:prstGeom prst="rect">
            <a:avLst/>
          </a:prstGeom>
          <a:noFill/>
        </p:spPr>
        <p:txBody>
          <a:bodyPr wrap="square" rtlCol="0">
            <a:spAutoFit/>
          </a:bodyPr>
          <a:lstStyle/>
          <a:p>
            <a:pPr algn="l"/>
            <a:r>
              <a:rPr lang="en-IN" sz="3200" b="1"/>
              <a:t>A digital portfolio is more than just a collection of work—it is a professional representation of skills, creativity, and growth. It helps showcase achievements, reflect learning, and build a strong personal brand. By keeping it organized, updated, and visually appealing, a digital portfolio can open doors to academic, career, and personal opportunities.</a:t>
            </a:r>
            <a:endParaRPr lang="en-US" sz="3200" b="1"/>
          </a:p>
        </p:txBody>
      </p:sp>
      <p:sp>
        <p:nvSpPr>
          <p:cNvPr id="16" name="TextBox 15">
            <a:extLst>
              <a:ext uri="{FF2B5EF4-FFF2-40B4-BE49-F238E27FC236}">
                <a16:creationId xmlns:a16="http://schemas.microsoft.com/office/drawing/2014/main" id="{C2B852FB-71E9-763C-A04F-ABC267103D0D}"/>
              </a:ext>
            </a:extLst>
          </p:cNvPr>
          <p:cNvSpPr txBox="1"/>
          <p:nvPr/>
        </p:nvSpPr>
        <p:spPr>
          <a:xfrm>
            <a:off x="5189517" y="14517584"/>
            <a:ext cx="1828800" cy="1828800"/>
          </a:xfrm>
          <a:prstGeom prst="rect">
            <a:avLst/>
          </a:prstGeom>
          <a:noFill/>
        </p:spPr>
        <p:txBody>
          <a:bodyPr wrap="square" rtlCol="0">
            <a:spAutoFit/>
          </a:bodyPr>
          <a:lstStyle/>
          <a:p>
            <a:pPr algn="l"/>
            <a:endParaRPr lang="en-US"/>
          </a:p>
        </p:txBody>
      </p:sp>
      <p:sp>
        <p:nvSpPr>
          <p:cNvPr id="17" name="TextBox 16">
            <a:extLst>
              <a:ext uri="{FF2B5EF4-FFF2-40B4-BE49-F238E27FC236}">
                <a16:creationId xmlns:a16="http://schemas.microsoft.com/office/drawing/2014/main" id="{8AF56DC3-893A-486E-825B-1201405D1FAC}"/>
              </a:ext>
            </a:extLst>
          </p:cNvPr>
          <p:cNvSpPr txBox="1"/>
          <p:nvPr/>
        </p:nvSpPr>
        <p:spPr>
          <a:xfrm>
            <a:off x="4303688" y="7258410"/>
            <a:ext cx="1828800" cy="523220"/>
          </a:xfrm>
          <a:prstGeom prst="rect">
            <a:avLst/>
          </a:prstGeom>
          <a:noFill/>
        </p:spPr>
        <p:txBody>
          <a:bodyPr wrap="square" rtlCol="0">
            <a:spAutoFit/>
          </a:bodyPr>
          <a:lstStyle/>
          <a:p>
            <a:pPr algn="l"/>
            <a:endParaRPr lang="en-US" sz="2800"/>
          </a:p>
        </p:txBody>
      </p:sp>
      <p:sp>
        <p:nvSpPr>
          <p:cNvPr id="18" name="TextBox 17">
            <a:extLst>
              <a:ext uri="{FF2B5EF4-FFF2-40B4-BE49-F238E27FC236}">
                <a16:creationId xmlns:a16="http://schemas.microsoft.com/office/drawing/2014/main" id="{5BFE557F-3A2C-231F-3603-F936AAF9442A}"/>
              </a:ext>
            </a:extLst>
          </p:cNvPr>
          <p:cNvSpPr txBox="1"/>
          <p:nvPr/>
        </p:nvSpPr>
        <p:spPr>
          <a:xfrm>
            <a:off x="5248893" y="7196447"/>
            <a:ext cx="1828800" cy="1446550"/>
          </a:xfrm>
          <a:prstGeom prst="rect">
            <a:avLst/>
          </a:prstGeom>
          <a:noFill/>
        </p:spPr>
        <p:txBody>
          <a:bodyPr wrap="square" rtlCol="0">
            <a:spAutoFit/>
          </a:bodyPr>
          <a:lstStyle/>
          <a:p>
            <a:pPr algn="l"/>
            <a:endParaRPr lang="en-US" sz="8800"/>
          </a:p>
        </p:txBody>
      </p:sp>
      <p:sp>
        <p:nvSpPr>
          <p:cNvPr id="4" name="TextBox 3">
            <a:extLst>
              <a:ext uri="{FF2B5EF4-FFF2-40B4-BE49-F238E27FC236}">
                <a16:creationId xmlns:a16="http://schemas.microsoft.com/office/drawing/2014/main" id="{4797D40C-9CA7-50CE-657F-467279D7A532}"/>
              </a:ext>
            </a:extLst>
          </p:cNvPr>
          <p:cNvSpPr txBox="1"/>
          <p:nvPr/>
        </p:nvSpPr>
        <p:spPr>
          <a:xfrm>
            <a:off x="6370554" y="6138855"/>
            <a:ext cx="4502468" cy="461665"/>
          </a:xfrm>
          <a:prstGeom prst="rect">
            <a:avLst/>
          </a:prstGeom>
          <a:noFill/>
        </p:spPr>
        <p:txBody>
          <a:bodyPr wrap="square" rtlCol="0">
            <a:spAutoFit/>
          </a:bodyPr>
          <a:lstStyle/>
          <a:p>
            <a:pPr algn="l"/>
            <a:r>
              <a:rPr lang="en-IN" sz="2400" b="1"/>
              <a:t>THANKING YOU</a:t>
            </a:r>
            <a:endParaRPr lang="en-US" sz="2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7675"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305785" y="-246042"/>
            <a:ext cx="4743796" cy="7077075"/>
            <a:chOff x="7448612" y="0"/>
            <a:chExt cx="4743796" cy="7077075"/>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171432" y="3267075"/>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tx2"/>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518015" y="1129409"/>
            <a:ext cx="4063388" cy="670696"/>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1" name="TextBox 20">
            <a:extLst>
              <a:ext uri="{FF2B5EF4-FFF2-40B4-BE49-F238E27FC236}">
                <a16:creationId xmlns:a16="http://schemas.microsoft.com/office/drawing/2014/main" id="{A0ABDC44-C4B5-CCFC-5319-FF05AF83BD2F}"/>
              </a:ext>
            </a:extLst>
          </p:cNvPr>
          <p:cNvSpPr txBox="1"/>
          <p:nvPr/>
        </p:nvSpPr>
        <p:spPr>
          <a:xfrm flipH="1">
            <a:off x="5495926" y="1800105"/>
            <a:ext cx="1398079" cy="646331"/>
          </a:xfrm>
          <a:prstGeom prst="rect">
            <a:avLst/>
          </a:prstGeom>
          <a:noFill/>
        </p:spPr>
        <p:txBody>
          <a:bodyPr wrap="square" rtlCol="0">
            <a:spAutoFit/>
          </a:bodyPr>
          <a:lstStyle/>
          <a:p>
            <a:pPr algn="l"/>
            <a:endParaRPr lang="en-IN"/>
          </a:p>
          <a:p>
            <a:pPr algn="l"/>
            <a:endParaRPr lang="en-US"/>
          </a:p>
        </p:txBody>
      </p:sp>
      <p:sp>
        <p:nvSpPr>
          <p:cNvPr id="23" name="TextBox 22">
            <a:extLst>
              <a:ext uri="{FF2B5EF4-FFF2-40B4-BE49-F238E27FC236}">
                <a16:creationId xmlns:a16="http://schemas.microsoft.com/office/drawing/2014/main" id="{C62F6451-4B0F-C85B-8463-10B8817ABA8D}"/>
              </a:ext>
            </a:extLst>
          </p:cNvPr>
          <p:cNvSpPr txBox="1"/>
          <p:nvPr/>
        </p:nvSpPr>
        <p:spPr>
          <a:xfrm>
            <a:off x="5190564" y="2528047"/>
            <a:ext cx="1828800" cy="369332"/>
          </a:xfrm>
          <a:prstGeom prst="rect">
            <a:avLst/>
          </a:prstGeom>
          <a:noFill/>
        </p:spPr>
        <p:txBody>
          <a:bodyPr wrap="square" rtlCol="0">
            <a:spAutoFit/>
          </a:bodyPr>
          <a:lstStyle/>
          <a:p>
            <a:pPr algn="l"/>
            <a:endParaRPr lang="en-US" b="1"/>
          </a:p>
        </p:txBody>
      </p:sp>
      <p:sp>
        <p:nvSpPr>
          <p:cNvPr id="24" name="TextBox 23">
            <a:extLst>
              <a:ext uri="{FF2B5EF4-FFF2-40B4-BE49-F238E27FC236}">
                <a16:creationId xmlns:a16="http://schemas.microsoft.com/office/drawing/2014/main" id="{6E4F3ABB-1777-8D35-28DC-2D388FCB5F53}"/>
              </a:ext>
            </a:extLst>
          </p:cNvPr>
          <p:cNvSpPr txBox="1"/>
          <p:nvPr/>
        </p:nvSpPr>
        <p:spPr>
          <a:xfrm rot="10800000" flipV="1">
            <a:off x="510319" y="2373228"/>
            <a:ext cx="8161462"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IN" sz="6000" b="1"/>
              <a:t>DIGITAL PORTFOLIO </a:t>
            </a:r>
            <a:endParaRPr lang="en-US" sz="6000" b="1"/>
          </a:p>
        </p:txBody>
      </p:sp>
      <p:sp>
        <p:nvSpPr>
          <p:cNvPr id="26" name="object 15">
            <a:extLst>
              <a:ext uri="{FF2B5EF4-FFF2-40B4-BE49-F238E27FC236}">
                <a16:creationId xmlns:a16="http://schemas.microsoft.com/office/drawing/2014/main" id="{98DF44B4-E76C-4548-6417-DBFE62083EDC}"/>
              </a:ext>
            </a:extLst>
          </p:cNvPr>
          <p:cNvSpPr/>
          <p:nvPr/>
        </p:nvSpPr>
        <p:spPr>
          <a:xfrm>
            <a:off x="905845" y="4773881"/>
            <a:ext cx="832990" cy="81939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802513" y="1701893"/>
            <a:ext cx="3705225" cy="4832089"/>
            <a:chOff x="466725" y="3699078"/>
            <a:chExt cx="3705225" cy="300989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518125" y="3699078"/>
              <a:ext cx="3142554" cy="3009898"/>
            </a:xfrm>
            <a:prstGeom prst="rect">
              <a:avLst/>
            </a:prstGeom>
          </p:spPr>
        </p:pic>
      </p:grpSp>
      <p:sp>
        <p:nvSpPr>
          <p:cNvPr id="21" name="object 21"/>
          <p:cNvSpPr txBox="1">
            <a:spLocks noGrp="1"/>
          </p:cNvSpPr>
          <p:nvPr>
            <p:ph type="title"/>
          </p:nvPr>
        </p:nvSpPr>
        <p:spPr>
          <a:xfrm>
            <a:off x="89647" y="504833"/>
            <a:ext cx="5858249" cy="844462"/>
          </a:xfrm>
          <a:prstGeom prst="rect">
            <a:avLst/>
          </a:prstGeom>
        </p:spPr>
        <p:txBody>
          <a:bodyPr vert="horz" wrap="square" lIns="0" tIns="13335" rIns="0" bIns="0" rtlCol="0">
            <a:spAutoFit/>
          </a:bodyPr>
          <a:lstStyle/>
          <a:p>
            <a:pPr marL="12700">
              <a:lnSpc>
                <a:spcPct val="100000"/>
              </a:lnSpc>
              <a:spcBef>
                <a:spcPts val="105"/>
              </a:spcBef>
            </a:pPr>
            <a:r>
              <a:rPr sz="5400" spc="25"/>
              <a:t>A</a:t>
            </a:r>
            <a:r>
              <a:rPr sz="5400" spc="-5"/>
              <a:t>G</a:t>
            </a:r>
            <a:r>
              <a:rPr sz="5400" spc="-35"/>
              <a:t>E</a:t>
            </a:r>
            <a:r>
              <a:rPr sz="5400" spc="15"/>
              <a:t>N</a:t>
            </a:r>
            <a:r>
              <a:rPr sz="5400"/>
              <a:t>DA</a:t>
            </a:r>
            <a:r>
              <a:rPr lang="en-IN" sz="5400"/>
              <a:t>:</a:t>
            </a:r>
            <a:endParaRPr sz="540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4476015" y="1653945"/>
            <a:ext cx="5029200" cy="48320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endParaRPr lang="en-US" sz="2800" b="1"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a:solidFill>
                  <a:srgbClr val="0D0D0D"/>
                </a:solidFill>
                <a:latin typeface="Times New Roman" panose="02020603050405020304" pitchFamily="18" charset="0"/>
                <a:cs typeface="Times New Roman" panose="02020603050405020304" pitchFamily="18" charset="0"/>
              </a:rPr>
              <a:t>Tools and Technologies</a:t>
            </a:r>
            <a:endParaRPr lang="en-US" sz="2800" b="1"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a:solidFill>
                  <a:srgbClr val="0D0D0D"/>
                </a:solidFill>
                <a:latin typeface="Times New Roman" panose="02020603050405020304" pitchFamily="18" charset="0"/>
                <a:cs typeface="Times New Roman" panose="02020603050405020304" pitchFamily="18" charset="0"/>
              </a:rPr>
              <a:t>Features and Functionality</a:t>
            </a:r>
            <a:endParaRPr lang="en-US" sz="2800" b="1"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a:solidFill>
                  <a:srgbClr val="0D0D0D"/>
                </a:solidFill>
                <a:effectLst/>
                <a:latin typeface="Times New Roman" panose="02020603050405020304" pitchFamily="18" charset="0"/>
                <a:cs typeface="Times New Roman" panose="02020603050405020304" pitchFamily="18" charset="0"/>
              </a:rPr>
              <a:t>Results and </a:t>
            </a:r>
            <a:r>
              <a:rPr lang="en-US" sz="2800" b="1">
                <a:solidFill>
                  <a:srgbClr val="0D0D0D"/>
                </a:solidFill>
                <a:latin typeface="Times New Roman" panose="02020603050405020304" pitchFamily="18" charset="0"/>
                <a:cs typeface="Times New Roman" panose="02020603050405020304" pitchFamily="18" charset="0"/>
              </a:rPr>
              <a:t>Screenshots</a:t>
            </a:r>
            <a:endParaRPr lang="en-US" sz="2800" b="1"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err="1">
                <a:solidFill>
                  <a:srgbClr val="0D0D0D"/>
                </a:solidFill>
                <a:latin typeface="Times New Roman" panose="02020603050405020304" pitchFamily="18" charset="0"/>
                <a:cs typeface="Times New Roman" panose="02020603050405020304" pitchFamily="18" charset="0"/>
              </a:rPr>
              <a:t>Github</a:t>
            </a:r>
            <a:r>
              <a:rPr lang="en-US" sz="2800" b="1">
                <a:solidFill>
                  <a:srgbClr val="0D0D0D"/>
                </a:solidFill>
                <a:latin typeface="Times New Roman" panose="02020603050405020304" pitchFamily="18" charset="0"/>
                <a:cs typeface="Times New Roman" panose="02020603050405020304" pitchFamily="18" charset="0"/>
              </a:rPr>
              <a:t> Link</a:t>
            </a:r>
            <a:endParaRPr lang="en-US" sz="2800" b="1" i="0">
              <a:solidFill>
                <a:srgbClr val="0D0D0D"/>
              </a:solidFill>
              <a:effectLst/>
              <a:latin typeface="Times New Roman" panose="02020603050405020304" pitchFamily="18" charset="0"/>
              <a:cs typeface="Times New Roman" panose="02020603050405020304" pitchFamily="18" charset="0"/>
            </a:endParaRPr>
          </a:p>
          <a:p>
            <a:endParaRPr lang="en-IN" sz="2800" b="1">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45132" y="296250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solidFill>
                  <a:schemeClr val="tx2"/>
                </a:solidFill>
              </a:rPr>
              <a:t>P</a:t>
            </a:r>
            <a:r>
              <a:rPr sz="4250" spc="15">
                <a:solidFill>
                  <a:schemeClr val="tx2"/>
                </a:solidFill>
              </a:rPr>
              <a:t>ROB</a:t>
            </a:r>
            <a:r>
              <a:rPr sz="4250" spc="55">
                <a:solidFill>
                  <a:schemeClr val="tx2"/>
                </a:solidFill>
              </a:rPr>
              <a:t>L</a:t>
            </a:r>
            <a:r>
              <a:rPr sz="4250" spc="-20">
                <a:solidFill>
                  <a:schemeClr val="tx2"/>
                </a:solidFill>
              </a:rPr>
              <a:t>E</a:t>
            </a:r>
            <a:r>
              <a:rPr sz="4250" spc="20">
                <a:solidFill>
                  <a:schemeClr val="tx2"/>
                </a:solidFill>
              </a:rPr>
              <a:t>M</a:t>
            </a:r>
            <a:r>
              <a:rPr sz="4250">
                <a:solidFill>
                  <a:schemeClr val="tx2"/>
                </a:solidFill>
              </a:rPr>
              <a:t>	</a:t>
            </a:r>
            <a:r>
              <a:rPr sz="4250" spc="10">
                <a:solidFill>
                  <a:schemeClr val="tx2"/>
                </a:solidFill>
              </a:rPr>
              <a:t>S</a:t>
            </a:r>
            <a:r>
              <a:rPr sz="4250" spc="-370">
                <a:solidFill>
                  <a:schemeClr val="tx2"/>
                </a:solidFill>
              </a:rPr>
              <a:t>T</a:t>
            </a:r>
            <a:r>
              <a:rPr sz="4250" spc="-375">
                <a:solidFill>
                  <a:schemeClr val="tx2"/>
                </a:solidFill>
              </a:rPr>
              <a:t>A</a:t>
            </a:r>
            <a:r>
              <a:rPr sz="4250" spc="15">
                <a:solidFill>
                  <a:schemeClr val="tx2"/>
                </a:solidFill>
              </a:rPr>
              <a:t>T</a:t>
            </a:r>
            <a:r>
              <a:rPr sz="4250" spc="-10">
                <a:solidFill>
                  <a:schemeClr val="tx2"/>
                </a:solidFill>
              </a:rPr>
              <a:t>E</a:t>
            </a:r>
            <a:r>
              <a:rPr sz="4250" spc="-20">
                <a:solidFill>
                  <a:schemeClr val="tx2"/>
                </a:solidFill>
              </a:rPr>
              <a:t>ME</a:t>
            </a:r>
            <a:r>
              <a:rPr sz="4250" spc="10">
                <a:solidFill>
                  <a:schemeClr val="tx2"/>
                </a:solidFill>
              </a:rPr>
              <a:t>NT</a:t>
            </a:r>
            <a:endParaRPr sz="4250">
              <a:solidFill>
                <a:schemeClr val="tx2"/>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9" name="TextBox 8">
            <a:extLst>
              <a:ext uri="{FF2B5EF4-FFF2-40B4-BE49-F238E27FC236}">
                <a16:creationId xmlns:a16="http://schemas.microsoft.com/office/drawing/2014/main" id="{BC6AA10C-702D-5D39-D66E-84C59E3E3F25}"/>
              </a:ext>
            </a:extLst>
          </p:cNvPr>
          <p:cNvSpPr txBox="1"/>
          <p:nvPr/>
        </p:nvSpPr>
        <p:spPr>
          <a:xfrm>
            <a:off x="1330137" y="1647185"/>
            <a:ext cx="5523100" cy="1384995"/>
          </a:xfrm>
          <a:prstGeom prst="rect">
            <a:avLst/>
          </a:prstGeom>
          <a:noFill/>
        </p:spPr>
        <p:txBody>
          <a:bodyPr wrap="square" rtlCol="0">
            <a:spAutoFit/>
          </a:bodyPr>
          <a:lstStyle/>
          <a:p>
            <a:pPr algn="l"/>
            <a:r>
              <a:rPr lang="en-IN" sz="2800" b="1" i="1"/>
              <a:t>&gt;&gt; The gap or difficulty in the current system that your project solves.</a:t>
            </a:r>
            <a:endParaRPr lang="en-US" sz="2800" b="1" i="1"/>
          </a:p>
        </p:txBody>
      </p:sp>
      <p:sp>
        <p:nvSpPr>
          <p:cNvPr id="11" name="TextBox 10">
            <a:extLst>
              <a:ext uri="{FF2B5EF4-FFF2-40B4-BE49-F238E27FC236}">
                <a16:creationId xmlns:a16="http://schemas.microsoft.com/office/drawing/2014/main" id="{964C05B7-D17A-6672-3E14-088F958D33BF}"/>
              </a:ext>
            </a:extLst>
          </p:cNvPr>
          <p:cNvSpPr txBox="1"/>
          <p:nvPr/>
        </p:nvSpPr>
        <p:spPr>
          <a:xfrm>
            <a:off x="2451417" y="3280521"/>
            <a:ext cx="2762249" cy="646331"/>
          </a:xfrm>
          <a:prstGeom prst="rect">
            <a:avLst/>
          </a:prstGeom>
          <a:noFill/>
        </p:spPr>
        <p:txBody>
          <a:bodyPr wrap="square" rtlCol="0">
            <a:spAutoFit/>
          </a:bodyPr>
          <a:lstStyle/>
          <a:p>
            <a:pPr algn="l"/>
            <a:endParaRPr lang="en-IN"/>
          </a:p>
          <a:p>
            <a:pPr algn="l"/>
            <a:endParaRPr lang="en-US"/>
          </a:p>
        </p:txBody>
      </p:sp>
      <p:sp>
        <p:nvSpPr>
          <p:cNvPr id="12" name="TextBox 11">
            <a:extLst>
              <a:ext uri="{FF2B5EF4-FFF2-40B4-BE49-F238E27FC236}">
                <a16:creationId xmlns:a16="http://schemas.microsoft.com/office/drawing/2014/main" id="{BCCCBC3A-F895-3A8E-C8FA-3947F4B8919A}"/>
              </a:ext>
            </a:extLst>
          </p:cNvPr>
          <p:cNvSpPr txBox="1"/>
          <p:nvPr/>
        </p:nvSpPr>
        <p:spPr>
          <a:xfrm>
            <a:off x="2121694" y="3178455"/>
            <a:ext cx="5300662" cy="2677656"/>
          </a:xfrm>
          <a:prstGeom prst="rect">
            <a:avLst/>
          </a:prstGeom>
          <a:noFill/>
        </p:spPr>
        <p:txBody>
          <a:bodyPr wrap="square" rtlCol="0">
            <a:spAutoFit/>
          </a:bodyPr>
          <a:lstStyle/>
          <a:p>
            <a:pPr algn="l"/>
            <a:r>
              <a:rPr lang="en-IN" sz="2400" b="1" i="1"/>
              <a:t>“In today’s competitive world, talent often gets lost in plain resumes. Students with great projects fail to present them effectively, while recruiters waste time searching for the right candidate. Our project solves this communication gap.”</a:t>
            </a:r>
            <a:endParaRPr lang="en-US" sz="2400" b="1" i="1"/>
          </a:p>
        </p:txBody>
      </p:sp>
      <p:sp>
        <p:nvSpPr>
          <p:cNvPr id="14" name="TextBox 13">
            <a:extLst>
              <a:ext uri="{FF2B5EF4-FFF2-40B4-BE49-F238E27FC236}">
                <a16:creationId xmlns:a16="http://schemas.microsoft.com/office/drawing/2014/main" id="{CBE4BC6F-FA7C-0BF3-BA24-4B593298FAB2}"/>
              </a:ext>
            </a:extLst>
          </p:cNvPr>
          <p:cNvSpPr txBox="1"/>
          <p:nvPr/>
        </p:nvSpPr>
        <p:spPr>
          <a:xfrm>
            <a:off x="5024437" y="1793460"/>
            <a:ext cx="1828800" cy="1828800"/>
          </a:xfrm>
          <a:prstGeom prst="rect">
            <a:avLst/>
          </a:prstGeom>
          <a:noFill/>
        </p:spPr>
        <p:txBody>
          <a:bodyPr wrap="square" rtlCol="0">
            <a:spAutoFit/>
          </a:bodyPr>
          <a:lstStyle/>
          <a:p>
            <a:pPr algn="l"/>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879320" y="205357"/>
            <a:ext cx="5281444"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solidFill>
                  <a:schemeClr val="tx2"/>
                </a:solidFill>
              </a:rPr>
              <a:t>PROJECT	</a:t>
            </a:r>
            <a:r>
              <a:rPr sz="4250" spc="-20">
                <a:solidFill>
                  <a:schemeClr val="tx2"/>
                </a:solidFill>
              </a:rPr>
              <a:t>OVERVIEW</a:t>
            </a:r>
            <a:endParaRPr sz="4250">
              <a:solidFill>
                <a:schemeClr val="tx2"/>
              </a:solidFill>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9" name="TextBox 8">
            <a:extLst>
              <a:ext uri="{FF2B5EF4-FFF2-40B4-BE49-F238E27FC236}">
                <a16:creationId xmlns:a16="http://schemas.microsoft.com/office/drawing/2014/main" id="{535F96F0-F1E9-366E-C929-FF75F3721081}"/>
              </a:ext>
            </a:extLst>
          </p:cNvPr>
          <p:cNvSpPr txBox="1"/>
          <p:nvPr/>
        </p:nvSpPr>
        <p:spPr>
          <a:xfrm>
            <a:off x="676275" y="1038225"/>
            <a:ext cx="8677275" cy="3108543"/>
          </a:xfrm>
          <a:prstGeom prst="rect">
            <a:avLst/>
          </a:prstGeom>
          <a:noFill/>
        </p:spPr>
        <p:txBody>
          <a:bodyPr wrap="square" rtlCol="0">
            <a:spAutoFit/>
          </a:bodyPr>
          <a:lstStyle/>
          <a:p>
            <a:pPr algn="l"/>
            <a:r>
              <a:rPr lang="en-IN" sz="2800" b="1"/>
              <a:t>The project is a Personal Portfolio Website developed in three stages:
         1. Basic HTML structure (skeleton).</a:t>
            </a:r>
          </a:p>
          <a:p>
            <a:pPr algn="l"/>
            <a:r>
              <a:rPr lang="en-IN" sz="2800" b="1"/>
              <a:t>         2. Styled version using CSS.</a:t>
            </a:r>
          </a:p>
          <a:p>
            <a:pPr algn="l"/>
            <a:r>
              <a:rPr lang="en-IN" sz="2800" b="1"/>
              <a:t>         3. Interactive version using JavaScript.
</a:t>
            </a:r>
            <a:endParaRPr lang="en-US" sz="2800" b="1"/>
          </a:p>
        </p:txBody>
      </p:sp>
      <p:pic>
        <p:nvPicPr>
          <p:cNvPr id="12" name="Picture 11">
            <a:extLst>
              <a:ext uri="{FF2B5EF4-FFF2-40B4-BE49-F238E27FC236}">
                <a16:creationId xmlns:a16="http://schemas.microsoft.com/office/drawing/2014/main" id="{2D0D191B-C0DB-950B-2EE6-D8624703D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25" y="3901956"/>
            <a:ext cx="1926852" cy="1611358"/>
          </a:xfrm>
          <a:prstGeom prst="rect">
            <a:avLst/>
          </a:prstGeom>
          <a:effectLst/>
        </p:spPr>
      </p:pic>
      <p:pic>
        <p:nvPicPr>
          <p:cNvPr id="11" name="Picture 10">
            <a:extLst>
              <a:ext uri="{FF2B5EF4-FFF2-40B4-BE49-F238E27FC236}">
                <a16:creationId xmlns:a16="http://schemas.microsoft.com/office/drawing/2014/main" id="{ADEA99BF-84DE-ACE9-CD3D-3BA4EDAEF9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0427" y="3901955"/>
            <a:ext cx="2029615" cy="1611359"/>
          </a:xfrm>
          <a:prstGeom prst="rect">
            <a:avLst/>
          </a:prstGeom>
        </p:spPr>
      </p:pic>
      <p:pic>
        <p:nvPicPr>
          <p:cNvPr id="14" name="Picture 13">
            <a:extLst>
              <a:ext uri="{FF2B5EF4-FFF2-40B4-BE49-F238E27FC236}">
                <a16:creationId xmlns:a16="http://schemas.microsoft.com/office/drawing/2014/main" id="{B85B2990-FCA4-2EF1-B8AD-C9CF60FFC1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1974" y="3901956"/>
            <a:ext cx="2542220" cy="16182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36022" y="860612"/>
            <a:ext cx="5996623" cy="570669"/>
          </a:xfrm>
          <a:prstGeom prst="rect">
            <a:avLst/>
          </a:prstGeom>
        </p:spPr>
        <p:txBody>
          <a:bodyPr vert="horz" wrap="square" lIns="0" tIns="16510" rIns="0" bIns="0" rtlCol="0">
            <a:spAutoFit/>
          </a:bodyPr>
          <a:lstStyle/>
          <a:p>
            <a:pPr marL="12700">
              <a:lnSpc>
                <a:spcPct val="100000"/>
              </a:lnSpc>
              <a:spcBef>
                <a:spcPts val="130"/>
              </a:spcBef>
            </a:pPr>
            <a:r>
              <a:rPr sz="3600" spc="25">
                <a:solidFill>
                  <a:schemeClr val="tx2"/>
                </a:solidFill>
              </a:rPr>
              <a:t>W</a:t>
            </a:r>
            <a:r>
              <a:rPr sz="3600" spc="-20">
                <a:solidFill>
                  <a:schemeClr val="tx2"/>
                </a:solidFill>
              </a:rPr>
              <a:t>H</a:t>
            </a:r>
            <a:r>
              <a:rPr sz="3600" spc="20">
                <a:solidFill>
                  <a:schemeClr val="tx2"/>
                </a:solidFill>
              </a:rPr>
              <a:t>O</a:t>
            </a:r>
            <a:r>
              <a:rPr sz="3600" spc="-235">
                <a:solidFill>
                  <a:schemeClr val="tx2"/>
                </a:solidFill>
              </a:rPr>
              <a:t> </a:t>
            </a:r>
            <a:r>
              <a:rPr sz="3600" spc="-10">
                <a:solidFill>
                  <a:schemeClr val="tx2"/>
                </a:solidFill>
              </a:rPr>
              <a:t>AR</a:t>
            </a:r>
            <a:r>
              <a:rPr sz="3600" spc="15">
                <a:solidFill>
                  <a:schemeClr val="tx2"/>
                </a:solidFill>
              </a:rPr>
              <a:t>E</a:t>
            </a:r>
            <a:r>
              <a:rPr sz="3600" spc="-35">
                <a:solidFill>
                  <a:schemeClr val="tx2"/>
                </a:solidFill>
              </a:rPr>
              <a:t> </a:t>
            </a:r>
            <a:r>
              <a:rPr sz="3600" spc="-10">
                <a:solidFill>
                  <a:schemeClr val="tx2"/>
                </a:solidFill>
              </a:rPr>
              <a:t>T</a:t>
            </a:r>
            <a:r>
              <a:rPr sz="3600" spc="-15">
                <a:solidFill>
                  <a:schemeClr val="tx2"/>
                </a:solidFill>
              </a:rPr>
              <a:t>H</a:t>
            </a:r>
            <a:r>
              <a:rPr sz="3600" spc="15">
                <a:solidFill>
                  <a:schemeClr val="tx2"/>
                </a:solidFill>
              </a:rPr>
              <a:t>E</a:t>
            </a:r>
            <a:r>
              <a:rPr sz="3600" spc="-35">
                <a:solidFill>
                  <a:schemeClr val="tx2"/>
                </a:solidFill>
              </a:rPr>
              <a:t> </a:t>
            </a:r>
            <a:r>
              <a:rPr sz="3600" spc="-20">
                <a:solidFill>
                  <a:schemeClr val="tx2"/>
                </a:solidFill>
              </a:rPr>
              <a:t>E</a:t>
            </a:r>
            <a:r>
              <a:rPr sz="3600" spc="30">
                <a:solidFill>
                  <a:schemeClr val="tx2"/>
                </a:solidFill>
              </a:rPr>
              <a:t>N</a:t>
            </a:r>
            <a:r>
              <a:rPr sz="3600" spc="15">
                <a:solidFill>
                  <a:schemeClr val="tx2"/>
                </a:solidFill>
              </a:rPr>
              <a:t>D</a:t>
            </a:r>
            <a:r>
              <a:rPr sz="3600" spc="-45">
                <a:solidFill>
                  <a:schemeClr val="tx2"/>
                </a:solidFill>
              </a:rPr>
              <a:t> </a:t>
            </a:r>
            <a:r>
              <a:rPr sz="3600">
                <a:solidFill>
                  <a:schemeClr val="tx2"/>
                </a:solidFill>
              </a:rPr>
              <a:t>U</a:t>
            </a:r>
            <a:r>
              <a:rPr sz="3600" spc="10">
                <a:solidFill>
                  <a:schemeClr val="tx2"/>
                </a:solidFill>
              </a:rPr>
              <a:t>S</a:t>
            </a:r>
            <a:r>
              <a:rPr sz="3600" spc="-25">
                <a:solidFill>
                  <a:schemeClr val="tx2"/>
                </a:solidFill>
              </a:rPr>
              <a:t>E</a:t>
            </a:r>
            <a:r>
              <a:rPr sz="3600" spc="-10">
                <a:solidFill>
                  <a:schemeClr val="tx2"/>
                </a:solidFill>
              </a:rPr>
              <a:t>R</a:t>
            </a:r>
            <a:r>
              <a:rPr sz="3600" spc="5">
                <a:solidFill>
                  <a:schemeClr val="tx2"/>
                </a:solidFill>
              </a:rPr>
              <a:t>S?</a:t>
            </a:r>
            <a:endParaRPr sz="3600">
              <a:solidFill>
                <a:schemeClr val="tx2"/>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9" name="TextBox 8">
            <a:extLst>
              <a:ext uri="{FF2B5EF4-FFF2-40B4-BE49-F238E27FC236}">
                <a16:creationId xmlns:a16="http://schemas.microsoft.com/office/drawing/2014/main" id="{9E3134B1-46E9-10FA-A4E3-AE28E1186290}"/>
              </a:ext>
            </a:extLst>
          </p:cNvPr>
          <p:cNvSpPr txBox="1"/>
          <p:nvPr/>
        </p:nvSpPr>
        <p:spPr>
          <a:xfrm>
            <a:off x="5190564" y="2528047"/>
            <a:ext cx="3845860" cy="646331"/>
          </a:xfrm>
          <a:prstGeom prst="rect">
            <a:avLst/>
          </a:prstGeom>
          <a:noFill/>
        </p:spPr>
        <p:txBody>
          <a:bodyPr wrap="square" rtlCol="0">
            <a:spAutoFit/>
          </a:bodyPr>
          <a:lstStyle/>
          <a:p>
            <a:pPr algn="l"/>
            <a:endParaRPr lang="en-IN"/>
          </a:p>
          <a:p>
            <a:pPr algn="l"/>
            <a:endParaRPr lang="en-US"/>
          </a:p>
        </p:txBody>
      </p:sp>
      <p:sp>
        <p:nvSpPr>
          <p:cNvPr id="10" name="TextBox 9">
            <a:extLst>
              <a:ext uri="{FF2B5EF4-FFF2-40B4-BE49-F238E27FC236}">
                <a16:creationId xmlns:a16="http://schemas.microsoft.com/office/drawing/2014/main" id="{FD711E78-DA0F-9320-77A1-D27BB12167DC}"/>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
        <p:nvSpPr>
          <p:cNvPr id="11" name="TextBox 10">
            <a:extLst>
              <a:ext uri="{FF2B5EF4-FFF2-40B4-BE49-F238E27FC236}">
                <a16:creationId xmlns:a16="http://schemas.microsoft.com/office/drawing/2014/main" id="{000E04AF-B6D0-E133-F6BA-2B45809A902C}"/>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
        <p:nvSpPr>
          <p:cNvPr id="13" name="TextBox 12">
            <a:extLst>
              <a:ext uri="{FF2B5EF4-FFF2-40B4-BE49-F238E27FC236}">
                <a16:creationId xmlns:a16="http://schemas.microsoft.com/office/drawing/2014/main" id="{4B201902-D939-1E77-C9C9-0B2342F1D47A}"/>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
        <p:nvSpPr>
          <p:cNvPr id="14" name="TextBox 13">
            <a:extLst>
              <a:ext uri="{FF2B5EF4-FFF2-40B4-BE49-F238E27FC236}">
                <a16:creationId xmlns:a16="http://schemas.microsoft.com/office/drawing/2014/main" id="{E4C08738-039E-62BD-7A94-DB569677E889}"/>
              </a:ext>
            </a:extLst>
          </p:cNvPr>
          <p:cNvSpPr txBox="1"/>
          <p:nvPr/>
        </p:nvSpPr>
        <p:spPr>
          <a:xfrm flipV="1">
            <a:off x="5190563" y="1695450"/>
            <a:ext cx="4343961" cy="646331"/>
          </a:xfrm>
          <a:prstGeom prst="rect">
            <a:avLst/>
          </a:prstGeom>
          <a:noFill/>
        </p:spPr>
        <p:txBody>
          <a:bodyPr wrap="square" rtlCol="0">
            <a:spAutoFit/>
          </a:bodyPr>
          <a:lstStyle/>
          <a:p>
            <a:pPr algn="l"/>
            <a:endParaRPr lang="en-IN"/>
          </a:p>
          <a:p>
            <a:pPr algn="l"/>
            <a:endParaRPr lang="en-US"/>
          </a:p>
        </p:txBody>
      </p:sp>
      <p:sp>
        <p:nvSpPr>
          <p:cNvPr id="15" name="TextBox 14">
            <a:extLst>
              <a:ext uri="{FF2B5EF4-FFF2-40B4-BE49-F238E27FC236}">
                <a16:creationId xmlns:a16="http://schemas.microsoft.com/office/drawing/2014/main" id="{7FA8441C-3B80-82EC-920B-1679A85D90DA}"/>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
        <p:nvSpPr>
          <p:cNvPr id="16" name="TextBox 15">
            <a:extLst>
              <a:ext uri="{FF2B5EF4-FFF2-40B4-BE49-F238E27FC236}">
                <a16:creationId xmlns:a16="http://schemas.microsoft.com/office/drawing/2014/main" id="{A06B83B1-A117-D5D2-8A07-FB9BBDDDEDB2}"/>
              </a:ext>
            </a:extLst>
          </p:cNvPr>
          <p:cNvSpPr txBox="1"/>
          <p:nvPr/>
        </p:nvSpPr>
        <p:spPr>
          <a:xfrm>
            <a:off x="3190132" y="2634571"/>
            <a:ext cx="9742677" cy="2246769"/>
          </a:xfrm>
          <a:prstGeom prst="rect">
            <a:avLst/>
          </a:prstGeom>
          <a:noFill/>
        </p:spPr>
        <p:txBody>
          <a:bodyPr wrap="square" rtlCol="0">
            <a:spAutoFit/>
          </a:bodyPr>
          <a:lstStyle/>
          <a:p>
            <a:pPr algn="l"/>
            <a:r>
              <a:rPr lang="en-IN" sz="2000" b="1"/>
              <a:t>Students → To showcase their projects and skills.
Fresher's / Job Seekers → To present their portfolio to recruiters.
Employers / Recruiters → To quickly evaluate candidates.
General Audience → To know more about the developer.</a:t>
            </a:r>
            <a:endParaRPr lang="en-US" sz="2000" b="1"/>
          </a:p>
        </p:txBody>
      </p:sp>
      <p:pic>
        <p:nvPicPr>
          <p:cNvPr id="12" name="Picture 11">
            <a:extLst>
              <a:ext uri="{FF2B5EF4-FFF2-40B4-BE49-F238E27FC236}">
                <a16:creationId xmlns:a16="http://schemas.microsoft.com/office/drawing/2014/main" id="{4036E8D7-7297-C7A8-2985-0074D5479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706071" y="2471842"/>
            <a:ext cx="647473" cy="606298"/>
          </a:xfrm>
          <a:prstGeom prst="rect">
            <a:avLst/>
          </a:prstGeom>
        </p:spPr>
      </p:pic>
      <p:pic>
        <p:nvPicPr>
          <p:cNvPr id="17" name="Picture 16">
            <a:extLst>
              <a:ext uri="{FF2B5EF4-FFF2-40B4-BE49-F238E27FC236}">
                <a16:creationId xmlns:a16="http://schemas.microsoft.com/office/drawing/2014/main" id="{25333F95-9590-6522-ABA0-558E3F68BA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3610" y="4919781"/>
            <a:ext cx="2760374" cy="1629564"/>
          </a:xfrm>
          <a:prstGeom prst="rect">
            <a:avLst/>
          </a:prstGeom>
        </p:spPr>
      </p:pic>
      <p:pic>
        <p:nvPicPr>
          <p:cNvPr id="18" name="Picture 17">
            <a:extLst>
              <a:ext uri="{FF2B5EF4-FFF2-40B4-BE49-F238E27FC236}">
                <a16:creationId xmlns:a16="http://schemas.microsoft.com/office/drawing/2014/main" id="{5F5DC3BF-31E0-E98D-7CA7-14E1E7C49C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00706" y="3783107"/>
            <a:ext cx="602078" cy="573740"/>
          </a:xfrm>
          <a:prstGeom prst="rect">
            <a:avLst/>
          </a:prstGeom>
        </p:spPr>
      </p:pic>
      <p:pic>
        <p:nvPicPr>
          <p:cNvPr id="19" name="Picture 18">
            <a:extLst>
              <a:ext uri="{FF2B5EF4-FFF2-40B4-BE49-F238E27FC236}">
                <a16:creationId xmlns:a16="http://schemas.microsoft.com/office/drawing/2014/main" id="{99C41821-379A-81C9-1371-62FD7B58F6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076" y="1695450"/>
            <a:ext cx="3097866" cy="38307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971674" y="435763"/>
            <a:ext cx="9763125" cy="690574"/>
          </a:xfrm>
          <a:prstGeom prst="rect">
            <a:avLst/>
          </a:prstGeom>
        </p:spPr>
        <p:txBody>
          <a:bodyPr vert="horz" wrap="square" lIns="0" tIns="13335" rIns="0" bIns="0" rtlCol="0">
            <a:spAutoFit/>
          </a:bodyPr>
          <a:lstStyle/>
          <a:p>
            <a:pPr marL="12700">
              <a:lnSpc>
                <a:spcPct val="100000"/>
              </a:lnSpc>
              <a:spcBef>
                <a:spcPts val="105"/>
              </a:spcBef>
            </a:pPr>
            <a:r>
              <a:rPr lang="en-IN" sz="4400" spc="10">
                <a:solidFill>
                  <a:schemeClr val="tx2"/>
                </a:solidFill>
              </a:rPr>
              <a:t>TOOLS AND TECHNIQUES</a:t>
            </a:r>
            <a:endParaRPr sz="4400">
              <a:solidFill>
                <a:schemeClr val="tx2"/>
              </a:solidFill>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8" name="TextBox 7">
            <a:extLst>
              <a:ext uri="{FF2B5EF4-FFF2-40B4-BE49-F238E27FC236}">
                <a16:creationId xmlns:a16="http://schemas.microsoft.com/office/drawing/2014/main" id="{E1282179-E0BD-74C2-A473-A13C5C2C0C9C}"/>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
        <p:nvSpPr>
          <p:cNvPr id="10" name="TextBox 9">
            <a:extLst>
              <a:ext uri="{FF2B5EF4-FFF2-40B4-BE49-F238E27FC236}">
                <a16:creationId xmlns:a16="http://schemas.microsoft.com/office/drawing/2014/main" id="{0A06344F-92D3-8A48-4FCB-060BD029F774}"/>
              </a:ext>
            </a:extLst>
          </p:cNvPr>
          <p:cNvSpPr txBox="1"/>
          <p:nvPr/>
        </p:nvSpPr>
        <p:spPr>
          <a:xfrm>
            <a:off x="4311850" y="2242841"/>
            <a:ext cx="5669619" cy="3119734"/>
          </a:xfrm>
          <a:prstGeom prst="rect">
            <a:avLst/>
          </a:prstGeom>
          <a:noFill/>
        </p:spPr>
        <p:txBody>
          <a:bodyPr wrap="square" rtlCol="0">
            <a:spAutoFit/>
          </a:bodyPr>
          <a:lstStyle/>
          <a:p>
            <a:pPr algn="l"/>
            <a:r>
              <a:rPr lang="en-IN" sz="2400" b="1"/>
              <a:t>1.HTML5 → Structure of the website.
2.CSS3 → Styling, layout, responsive design.
3.JavaScript (ES6) → Interactivity, form validation, smooth scroll.
4.Code Pen → Development &amp; online demo.
5.GitHub → Version control &amp; hosting link.</a:t>
            </a:r>
            <a:endParaRPr lang="en-US" sz="2400" b="1"/>
          </a:p>
        </p:txBody>
      </p:sp>
      <p:pic>
        <p:nvPicPr>
          <p:cNvPr id="2" name="Picture 1">
            <a:extLst>
              <a:ext uri="{FF2B5EF4-FFF2-40B4-BE49-F238E27FC236}">
                <a16:creationId xmlns:a16="http://schemas.microsoft.com/office/drawing/2014/main" id="{ED1168D7-7119-D170-536B-73631666C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3671" y="5647781"/>
            <a:ext cx="2301463" cy="1017326"/>
          </a:xfrm>
          <a:prstGeom prst="rect">
            <a:avLst/>
          </a:prstGeom>
        </p:spPr>
      </p:pic>
      <p:pic>
        <p:nvPicPr>
          <p:cNvPr id="12" name="Picture 11">
            <a:extLst>
              <a:ext uri="{FF2B5EF4-FFF2-40B4-BE49-F238E27FC236}">
                <a16:creationId xmlns:a16="http://schemas.microsoft.com/office/drawing/2014/main" id="{C5271C4E-41A7-3695-7F19-836DAFEFC9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781" y="1423064"/>
            <a:ext cx="3799088" cy="54186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a:solidFill>
            <a:schemeClr val="bg1"/>
          </a:solidFill>
          <a:ln>
            <a:solidFill>
              <a:schemeClr val="accent1">
                <a:lumMod val="75000"/>
              </a:schemeClr>
            </a:solidFill>
          </a:ln>
        </p:spPr>
        <p:txBody>
          <a:bodyPr vert="horz" wrap="square" lIns="0" tIns="13335" rIns="0" bIns="0" rtlCol="0">
            <a:spAutoFit/>
          </a:bodyPr>
          <a:lstStyle/>
          <a:p>
            <a:pPr marL="12700">
              <a:lnSpc>
                <a:spcPct val="100000"/>
              </a:lnSpc>
              <a:spcBef>
                <a:spcPts val="105"/>
              </a:spcBef>
            </a:pPr>
            <a:r>
              <a:rPr lang="en-IN" sz="4000" b="1" spc="15">
                <a:latin typeface="Trebuchet MS"/>
                <a:cs typeface="Trebuchet MS"/>
              </a:rPr>
              <a:t>POTFOLIO DESIGN AND LAYOUT</a:t>
            </a:r>
            <a:endParaRPr sz="40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Picture 2">
            <a:extLst>
              <a:ext uri="{FF2B5EF4-FFF2-40B4-BE49-F238E27FC236}">
                <a16:creationId xmlns:a16="http://schemas.microsoft.com/office/drawing/2014/main" id="{B6650216-71B4-6FA5-AF6B-8B8C97FEA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95" y="2381526"/>
            <a:ext cx="4560125" cy="4476474"/>
          </a:xfrm>
          <a:prstGeom prst="rect">
            <a:avLst/>
          </a:prstGeom>
        </p:spPr>
      </p:pic>
      <p:sp>
        <p:nvSpPr>
          <p:cNvPr id="2" name="TextBox 1">
            <a:extLst>
              <a:ext uri="{FF2B5EF4-FFF2-40B4-BE49-F238E27FC236}">
                <a16:creationId xmlns:a16="http://schemas.microsoft.com/office/drawing/2014/main" id="{E93D8AF8-1DA9-B137-4105-6B670F0AD50C}"/>
              </a:ext>
            </a:extLst>
          </p:cNvPr>
          <p:cNvSpPr txBox="1"/>
          <p:nvPr/>
        </p:nvSpPr>
        <p:spPr>
          <a:xfrm>
            <a:off x="5189517" y="2523506"/>
            <a:ext cx="1828800" cy="523220"/>
          </a:xfrm>
          <a:prstGeom prst="rect">
            <a:avLst/>
          </a:prstGeom>
          <a:noFill/>
        </p:spPr>
        <p:txBody>
          <a:bodyPr wrap="square" rtlCol="0">
            <a:spAutoFit/>
          </a:bodyPr>
          <a:lstStyle/>
          <a:p>
            <a:pPr algn="l"/>
            <a:endParaRPr lang="en-US" sz="2800"/>
          </a:p>
        </p:txBody>
      </p:sp>
      <p:sp>
        <p:nvSpPr>
          <p:cNvPr id="7" name="TextBox 6">
            <a:extLst>
              <a:ext uri="{FF2B5EF4-FFF2-40B4-BE49-F238E27FC236}">
                <a16:creationId xmlns:a16="http://schemas.microsoft.com/office/drawing/2014/main" id="{C12194FC-854B-B6E6-102C-815AB4410655}"/>
              </a:ext>
            </a:extLst>
          </p:cNvPr>
          <p:cNvSpPr txBox="1"/>
          <p:nvPr/>
        </p:nvSpPr>
        <p:spPr>
          <a:xfrm>
            <a:off x="4430515" y="1648349"/>
            <a:ext cx="6995081" cy="5016758"/>
          </a:xfrm>
          <a:prstGeom prst="rect">
            <a:avLst/>
          </a:prstGeom>
          <a:noFill/>
        </p:spPr>
        <p:txBody>
          <a:bodyPr wrap="square" rtlCol="0">
            <a:spAutoFit/>
          </a:bodyPr>
          <a:lstStyle/>
          <a:p>
            <a:pPr algn="l"/>
            <a:r>
              <a:rPr lang="en-IN" sz="3200" b="1"/>
              <a:t>A portfolio showcases an individual’s skills, creativity, and achievements.
Design layout is the structured arrangement of elements that makes the portfolio attractive and easy to navigate.
A good layout ensures clarity, consistency, and a professional look</a:t>
            </a:r>
            <a:endParaRPr lang="en-US" sz="32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25026" y="288149"/>
            <a:ext cx="9141703" cy="677108"/>
          </a:xfrm>
        </p:spPr>
        <p:txBody>
          <a:bodyPr/>
          <a:lstStyle/>
          <a:p>
            <a:r>
              <a:rPr lang="en-IN" sz="4400">
                <a:solidFill>
                  <a:schemeClr val="tx2"/>
                </a:solidFill>
              </a:rPr>
              <a:t>FEATURES AND FUNCTIONALITY</a:t>
            </a:r>
          </a:p>
        </p:txBody>
      </p:sp>
      <p:sp>
        <p:nvSpPr>
          <p:cNvPr id="3" name="TextBox 2">
            <a:extLst>
              <a:ext uri="{FF2B5EF4-FFF2-40B4-BE49-F238E27FC236}">
                <a16:creationId xmlns:a16="http://schemas.microsoft.com/office/drawing/2014/main" id="{2082DF6A-9802-0411-BB22-1FEFAB8221E8}"/>
              </a:ext>
            </a:extLst>
          </p:cNvPr>
          <p:cNvSpPr txBox="1"/>
          <p:nvPr/>
        </p:nvSpPr>
        <p:spPr>
          <a:xfrm>
            <a:off x="5190564" y="2528047"/>
            <a:ext cx="1828800" cy="400110"/>
          </a:xfrm>
          <a:prstGeom prst="rect">
            <a:avLst/>
          </a:prstGeom>
          <a:noFill/>
        </p:spPr>
        <p:txBody>
          <a:bodyPr wrap="square" rtlCol="0">
            <a:spAutoFit/>
          </a:bodyPr>
          <a:lstStyle/>
          <a:p>
            <a:pPr algn="l"/>
            <a:endParaRPr lang="en-US" sz="2000"/>
          </a:p>
        </p:txBody>
      </p:sp>
      <p:sp>
        <p:nvSpPr>
          <p:cNvPr id="4" name="TextBox 3">
            <a:extLst>
              <a:ext uri="{FF2B5EF4-FFF2-40B4-BE49-F238E27FC236}">
                <a16:creationId xmlns:a16="http://schemas.microsoft.com/office/drawing/2014/main" id="{06651694-33B6-E79D-3A88-40CF0E514C4A}"/>
              </a:ext>
            </a:extLst>
          </p:cNvPr>
          <p:cNvSpPr txBox="1"/>
          <p:nvPr/>
        </p:nvSpPr>
        <p:spPr>
          <a:xfrm>
            <a:off x="5190564" y="2528047"/>
            <a:ext cx="1828800" cy="646331"/>
          </a:xfrm>
          <a:prstGeom prst="rect">
            <a:avLst/>
          </a:prstGeom>
          <a:noFill/>
        </p:spPr>
        <p:txBody>
          <a:bodyPr wrap="square" rtlCol="0">
            <a:spAutoFit/>
          </a:bodyPr>
          <a:lstStyle/>
          <a:p>
            <a:pPr algn="l"/>
            <a:endParaRPr lang="en-IN"/>
          </a:p>
          <a:p>
            <a:pPr algn="l"/>
            <a:endParaRPr lang="en-US" b="1" i="1"/>
          </a:p>
        </p:txBody>
      </p:sp>
      <p:sp>
        <p:nvSpPr>
          <p:cNvPr id="7" name="TextBox 6">
            <a:extLst>
              <a:ext uri="{FF2B5EF4-FFF2-40B4-BE49-F238E27FC236}">
                <a16:creationId xmlns:a16="http://schemas.microsoft.com/office/drawing/2014/main" id="{2D816107-D72A-F5D9-13A1-283063621D8E}"/>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
        <p:nvSpPr>
          <p:cNvPr id="8" name="TextBox 7">
            <a:extLst>
              <a:ext uri="{FF2B5EF4-FFF2-40B4-BE49-F238E27FC236}">
                <a16:creationId xmlns:a16="http://schemas.microsoft.com/office/drawing/2014/main" id="{68EAA220-AD1B-6C1E-AD11-F1F0556CFEEA}"/>
              </a:ext>
            </a:extLst>
          </p:cNvPr>
          <p:cNvSpPr txBox="1"/>
          <p:nvPr/>
        </p:nvSpPr>
        <p:spPr>
          <a:xfrm>
            <a:off x="5190564" y="2528047"/>
            <a:ext cx="1828800" cy="646331"/>
          </a:xfrm>
          <a:prstGeom prst="rect">
            <a:avLst/>
          </a:prstGeom>
          <a:noFill/>
        </p:spPr>
        <p:txBody>
          <a:bodyPr wrap="square" rtlCol="0">
            <a:spAutoFit/>
          </a:bodyPr>
          <a:lstStyle/>
          <a:p>
            <a:pPr algn="l"/>
            <a:endParaRPr lang="en-IN"/>
          </a:p>
          <a:p>
            <a:pPr algn="l"/>
            <a:endParaRPr lang="en-US"/>
          </a:p>
        </p:txBody>
      </p:sp>
      <p:sp>
        <p:nvSpPr>
          <p:cNvPr id="5" name="TextBox 4">
            <a:extLst>
              <a:ext uri="{FF2B5EF4-FFF2-40B4-BE49-F238E27FC236}">
                <a16:creationId xmlns:a16="http://schemas.microsoft.com/office/drawing/2014/main" id="{BFB66C90-D132-7A61-5BFC-809F4807945B}"/>
              </a:ext>
            </a:extLst>
          </p:cNvPr>
          <p:cNvSpPr txBox="1"/>
          <p:nvPr/>
        </p:nvSpPr>
        <p:spPr>
          <a:xfrm>
            <a:off x="664780" y="1439333"/>
            <a:ext cx="5976906" cy="4401205"/>
          </a:xfrm>
          <a:prstGeom prst="rect">
            <a:avLst/>
          </a:prstGeom>
          <a:noFill/>
        </p:spPr>
        <p:txBody>
          <a:bodyPr wrap="square" rtlCol="0">
            <a:spAutoFit/>
          </a:bodyPr>
          <a:lstStyle/>
          <a:p>
            <a:pPr algn="l"/>
            <a:r>
              <a:rPr lang="en-IN" sz="2800" b="1"/>
              <a:t>1.HTML Structure → Header, About, Skills, Projects, Contact, Footer.
2.CSS Styling → Colours, responsive layout, cards, sticky nav.
3.JavaScript → Smooth scroll, mobile menu toggle, form validation.
4.Responsive Design → Works on mobile, tablet &amp; desktop.
5.Contact Section → Email, LinkedIn, phone with functional form.</a:t>
            </a:r>
            <a:endParaRPr lang="en-US" sz="2800" b="1"/>
          </a:p>
        </p:txBody>
      </p:sp>
      <p:pic>
        <p:nvPicPr>
          <p:cNvPr id="9" name="Picture 8">
            <a:extLst>
              <a:ext uri="{FF2B5EF4-FFF2-40B4-BE49-F238E27FC236}">
                <a16:creationId xmlns:a16="http://schemas.microsoft.com/office/drawing/2014/main" id="{153108DB-8964-9365-27B9-8B4B6B9B1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4968" y="1756636"/>
            <a:ext cx="3923749" cy="4083902"/>
          </a:xfrm>
          <a:prstGeom prst="rect">
            <a:avLst/>
          </a:prstGeom>
        </p:spPr>
      </p:pic>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DIGITAL PORTFOLIO !!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ABOUT ME</vt:lpstr>
      <vt:lpstr>SKILLS</vt:lpstr>
      <vt:lpstr>CONTACT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Yuvaranisri SM</cp:lastModifiedBy>
  <cp:revision>3</cp:revision>
  <dcterms:created xsi:type="dcterms:W3CDTF">2024-03-29T15:07:22Z</dcterms:created>
  <dcterms:modified xsi:type="dcterms:W3CDTF">2025-09-05T16:40:19Z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