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8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1" i="0">
                <a:solidFill>
                  <a:srgbClr val="152C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1" i="0">
                <a:solidFill>
                  <a:srgbClr val="152C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rgbClr val="152C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rgbClr val="152C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rgbClr val="152C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1" i="0">
                <a:solidFill>
                  <a:srgbClr val="152C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46678" y="504266"/>
            <a:ext cx="11356847" cy="13816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1" i="0">
                <a:solidFill>
                  <a:srgbClr val="152C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38947" y="3023057"/>
            <a:ext cx="9180830" cy="2317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1" i="0">
                <a:solidFill>
                  <a:srgbClr val="152C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40005"/>
            </a:xfrm>
            <a:custGeom>
              <a:avLst/>
              <a:gdLst/>
              <a:ahLst/>
              <a:cxnLst/>
              <a:rect l="l" t="t" r="r" b="b"/>
              <a:pathLst>
                <a:path w="18288000" h="40005">
                  <a:moveTo>
                    <a:pt x="0" y="39623"/>
                  </a:moveTo>
                  <a:lnTo>
                    <a:pt x="18288000" y="39623"/>
                  </a:lnTo>
                  <a:lnTo>
                    <a:pt x="18288000" y="0"/>
                  </a:lnTo>
                  <a:lnTo>
                    <a:pt x="0" y="0"/>
                  </a:lnTo>
                  <a:lnTo>
                    <a:pt x="0" y="39623"/>
                  </a:lnTo>
                  <a:close/>
                </a:path>
              </a:pathLst>
            </a:custGeom>
            <a:solidFill>
              <a:srgbClr val="EFE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9622"/>
              <a:ext cx="18288000" cy="10247630"/>
            </a:xfrm>
            <a:custGeom>
              <a:avLst/>
              <a:gdLst/>
              <a:ahLst/>
              <a:cxnLst/>
              <a:rect l="l" t="t" r="r" b="b"/>
              <a:pathLst>
                <a:path w="18288000" h="10247630">
                  <a:moveTo>
                    <a:pt x="18288000" y="0"/>
                  </a:moveTo>
                  <a:lnTo>
                    <a:pt x="0" y="0"/>
                  </a:lnTo>
                  <a:lnTo>
                    <a:pt x="0" y="10247377"/>
                  </a:lnTo>
                  <a:lnTo>
                    <a:pt x="18288000" y="10247377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1166"/>
              <a:ext cx="6553199" cy="1008582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100"/>
              </a:lnSpc>
            </a:pPr>
            <a:r>
              <a:rPr spc="60" dirty="0">
                <a:solidFill>
                  <a:srgbClr val="2050FD"/>
                </a:solidFill>
              </a:rPr>
              <a:t>Decision-</a:t>
            </a:r>
            <a:r>
              <a:rPr spc="-60" dirty="0">
                <a:solidFill>
                  <a:srgbClr val="2050FD"/>
                </a:solidFill>
              </a:rPr>
              <a:t>Making</a:t>
            </a:r>
            <a:r>
              <a:rPr spc="-290" dirty="0">
                <a:solidFill>
                  <a:srgbClr val="2050FD"/>
                </a:solidFill>
              </a:rPr>
              <a:t> </a:t>
            </a:r>
            <a:r>
              <a:rPr spc="-95" dirty="0">
                <a:solidFill>
                  <a:srgbClr val="2050FD"/>
                </a:solidFill>
              </a:rPr>
              <a:t>Report:</a:t>
            </a:r>
            <a:r>
              <a:rPr spc="-229" dirty="0">
                <a:solidFill>
                  <a:srgbClr val="2050FD"/>
                </a:solidFill>
              </a:rPr>
              <a:t> </a:t>
            </a:r>
            <a:r>
              <a:rPr spc="-434" dirty="0"/>
              <a:t>AI</a:t>
            </a:r>
            <a:r>
              <a:rPr spc="-240" dirty="0"/>
              <a:t> </a:t>
            </a:r>
            <a:r>
              <a:rPr spc="-20" dirty="0"/>
              <a:t>Tool </a:t>
            </a:r>
            <a:r>
              <a:rPr dirty="0"/>
              <a:t>Usage</a:t>
            </a:r>
            <a:r>
              <a:rPr spc="-215" dirty="0"/>
              <a:t> </a:t>
            </a:r>
            <a:r>
              <a:rPr spc="-65" dirty="0"/>
              <a:t>by</a:t>
            </a:r>
            <a:r>
              <a:rPr spc="-215" dirty="0"/>
              <a:t> </a:t>
            </a:r>
            <a:r>
              <a:rPr spc="-30" dirty="0"/>
              <a:t>Indian</a:t>
            </a:r>
            <a:r>
              <a:rPr spc="-215" dirty="0"/>
              <a:t> </a:t>
            </a:r>
            <a:r>
              <a:rPr spc="-10" dirty="0"/>
              <a:t>College</a:t>
            </a:r>
            <a:r>
              <a:rPr spc="-215" dirty="0"/>
              <a:t> </a:t>
            </a:r>
            <a:r>
              <a:rPr dirty="0"/>
              <a:t>Students</a:t>
            </a:r>
            <a:r>
              <a:rPr spc="-170" dirty="0"/>
              <a:t> </a:t>
            </a:r>
            <a:r>
              <a:rPr spc="-50" dirty="0"/>
              <a:t>– </a:t>
            </a:r>
            <a:r>
              <a:rPr spc="120" dirty="0"/>
              <a:t>2025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98202" y="8162670"/>
            <a:ext cx="5074920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spc="-25" dirty="0">
                <a:solidFill>
                  <a:srgbClr val="4B4B4D"/>
                </a:solidFill>
                <a:latin typeface="Arial MT"/>
                <a:cs typeface="Arial MT"/>
              </a:rPr>
              <a:t>Presented</a:t>
            </a:r>
            <a:r>
              <a:rPr sz="1950" spc="-11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by</a:t>
            </a:r>
            <a:r>
              <a:rPr sz="1950" spc="-10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b="1" dirty="0">
                <a:solidFill>
                  <a:srgbClr val="4B4B4D"/>
                </a:solidFill>
                <a:latin typeface="Arial"/>
                <a:cs typeface="Arial"/>
              </a:rPr>
              <a:t>P.</a:t>
            </a:r>
            <a:r>
              <a:rPr sz="1950" b="1" spc="-80" dirty="0">
                <a:solidFill>
                  <a:srgbClr val="4B4B4D"/>
                </a:solidFill>
                <a:latin typeface="Arial"/>
                <a:cs typeface="Arial"/>
              </a:rPr>
              <a:t> </a:t>
            </a:r>
            <a:r>
              <a:rPr sz="1950" b="1" spc="-75" dirty="0">
                <a:solidFill>
                  <a:srgbClr val="4B4B4D"/>
                </a:solidFill>
                <a:latin typeface="Arial"/>
                <a:cs typeface="Arial"/>
              </a:rPr>
              <a:t>Yuvaratna</a:t>
            </a:r>
            <a:r>
              <a:rPr sz="1950" b="1" spc="-50" dirty="0">
                <a:solidFill>
                  <a:srgbClr val="4B4B4D"/>
                </a:solidFill>
                <a:latin typeface="Arial"/>
                <a:cs typeface="Arial"/>
              </a:rPr>
              <a:t> </a:t>
            </a:r>
            <a:r>
              <a:rPr sz="1950" b="1" spc="-100" dirty="0">
                <a:solidFill>
                  <a:srgbClr val="4B4B4D"/>
                </a:solidFill>
                <a:latin typeface="Arial"/>
                <a:cs typeface="Arial"/>
              </a:rPr>
              <a:t>Reddy</a:t>
            </a:r>
            <a:r>
              <a:rPr sz="1950" b="1" spc="-105" dirty="0">
                <a:solidFill>
                  <a:srgbClr val="4B4B4D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|</a:t>
            </a:r>
            <a:r>
              <a:rPr sz="1950" spc="-8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5" dirty="0">
                <a:solidFill>
                  <a:srgbClr val="4B4B4D"/>
                </a:solidFill>
                <a:latin typeface="Arial MT"/>
                <a:cs typeface="Arial MT"/>
              </a:rPr>
              <a:t>6,Sep,2025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82583" y="6203787"/>
            <a:ext cx="7724140" cy="127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17240" marR="30480" indent="-3279775">
              <a:lnSpc>
                <a:spcPct val="106000"/>
              </a:lnSpc>
              <a:spcBef>
                <a:spcPts val="100"/>
              </a:spcBef>
            </a:pPr>
            <a:r>
              <a:rPr sz="1800" baseline="5324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r>
              <a:rPr sz="1800" spc="-52" baseline="5324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3850" b="1" spc="-60" dirty="0">
                <a:solidFill>
                  <a:srgbClr val="152C46"/>
                </a:solidFill>
                <a:latin typeface="Times New Roman"/>
                <a:cs typeface="Times New Roman"/>
              </a:rPr>
              <a:t>Based</a:t>
            </a:r>
            <a:r>
              <a:rPr sz="3850" b="1" spc="-155" dirty="0">
                <a:solidFill>
                  <a:srgbClr val="152C46"/>
                </a:solidFill>
                <a:latin typeface="Times New Roman"/>
                <a:cs typeface="Times New Roman"/>
              </a:rPr>
              <a:t> </a:t>
            </a:r>
            <a:r>
              <a:rPr sz="3850" b="1" spc="75" dirty="0">
                <a:solidFill>
                  <a:srgbClr val="152C46"/>
                </a:solidFill>
                <a:latin typeface="Times New Roman"/>
                <a:cs typeface="Times New Roman"/>
              </a:rPr>
              <a:t>on</a:t>
            </a:r>
            <a:r>
              <a:rPr sz="3850" b="1" spc="-155" dirty="0">
                <a:solidFill>
                  <a:srgbClr val="152C46"/>
                </a:solidFill>
                <a:latin typeface="Times New Roman"/>
                <a:cs typeface="Times New Roman"/>
              </a:rPr>
              <a:t> </a:t>
            </a:r>
            <a:r>
              <a:rPr sz="3850" b="1" spc="-75" dirty="0">
                <a:solidFill>
                  <a:srgbClr val="152C46"/>
                </a:solidFill>
                <a:latin typeface="Times New Roman"/>
                <a:cs typeface="Times New Roman"/>
              </a:rPr>
              <a:t>Kaggle</a:t>
            </a:r>
            <a:r>
              <a:rPr sz="3850" b="1" spc="-185" dirty="0">
                <a:solidFill>
                  <a:srgbClr val="152C46"/>
                </a:solidFill>
                <a:latin typeface="Times New Roman"/>
                <a:cs typeface="Times New Roman"/>
              </a:rPr>
              <a:t> </a:t>
            </a:r>
            <a:r>
              <a:rPr sz="3850" b="1" dirty="0">
                <a:solidFill>
                  <a:srgbClr val="152C46"/>
                </a:solidFill>
                <a:latin typeface="Times New Roman"/>
                <a:cs typeface="Times New Roman"/>
              </a:rPr>
              <a:t>Dataset</a:t>
            </a:r>
            <a:r>
              <a:rPr sz="3850" b="1" spc="-140" dirty="0">
                <a:solidFill>
                  <a:srgbClr val="152C46"/>
                </a:solidFill>
                <a:latin typeface="Times New Roman"/>
                <a:cs typeface="Times New Roman"/>
              </a:rPr>
              <a:t> </a:t>
            </a:r>
            <a:r>
              <a:rPr sz="3850" b="1" spc="790" dirty="0">
                <a:solidFill>
                  <a:srgbClr val="152C46"/>
                </a:solidFill>
                <a:latin typeface="Times New Roman"/>
                <a:cs typeface="Times New Roman"/>
              </a:rPr>
              <a:t>h</a:t>
            </a:r>
            <a:r>
              <a:rPr sz="3850" b="1" spc="-155" dirty="0">
                <a:solidFill>
                  <a:srgbClr val="152C46"/>
                </a:solidFill>
                <a:latin typeface="Times New Roman"/>
                <a:cs typeface="Times New Roman"/>
              </a:rPr>
              <a:t> </a:t>
            </a:r>
            <a:r>
              <a:rPr sz="3850" b="1" spc="-20" dirty="0">
                <a:solidFill>
                  <a:srgbClr val="152C46"/>
                </a:solidFill>
                <a:latin typeface="Times New Roman"/>
                <a:cs typeface="Times New Roman"/>
              </a:rPr>
              <a:t>Research </a:t>
            </a:r>
            <a:r>
              <a:rPr sz="3850" b="1" spc="-10" dirty="0">
                <a:solidFill>
                  <a:srgbClr val="152C46"/>
                </a:solidFill>
                <a:latin typeface="Times New Roman"/>
                <a:cs typeface="Times New Roman"/>
              </a:rPr>
              <a:t>Notes</a:t>
            </a:r>
            <a:endParaRPr sz="3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0443" rIns="0" bIns="0" rtlCol="0">
            <a:spAutoFit/>
          </a:bodyPr>
          <a:lstStyle/>
          <a:p>
            <a:pPr marL="669925">
              <a:lnSpc>
                <a:spcPct val="100000"/>
              </a:lnSpc>
              <a:spcBef>
                <a:spcPts val="120"/>
              </a:spcBef>
            </a:pPr>
            <a:r>
              <a:rPr spc="-235" dirty="0"/>
              <a:t>Key</a:t>
            </a:r>
            <a:r>
              <a:rPr spc="-225" dirty="0"/>
              <a:t> </a:t>
            </a:r>
            <a:r>
              <a:rPr spc="65" dirty="0"/>
              <a:t>Decision-</a:t>
            </a:r>
            <a:r>
              <a:rPr spc="-60" dirty="0"/>
              <a:t>Making</a:t>
            </a:r>
            <a:r>
              <a:rPr spc="-280" dirty="0"/>
              <a:t> </a:t>
            </a:r>
            <a:r>
              <a:rPr spc="-10" dirty="0"/>
              <a:t>Insights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9946" y="2339085"/>
            <a:ext cx="14452600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70" dirty="0">
                <a:solidFill>
                  <a:srgbClr val="4B4B4D"/>
                </a:solidFill>
                <a:latin typeface="Arial MT"/>
                <a:cs typeface="Arial MT"/>
              </a:rPr>
              <a:t>Our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analysis</a:t>
            </a:r>
            <a:r>
              <a:rPr sz="1950" spc="-8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reveals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clear</a:t>
            </a:r>
            <a:r>
              <a:rPr sz="1950" spc="-7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patterns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and</a:t>
            </a:r>
            <a:r>
              <a:rPr sz="1950" spc="-4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trends</a:t>
            </a:r>
            <a:r>
              <a:rPr sz="1950" spc="-5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that</a:t>
            </a:r>
            <a:r>
              <a:rPr sz="1950" spc="-4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can</a:t>
            </a:r>
            <a:r>
              <a:rPr sz="1950" spc="-3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inform</a:t>
            </a:r>
            <a:r>
              <a:rPr sz="1950" spc="-6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strategic</a:t>
            </a:r>
            <a:r>
              <a:rPr sz="1950" spc="-1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decisions</a:t>
            </a:r>
            <a:r>
              <a:rPr sz="1950" spc="-7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regarding</a:t>
            </a:r>
            <a:r>
              <a:rPr sz="1950" spc="-4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AI</a:t>
            </a:r>
            <a:r>
              <a:rPr sz="1950" spc="-5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integration</a:t>
            </a:r>
            <a:r>
              <a:rPr sz="1950" spc="-2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in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Indian</a:t>
            </a:r>
            <a:r>
              <a:rPr sz="1950" spc="-7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higher</a:t>
            </a:r>
            <a:r>
              <a:rPr sz="1950" spc="1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education.</a:t>
            </a:r>
            <a:endParaRPr sz="195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647" y="3270516"/>
            <a:ext cx="618744" cy="6187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18105" y="3349878"/>
            <a:ext cx="2129790" cy="7797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40"/>
              </a:spcBef>
            </a:pPr>
            <a:r>
              <a:rPr sz="2450" b="1" dirty="0">
                <a:solidFill>
                  <a:srgbClr val="4B4B4D"/>
                </a:solidFill>
                <a:latin typeface="Times New Roman"/>
                <a:cs typeface="Times New Roman"/>
              </a:rPr>
              <a:t>Purpose-</a:t>
            </a:r>
            <a:r>
              <a:rPr sz="2450" b="1" spc="-20" dirty="0">
                <a:solidFill>
                  <a:srgbClr val="4B4B4D"/>
                </a:solidFill>
                <a:latin typeface="Times New Roman"/>
                <a:cs typeface="Times New Roman"/>
              </a:rPr>
              <a:t>Driven </a:t>
            </a:r>
            <a:r>
              <a:rPr sz="2450" b="1" spc="-10" dirty="0">
                <a:solidFill>
                  <a:srgbClr val="4B4B4D"/>
                </a:solidFill>
                <a:latin typeface="Times New Roman"/>
                <a:cs typeface="Times New Roman"/>
              </a:rPr>
              <a:t>Adoption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9728" y="4586452"/>
            <a:ext cx="783780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00"/>
              </a:spcBef>
            </a:pP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AI</a:t>
            </a:r>
            <a:r>
              <a:rPr sz="1950" spc="-4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tools</a:t>
            </a:r>
            <a:r>
              <a:rPr sz="1950" spc="-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are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predominantly</a:t>
            </a:r>
            <a:r>
              <a:rPr sz="1950" spc="-5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used</a:t>
            </a:r>
            <a:r>
              <a:rPr sz="1950" spc="-8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for skill</a:t>
            </a:r>
            <a:r>
              <a:rPr sz="1950" spc="-3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development</a:t>
            </a:r>
            <a:r>
              <a:rPr sz="1950" spc="-8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and</a:t>
            </a:r>
            <a:r>
              <a:rPr sz="1950" spc="-2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academic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study</a:t>
            </a:r>
            <a:r>
              <a:rPr sz="1950" spc="-9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support,</a:t>
            </a:r>
            <a:r>
              <a:rPr sz="1950" spc="-5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indicating</a:t>
            </a:r>
            <a:r>
              <a:rPr sz="1950" spc="-12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a</a:t>
            </a:r>
            <a:r>
              <a:rPr sz="1950" spc="-6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practical,</a:t>
            </a:r>
            <a:r>
              <a:rPr sz="1950" spc="-5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utility-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driven</a:t>
            </a:r>
            <a:r>
              <a:rPr sz="1950" spc="-5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approach</a:t>
            </a:r>
            <a:r>
              <a:rPr sz="1950" spc="-7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by</a:t>
            </a:r>
            <a:r>
              <a:rPr sz="1950" spc="-4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students.</a:t>
            </a:r>
            <a:endParaRPr sz="195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9447" y="3140389"/>
            <a:ext cx="618731" cy="51017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185272" y="3272154"/>
            <a:ext cx="1929764" cy="7797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40"/>
              </a:spcBef>
            </a:pPr>
            <a:r>
              <a:rPr sz="2450" b="1" spc="-25" dirty="0">
                <a:solidFill>
                  <a:srgbClr val="4B4B4D"/>
                </a:solidFill>
                <a:latin typeface="Times New Roman"/>
                <a:cs typeface="Times New Roman"/>
              </a:rPr>
              <a:t>Stream</a:t>
            </a:r>
            <a:r>
              <a:rPr sz="2450" b="1" spc="-170" dirty="0">
                <a:solidFill>
                  <a:srgbClr val="4B4B4D"/>
                </a:solidFill>
                <a:latin typeface="Times New Roman"/>
                <a:cs typeface="Times New Roman"/>
              </a:rPr>
              <a:t> </a:t>
            </a:r>
            <a:r>
              <a:rPr sz="2450" b="1" spc="490" dirty="0">
                <a:solidFill>
                  <a:srgbClr val="4B4B4D"/>
                </a:solidFill>
                <a:latin typeface="Times New Roman"/>
                <a:cs typeface="Times New Roman"/>
              </a:rPr>
              <a:t>h</a:t>
            </a:r>
            <a:r>
              <a:rPr sz="2450" b="1" spc="-125" dirty="0">
                <a:solidFill>
                  <a:srgbClr val="4B4B4D"/>
                </a:solidFill>
                <a:latin typeface="Times New Roman"/>
                <a:cs typeface="Times New Roman"/>
              </a:rPr>
              <a:t> Year </a:t>
            </a:r>
            <a:r>
              <a:rPr sz="2450" b="1" spc="-10" dirty="0">
                <a:solidFill>
                  <a:srgbClr val="4B4B4D"/>
                </a:solidFill>
                <a:latin typeface="Times New Roman"/>
                <a:cs typeface="Times New Roman"/>
              </a:rPr>
              <a:t>Influence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87636" y="4586452"/>
            <a:ext cx="793051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00"/>
              </a:spcBef>
            </a:pPr>
            <a:r>
              <a:rPr sz="1950" spc="-40" dirty="0">
                <a:solidFill>
                  <a:srgbClr val="4B4B4D"/>
                </a:solidFill>
                <a:latin typeface="Arial MT"/>
                <a:cs typeface="Arial MT"/>
              </a:rPr>
              <a:t>The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academic</a:t>
            </a:r>
            <a:r>
              <a:rPr sz="1950" spc="-7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stream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and</a:t>
            </a:r>
            <a:r>
              <a:rPr sz="1950" spc="-3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45" dirty="0">
                <a:solidFill>
                  <a:srgbClr val="4B4B4D"/>
                </a:solidFill>
                <a:latin typeface="Arial MT"/>
                <a:cs typeface="Arial MT"/>
              </a:rPr>
              <a:t>year</a:t>
            </a:r>
            <a:r>
              <a:rPr sz="1950" spc="-5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70" dirty="0">
                <a:solidFill>
                  <a:srgbClr val="4B4B4D"/>
                </a:solidFill>
                <a:latin typeface="Arial MT"/>
                <a:cs typeface="Arial MT"/>
              </a:rPr>
              <a:t>of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study</a:t>
            </a:r>
            <a:r>
              <a:rPr sz="1950" spc="-4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significantly</a:t>
            </a:r>
            <a:r>
              <a:rPr sz="1950" spc="-4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influence</a:t>
            </a:r>
            <a:r>
              <a:rPr sz="1950" spc="-6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the</a:t>
            </a:r>
            <a:r>
              <a:rPr sz="1950" spc="-4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type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and</a:t>
            </a:r>
            <a:r>
              <a:rPr sz="1950" spc="-5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intensity</a:t>
            </a:r>
            <a:r>
              <a:rPr sz="1950" spc="-5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70" dirty="0">
                <a:solidFill>
                  <a:srgbClr val="4B4B4D"/>
                </a:solidFill>
                <a:latin typeface="Arial MT"/>
                <a:cs typeface="Arial MT"/>
              </a:rPr>
              <a:t>of</a:t>
            </a:r>
            <a:r>
              <a:rPr sz="1950" spc="-2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AI</a:t>
            </a:r>
            <a:r>
              <a:rPr sz="1950" spc="-5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tool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45" dirty="0">
                <a:solidFill>
                  <a:srgbClr val="4B4B4D"/>
                </a:solidFill>
                <a:latin typeface="Arial MT"/>
                <a:cs typeface="Arial MT"/>
              </a:rPr>
              <a:t>usage,</a:t>
            </a:r>
            <a:r>
              <a:rPr sz="1950" spc="-7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requiring</a:t>
            </a:r>
            <a:r>
              <a:rPr sz="1950" spc="-3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tailored</a:t>
            </a:r>
            <a:r>
              <a:rPr sz="1950" spc="-4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educational</a:t>
            </a:r>
            <a:r>
              <a:rPr sz="1950" spc="-10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approaches.</a:t>
            </a:r>
            <a:endParaRPr sz="195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5023" y="6385572"/>
            <a:ext cx="539417" cy="62177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582927" y="6508750"/>
            <a:ext cx="3101975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b="1" spc="-45" dirty="0">
                <a:solidFill>
                  <a:srgbClr val="4B4B4D"/>
                </a:solidFill>
                <a:latin typeface="Times New Roman"/>
                <a:cs typeface="Times New Roman"/>
              </a:rPr>
              <a:t>Affordability</a:t>
            </a:r>
            <a:r>
              <a:rPr sz="2450" b="1" spc="-100" dirty="0">
                <a:solidFill>
                  <a:srgbClr val="4B4B4D"/>
                </a:solidFill>
                <a:latin typeface="Times New Roman"/>
                <a:cs typeface="Times New Roman"/>
              </a:rPr>
              <a:t> </a:t>
            </a:r>
            <a:r>
              <a:rPr sz="2450" b="1" spc="-10" dirty="0">
                <a:solidFill>
                  <a:srgbClr val="4B4B4D"/>
                </a:solidFill>
                <a:latin typeface="Times New Roman"/>
                <a:cs typeface="Times New Roman"/>
              </a:rPr>
              <a:t>Challenge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2660" y="7343241"/>
            <a:ext cx="7203440" cy="81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500"/>
              </a:lnSpc>
              <a:spcBef>
                <a:spcPts val="100"/>
              </a:spcBef>
            </a:pP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Willingness</a:t>
            </a:r>
            <a:r>
              <a:rPr sz="1950" spc="-10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50" dirty="0">
                <a:solidFill>
                  <a:srgbClr val="4B4B4D"/>
                </a:solidFill>
                <a:latin typeface="Arial MT"/>
                <a:cs typeface="Arial MT"/>
              </a:rPr>
              <a:t>to</a:t>
            </a:r>
            <a:r>
              <a:rPr sz="1950" spc="-2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35" dirty="0">
                <a:solidFill>
                  <a:srgbClr val="4B4B4D"/>
                </a:solidFill>
                <a:latin typeface="Arial MT"/>
                <a:cs typeface="Arial MT"/>
              </a:rPr>
              <a:t>pay</a:t>
            </a:r>
            <a:r>
              <a:rPr sz="1950" spc="-2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for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AI</a:t>
            </a:r>
            <a:r>
              <a:rPr sz="1950" spc="-4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tools</a:t>
            </a:r>
            <a:r>
              <a:rPr sz="1950" spc="-4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remains</a:t>
            </a:r>
            <a:r>
              <a:rPr sz="1950" spc="-4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low</a:t>
            </a:r>
            <a:r>
              <a:rPr sz="1950" spc="-4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in</a:t>
            </a:r>
            <a:r>
              <a:rPr sz="1950" spc="-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5" dirty="0">
                <a:solidFill>
                  <a:srgbClr val="4B4B4D"/>
                </a:solidFill>
                <a:latin typeface="Arial MT"/>
                <a:cs typeface="Arial MT"/>
              </a:rPr>
              <a:t>several</a:t>
            </a:r>
            <a:r>
              <a:rPr sz="1950" spc="-4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50" dirty="0">
                <a:solidFill>
                  <a:srgbClr val="4B4B4D"/>
                </a:solidFill>
                <a:latin typeface="Arial MT"/>
                <a:cs typeface="Arial MT"/>
              </a:rPr>
              <a:t>key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streams,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highlighting</a:t>
            </a:r>
            <a:r>
              <a:rPr sz="1950" spc="-7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the</a:t>
            </a:r>
            <a:r>
              <a:rPr sz="1950" spc="-2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35" dirty="0">
                <a:solidFill>
                  <a:srgbClr val="4B4B4D"/>
                </a:solidFill>
                <a:latin typeface="Arial MT"/>
                <a:cs typeface="Arial MT"/>
              </a:rPr>
              <a:t>need</a:t>
            </a:r>
            <a:r>
              <a:rPr sz="1950" spc="-1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for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affordable</a:t>
            </a:r>
            <a:r>
              <a:rPr sz="1950" spc="-2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or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subsidized</a:t>
            </a:r>
            <a:r>
              <a:rPr sz="1950" spc="-8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solutions.</a:t>
            </a:r>
            <a:endParaRPr sz="195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99447" y="6318516"/>
            <a:ext cx="618731" cy="60286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0185272" y="6394195"/>
            <a:ext cx="2320290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b="1" spc="-30" dirty="0">
                <a:solidFill>
                  <a:srgbClr val="4B4B4D"/>
                </a:solidFill>
                <a:latin typeface="Times New Roman"/>
                <a:cs typeface="Times New Roman"/>
              </a:rPr>
              <a:t>Growth</a:t>
            </a:r>
            <a:r>
              <a:rPr sz="2450" b="1" spc="-160" dirty="0">
                <a:solidFill>
                  <a:srgbClr val="4B4B4D"/>
                </a:solidFill>
                <a:latin typeface="Times New Roman"/>
                <a:cs typeface="Times New Roman"/>
              </a:rPr>
              <a:t> </a:t>
            </a:r>
            <a:r>
              <a:rPr sz="2450" b="1" spc="-10" dirty="0">
                <a:solidFill>
                  <a:srgbClr val="4B4B4D"/>
                </a:solidFill>
                <a:latin typeface="Times New Roman"/>
                <a:cs typeface="Times New Roman"/>
              </a:rPr>
              <a:t>Potential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87636" y="7343241"/>
            <a:ext cx="7910830" cy="81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500"/>
              </a:lnSpc>
              <a:spcBef>
                <a:spcPts val="100"/>
              </a:spcBef>
            </a:pP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Significant</a:t>
            </a:r>
            <a:r>
              <a:rPr sz="1950" spc="-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growth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in</a:t>
            </a:r>
            <a:r>
              <a:rPr sz="1950" spc="1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AI</a:t>
            </a:r>
            <a:r>
              <a:rPr sz="1950" spc="-1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adoption</a:t>
            </a:r>
            <a:r>
              <a:rPr sz="1950" spc="-1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is</a:t>
            </a:r>
            <a:r>
              <a:rPr sz="1950" spc="-1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expected</a:t>
            </a:r>
            <a:r>
              <a:rPr sz="1950" spc="1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within</a:t>
            </a:r>
            <a:r>
              <a:rPr sz="1950" spc="-4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30" dirty="0">
                <a:solidFill>
                  <a:srgbClr val="4B4B4D"/>
                </a:solidFill>
                <a:latin typeface="Arial MT"/>
                <a:cs typeface="Arial MT"/>
              </a:rPr>
              <a:t>Commerce,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Science,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and</a:t>
            </a:r>
            <a:r>
              <a:rPr sz="1950" spc="-5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Management</a:t>
            </a:r>
            <a:r>
              <a:rPr sz="1950" spc="-10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streams</a:t>
            </a:r>
            <a:r>
              <a:rPr sz="1950" spc="-2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as</a:t>
            </a:r>
            <a:r>
              <a:rPr sz="1950" spc="-5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awareness</a:t>
            </a:r>
            <a:r>
              <a:rPr sz="1950" spc="-8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and</a:t>
            </a:r>
            <a:r>
              <a:rPr sz="1950" spc="-7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applications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expand.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9728" y="8516873"/>
            <a:ext cx="12056745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spc="-35" dirty="0">
                <a:solidFill>
                  <a:srgbClr val="4B4B4D"/>
                </a:solidFill>
                <a:latin typeface="Arial MT"/>
                <a:cs typeface="Arial MT"/>
              </a:rPr>
              <a:t>These</a:t>
            </a:r>
            <a:r>
              <a:rPr sz="1950" spc="-7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insights</a:t>
            </a:r>
            <a:r>
              <a:rPr sz="1950" spc="-4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30" dirty="0">
                <a:solidFill>
                  <a:srgbClr val="4B4B4D"/>
                </a:solidFill>
                <a:latin typeface="Arial MT"/>
                <a:cs typeface="Arial MT"/>
              </a:rPr>
              <a:t>serve</a:t>
            </a:r>
            <a:r>
              <a:rPr sz="1950" spc="-4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as</a:t>
            </a:r>
            <a:r>
              <a:rPr sz="1950" spc="-4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a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foundation</a:t>
            </a:r>
            <a:r>
              <a:rPr sz="1950" spc="-6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for</a:t>
            </a:r>
            <a:r>
              <a:rPr sz="1950" spc="-3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developing</a:t>
            </a:r>
            <a:r>
              <a:rPr sz="1950" spc="-5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targeted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strategies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50" dirty="0">
                <a:solidFill>
                  <a:srgbClr val="4B4B4D"/>
                </a:solidFill>
                <a:latin typeface="Arial MT"/>
                <a:cs typeface="Arial MT"/>
              </a:rPr>
              <a:t>to</a:t>
            </a:r>
            <a:r>
              <a:rPr sz="1950" spc="-2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maximize</a:t>
            </a:r>
            <a:r>
              <a:rPr sz="1950" spc="-5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AI's</a:t>
            </a:r>
            <a:r>
              <a:rPr sz="1950" spc="-4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benefits</a:t>
            </a:r>
            <a:r>
              <a:rPr sz="1950" spc="-4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in</a:t>
            </a:r>
            <a:r>
              <a:rPr sz="1950" spc="-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education.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915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t>Conclusion</a:t>
            </a:r>
            <a:r>
              <a:rPr spc="-245"/>
              <a:t> </a:t>
            </a:r>
            <a:r>
              <a:rPr lang="en-US" spc="969" dirty="0"/>
              <a:t>&amp;</a:t>
            </a:r>
            <a:r>
              <a:rPr spc="-250"/>
              <a:t> </a:t>
            </a:r>
            <a:r>
              <a:rPr spc="-10" dirty="0"/>
              <a:t>Recommendations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728" y="2636875"/>
            <a:ext cx="1598295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00"/>
              </a:spcBef>
            </a:pPr>
            <a:r>
              <a:rPr sz="1950" spc="-45" dirty="0">
                <a:solidFill>
                  <a:srgbClr val="4B4B4D"/>
                </a:solidFill>
                <a:latin typeface="Arial MT"/>
                <a:cs typeface="Arial MT"/>
              </a:rPr>
              <a:t>The</a:t>
            </a:r>
            <a:r>
              <a:rPr sz="1950" spc="-7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findings</a:t>
            </a:r>
            <a:r>
              <a:rPr sz="1950" spc="-9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underscore</a:t>
            </a:r>
            <a:r>
              <a:rPr sz="1950" spc="-7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the</a:t>
            </a:r>
            <a:r>
              <a:rPr sz="1950" spc="-7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dynamic</a:t>
            </a:r>
            <a:r>
              <a:rPr sz="1950" spc="-10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landscape</a:t>
            </a:r>
            <a:r>
              <a:rPr sz="1950" spc="-9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70" dirty="0">
                <a:solidFill>
                  <a:srgbClr val="4B4B4D"/>
                </a:solidFill>
                <a:latin typeface="Arial MT"/>
                <a:cs typeface="Arial MT"/>
              </a:rPr>
              <a:t>of</a:t>
            </a:r>
            <a:r>
              <a:rPr sz="1950" spc="-5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AI</a:t>
            </a:r>
            <a:r>
              <a:rPr sz="1950" spc="-7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adoption</a:t>
            </a:r>
            <a:r>
              <a:rPr sz="1950" spc="-6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in</a:t>
            </a:r>
            <a:r>
              <a:rPr sz="1950" spc="-3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Indian</a:t>
            </a:r>
            <a:r>
              <a:rPr sz="1950" spc="-9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colleges.</a:t>
            </a:r>
            <a:r>
              <a:rPr sz="1950" spc="-8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Strategic</a:t>
            </a:r>
            <a:r>
              <a:rPr sz="1950" spc="-3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interventions</a:t>
            </a:r>
            <a:r>
              <a:rPr sz="1950" spc="-4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are</a:t>
            </a:r>
            <a:r>
              <a:rPr sz="1950" spc="-4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5" dirty="0">
                <a:solidFill>
                  <a:srgbClr val="4B4B4D"/>
                </a:solidFill>
                <a:latin typeface="Arial MT"/>
                <a:cs typeface="Arial MT"/>
              </a:rPr>
              <a:t>necessary</a:t>
            </a:r>
            <a:r>
              <a:rPr sz="1950" spc="-10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50" dirty="0">
                <a:solidFill>
                  <a:srgbClr val="4B4B4D"/>
                </a:solidFill>
                <a:latin typeface="Arial MT"/>
                <a:cs typeface="Arial MT"/>
              </a:rPr>
              <a:t>to</a:t>
            </a:r>
            <a:r>
              <a:rPr sz="1950" spc="-3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ensure</a:t>
            </a:r>
            <a:r>
              <a:rPr sz="1950" spc="-9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equitable</a:t>
            </a:r>
            <a:r>
              <a:rPr sz="1950" spc="-7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access and</a:t>
            </a:r>
            <a:r>
              <a:rPr sz="1950" spc="-4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maximize</a:t>
            </a:r>
            <a:r>
              <a:rPr sz="1950" spc="-8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the</a:t>
            </a:r>
            <a:r>
              <a:rPr sz="1950" spc="-2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benefits</a:t>
            </a:r>
            <a:r>
              <a:rPr sz="1950" spc="-5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70" dirty="0">
                <a:solidFill>
                  <a:srgbClr val="4B4B4D"/>
                </a:solidFill>
                <a:latin typeface="Arial MT"/>
                <a:cs typeface="Arial MT"/>
              </a:rPr>
              <a:t>of</a:t>
            </a:r>
            <a:r>
              <a:rPr sz="1950" spc="-2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AI</a:t>
            </a:r>
            <a:r>
              <a:rPr sz="1950" spc="-5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for</a:t>
            </a:r>
            <a:r>
              <a:rPr sz="1950" spc="-1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all</a:t>
            </a:r>
            <a:r>
              <a:rPr sz="1950" spc="-4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students.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1914" y="3938361"/>
            <a:ext cx="14024610" cy="127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000"/>
              </a:lnSpc>
              <a:spcBef>
                <a:spcPts val="100"/>
              </a:spcBef>
            </a:pPr>
            <a:r>
              <a:rPr sz="3850" b="1" spc="-280" dirty="0">
                <a:solidFill>
                  <a:srgbClr val="152C46"/>
                </a:solidFill>
                <a:latin typeface="Times New Roman"/>
                <a:cs typeface="Times New Roman"/>
              </a:rPr>
              <a:t>"AI</a:t>
            </a:r>
            <a:r>
              <a:rPr sz="3850" b="1" spc="-130" dirty="0">
                <a:solidFill>
                  <a:srgbClr val="152C46"/>
                </a:solidFill>
                <a:latin typeface="Times New Roman"/>
                <a:cs typeface="Times New Roman"/>
              </a:rPr>
              <a:t> </a:t>
            </a:r>
            <a:r>
              <a:rPr sz="3850" b="1" dirty="0">
                <a:solidFill>
                  <a:srgbClr val="152C46"/>
                </a:solidFill>
                <a:latin typeface="Times New Roman"/>
                <a:cs typeface="Times New Roman"/>
              </a:rPr>
              <a:t>adoption</a:t>
            </a:r>
            <a:r>
              <a:rPr sz="3850" b="1" spc="-114" dirty="0">
                <a:solidFill>
                  <a:srgbClr val="152C46"/>
                </a:solidFill>
                <a:latin typeface="Times New Roman"/>
                <a:cs typeface="Times New Roman"/>
              </a:rPr>
              <a:t> </a:t>
            </a:r>
            <a:r>
              <a:rPr sz="3850" b="1" dirty="0">
                <a:solidFill>
                  <a:srgbClr val="152C46"/>
                </a:solidFill>
                <a:latin typeface="Times New Roman"/>
                <a:cs typeface="Times New Roman"/>
              </a:rPr>
              <a:t>is</a:t>
            </a:r>
            <a:r>
              <a:rPr sz="3850" b="1" spc="-95" dirty="0">
                <a:solidFill>
                  <a:srgbClr val="152C46"/>
                </a:solidFill>
                <a:latin typeface="Times New Roman"/>
                <a:cs typeface="Times New Roman"/>
              </a:rPr>
              <a:t> </a:t>
            </a:r>
            <a:r>
              <a:rPr sz="3850" b="1" spc="55" dirty="0">
                <a:solidFill>
                  <a:srgbClr val="152C46"/>
                </a:solidFill>
                <a:latin typeface="Times New Roman"/>
                <a:cs typeface="Times New Roman"/>
              </a:rPr>
              <a:t>growing,</a:t>
            </a:r>
            <a:r>
              <a:rPr sz="3850" b="1" spc="-135" dirty="0">
                <a:solidFill>
                  <a:srgbClr val="152C46"/>
                </a:solidFill>
                <a:latin typeface="Times New Roman"/>
                <a:cs typeface="Times New Roman"/>
              </a:rPr>
              <a:t> </a:t>
            </a:r>
            <a:r>
              <a:rPr sz="3850" b="1" dirty="0">
                <a:solidFill>
                  <a:srgbClr val="152C46"/>
                </a:solidFill>
                <a:latin typeface="Times New Roman"/>
                <a:cs typeface="Times New Roman"/>
              </a:rPr>
              <a:t>but</a:t>
            </a:r>
            <a:r>
              <a:rPr sz="3850" b="1" spc="-105" dirty="0">
                <a:solidFill>
                  <a:srgbClr val="152C46"/>
                </a:solidFill>
                <a:latin typeface="Times New Roman"/>
                <a:cs typeface="Times New Roman"/>
              </a:rPr>
              <a:t> </a:t>
            </a:r>
            <a:r>
              <a:rPr sz="3850" b="1" spc="-20" dirty="0">
                <a:solidFill>
                  <a:srgbClr val="152C46"/>
                </a:solidFill>
                <a:latin typeface="Times New Roman"/>
                <a:cs typeface="Times New Roman"/>
              </a:rPr>
              <a:t>affordability</a:t>
            </a:r>
            <a:r>
              <a:rPr sz="3850" b="1" spc="-135" dirty="0">
                <a:solidFill>
                  <a:srgbClr val="152C46"/>
                </a:solidFill>
                <a:latin typeface="Times New Roman"/>
                <a:cs typeface="Times New Roman"/>
              </a:rPr>
              <a:t> </a:t>
            </a:r>
            <a:r>
              <a:rPr sz="3850" b="1" dirty="0">
                <a:solidFill>
                  <a:srgbClr val="152C46"/>
                </a:solidFill>
                <a:latin typeface="Times New Roman"/>
                <a:cs typeface="Times New Roman"/>
              </a:rPr>
              <a:t>and</a:t>
            </a:r>
            <a:r>
              <a:rPr sz="3850" b="1" spc="-114" dirty="0">
                <a:solidFill>
                  <a:srgbClr val="152C46"/>
                </a:solidFill>
                <a:latin typeface="Times New Roman"/>
                <a:cs typeface="Times New Roman"/>
              </a:rPr>
              <a:t> </a:t>
            </a:r>
            <a:r>
              <a:rPr sz="3850" b="1" dirty="0">
                <a:solidFill>
                  <a:srgbClr val="152C46"/>
                </a:solidFill>
                <a:latin typeface="Times New Roman"/>
                <a:cs typeface="Times New Roman"/>
              </a:rPr>
              <a:t>awareness</a:t>
            </a:r>
            <a:r>
              <a:rPr sz="3850" b="1" spc="-95" dirty="0">
                <a:solidFill>
                  <a:srgbClr val="152C46"/>
                </a:solidFill>
                <a:latin typeface="Times New Roman"/>
                <a:cs typeface="Times New Roman"/>
              </a:rPr>
              <a:t> </a:t>
            </a:r>
            <a:r>
              <a:rPr sz="3850" b="1" spc="-50" dirty="0">
                <a:solidFill>
                  <a:srgbClr val="152C46"/>
                </a:solidFill>
                <a:latin typeface="Times New Roman"/>
                <a:cs typeface="Times New Roman"/>
              </a:rPr>
              <a:t>are</a:t>
            </a:r>
            <a:r>
              <a:rPr sz="3850" b="1" spc="-155" dirty="0">
                <a:solidFill>
                  <a:srgbClr val="152C46"/>
                </a:solidFill>
                <a:latin typeface="Times New Roman"/>
                <a:cs typeface="Times New Roman"/>
              </a:rPr>
              <a:t> </a:t>
            </a:r>
            <a:r>
              <a:rPr sz="3850" b="1" dirty="0">
                <a:solidFill>
                  <a:srgbClr val="152C46"/>
                </a:solidFill>
                <a:latin typeface="Times New Roman"/>
                <a:cs typeface="Times New Roman"/>
              </a:rPr>
              <a:t>key</a:t>
            </a:r>
            <a:r>
              <a:rPr sz="3850" b="1" spc="-105" dirty="0">
                <a:solidFill>
                  <a:srgbClr val="152C46"/>
                </a:solidFill>
                <a:latin typeface="Times New Roman"/>
                <a:cs typeface="Times New Roman"/>
              </a:rPr>
              <a:t> </a:t>
            </a:r>
            <a:r>
              <a:rPr sz="3850" b="1" spc="70" dirty="0">
                <a:solidFill>
                  <a:srgbClr val="152C46"/>
                </a:solidFill>
                <a:latin typeface="Times New Roman"/>
                <a:cs typeface="Times New Roman"/>
              </a:rPr>
              <a:t>to </a:t>
            </a:r>
            <a:r>
              <a:rPr sz="3850" b="1" dirty="0">
                <a:solidFill>
                  <a:srgbClr val="152C46"/>
                </a:solidFill>
                <a:latin typeface="Times New Roman"/>
                <a:cs typeface="Times New Roman"/>
              </a:rPr>
              <a:t>unlocking</a:t>
            </a:r>
            <a:r>
              <a:rPr sz="3850" b="1" spc="-65" dirty="0">
                <a:solidFill>
                  <a:srgbClr val="152C46"/>
                </a:solidFill>
                <a:latin typeface="Times New Roman"/>
                <a:cs typeface="Times New Roman"/>
              </a:rPr>
              <a:t> </a:t>
            </a:r>
            <a:r>
              <a:rPr sz="3850" b="1" spc="60" dirty="0">
                <a:solidFill>
                  <a:srgbClr val="152C46"/>
                </a:solidFill>
                <a:latin typeface="Times New Roman"/>
                <a:cs typeface="Times New Roman"/>
              </a:rPr>
              <a:t>its</a:t>
            </a:r>
            <a:r>
              <a:rPr sz="3850" b="1" spc="-60" dirty="0">
                <a:solidFill>
                  <a:srgbClr val="152C46"/>
                </a:solidFill>
                <a:latin typeface="Times New Roman"/>
                <a:cs typeface="Times New Roman"/>
              </a:rPr>
              <a:t> </a:t>
            </a:r>
            <a:r>
              <a:rPr sz="3850" b="1" dirty="0">
                <a:solidFill>
                  <a:srgbClr val="152C46"/>
                </a:solidFill>
                <a:latin typeface="Times New Roman"/>
                <a:cs typeface="Times New Roman"/>
              </a:rPr>
              <a:t>full</a:t>
            </a:r>
            <a:r>
              <a:rPr sz="3850" b="1" spc="-110" dirty="0">
                <a:solidFill>
                  <a:srgbClr val="152C46"/>
                </a:solidFill>
                <a:latin typeface="Times New Roman"/>
                <a:cs typeface="Times New Roman"/>
              </a:rPr>
              <a:t> </a:t>
            </a:r>
            <a:r>
              <a:rPr sz="3850" b="1" dirty="0">
                <a:solidFill>
                  <a:srgbClr val="152C46"/>
                </a:solidFill>
                <a:latin typeface="Times New Roman"/>
                <a:cs typeface="Times New Roman"/>
              </a:rPr>
              <a:t>potential</a:t>
            </a:r>
            <a:r>
              <a:rPr sz="3850" b="1" spc="-60" dirty="0">
                <a:solidFill>
                  <a:srgbClr val="152C46"/>
                </a:solidFill>
                <a:latin typeface="Times New Roman"/>
                <a:cs typeface="Times New Roman"/>
              </a:rPr>
              <a:t> </a:t>
            </a:r>
            <a:r>
              <a:rPr sz="3850" b="1" dirty="0">
                <a:solidFill>
                  <a:srgbClr val="152C46"/>
                </a:solidFill>
                <a:latin typeface="Times New Roman"/>
                <a:cs typeface="Times New Roman"/>
              </a:rPr>
              <a:t>across</a:t>
            </a:r>
            <a:r>
              <a:rPr sz="3850" b="1" spc="-75" dirty="0">
                <a:solidFill>
                  <a:srgbClr val="152C46"/>
                </a:solidFill>
                <a:latin typeface="Times New Roman"/>
                <a:cs typeface="Times New Roman"/>
              </a:rPr>
              <a:t> </a:t>
            </a:r>
            <a:r>
              <a:rPr sz="3850" b="1" dirty="0">
                <a:solidFill>
                  <a:srgbClr val="152C46"/>
                </a:solidFill>
                <a:latin typeface="Times New Roman"/>
                <a:cs typeface="Times New Roman"/>
              </a:rPr>
              <a:t>all</a:t>
            </a:r>
            <a:r>
              <a:rPr sz="3850" b="1" spc="-90" dirty="0">
                <a:solidFill>
                  <a:srgbClr val="152C46"/>
                </a:solidFill>
                <a:latin typeface="Times New Roman"/>
                <a:cs typeface="Times New Roman"/>
              </a:rPr>
              <a:t> </a:t>
            </a:r>
            <a:r>
              <a:rPr sz="3850" b="1" dirty="0">
                <a:solidFill>
                  <a:srgbClr val="152C46"/>
                </a:solidFill>
                <a:latin typeface="Times New Roman"/>
                <a:cs typeface="Times New Roman"/>
              </a:rPr>
              <a:t>academic</a:t>
            </a:r>
            <a:r>
              <a:rPr sz="3850" b="1" spc="-85" dirty="0">
                <a:solidFill>
                  <a:srgbClr val="152C46"/>
                </a:solidFill>
                <a:latin typeface="Times New Roman"/>
                <a:cs typeface="Times New Roman"/>
              </a:rPr>
              <a:t> </a:t>
            </a:r>
            <a:r>
              <a:rPr sz="3850" b="1" spc="-10" dirty="0">
                <a:solidFill>
                  <a:srgbClr val="152C46"/>
                </a:solidFill>
                <a:latin typeface="Times New Roman"/>
                <a:cs typeface="Times New Roman"/>
              </a:rPr>
              <a:t>disciplines."</a:t>
            </a:r>
            <a:endParaRPr sz="3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3647" y="3861815"/>
            <a:ext cx="27940" cy="1984375"/>
          </a:xfrm>
          <a:custGeom>
            <a:avLst/>
            <a:gdLst/>
            <a:ahLst/>
            <a:cxnLst/>
            <a:rect l="l" t="t" r="r" b="b"/>
            <a:pathLst>
              <a:path w="27940" h="1984375">
                <a:moveTo>
                  <a:pt x="27431" y="0"/>
                </a:moveTo>
                <a:lnTo>
                  <a:pt x="0" y="0"/>
                </a:lnTo>
                <a:lnTo>
                  <a:pt x="0" y="1984248"/>
                </a:lnTo>
                <a:lnTo>
                  <a:pt x="27431" y="1984248"/>
                </a:lnTo>
                <a:lnTo>
                  <a:pt x="27431" y="0"/>
                </a:lnTo>
                <a:close/>
              </a:path>
            </a:pathLst>
          </a:custGeom>
          <a:solidFill>
            <a:srgbClr val="2050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3647" y="6123432"/>
            <a:ext cx="558165" cy="561340"/>
          </a:xfrm>
          <a:custGeom>
            <a:avLst/>
            <a:gdLst/>
            <a:ahLst/>
            <a:cxnLst/>
            <a:rect l="l" t="t" r="r" b="b"/>
            <a:pathLst>
              <a:path w="558165" h="561340">
                <a:moveTo>
                  <a:pt x="520573" y="0"/>
                </a:moveTo>
                <a:lnTo>
                  <a:pt x="37211" y="0"/>
                </a:lnTo>
                <a:lnTo>
                  <a:pt x="22727" y="2942"/>
                </a:lnTo>
                <a:lnTo>
                  <a:pt x="10899" y="10969"/>
                </a:lnTo>
                <a:lnTo>
                  <a:pt x="2924" y="22877"/>
                </a:lnTo>
                <a:lnTo>
                  <a:pt x="0" y="37464"/>
                </a:lnTo>
                <a:lnTo>
                  <a:pt x="0" y="523366"/>
                </a:lnTo>
                <a:lnTo>
                  <a:pt x="2924" y="537882"/>
                </a:lnTo>
                <a:lnTo>
                  <a:pt x="10899" y="549767"/>
                </a:lnTo>
                <a:lnTo>
                  <a:pt x="22727" y="557817"/>
                </a:lnTo>
                <a:lnTo>
                  <a:pt x="37211" y="560831"/>
                </a:lnTo>
                <a:lnTo>
                  <a:pt x="520573" y="560831"/>
                </a:lnTo>
                <a:lnTo>
                  <a:pt x="535066" y="557889"/>
                </a:lnTo>
                <a:lnTo>
                  <a:pt x="546893" y="549862"/>
                </a:lnTo>
                <a:lnTo>
                  <a:pt x="554863" y="537954"/>
                </a:lnTo>
                <a:lnTo>
                  <a:pt x="557784" y="523366"/>
                </a:lnTo>
                <a:lnTo>
                  <a:pt x="557784" y="37464"/>
                </a:lnTo>
                <a:lnTo>
                  <a:pt x="554863" y="22877"/>
                </a:lnTo>
                <a:lnTo>
                  <a:pt x="546893" y="10969"/>
                </a:lnTo>
                <a:lnTo>
                  <a:pt x="535066" y="2942"/>
                </a:lnTo>
                <a:lnTo>
                  <a:pt x="520573" y="0"/>
                </a:lnTo>
                <a:close/>
              </a:path>
            </a:pathLst>
          </a:custGeom>
          <a:solidFill>
            <a:srgbClr val="F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85873" y="6110478"/>
            <a:ext cx="4368800" cy="25228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b="1" spc="-35" dirty="0">
                <a:solidFill>
                  <a:srgbClr val="4B4B4D"/>
                </a:solidFill>
                <a:latin typeface="Times New Roman"/>
                <a:cs typeface="Times New Roman"/>
              </a:rPr>
              <a:t>Ensure</a:t>
            </a:r>
            <a:r>
              <a:rPr sz="2850" b="1" spc="-125" dirty="0">
                <a:solidFill>
                  <a:srgbClr val="4B4B4D"/>
                </a:solidFill>
                <a:latin typeface="Times New Roman"/>
                <a:cs typeface="Times New Roman"/>
              </a:rPr>
              <a:t> </a:t>
            </a:r>
            <a:r>
              <a:rPr sz="2850" b="1" spc="-10" dirty="0">
                <a:solidFill>
                  <a:srgbClr val="4B4B4D"/>
                </a:solidFill>
                <a:latin typeface="Times New Roman"/>
                <a:cs typeface="Times New Roman"/>
              </a:rPr>
              <a:t>Accessibility</a:t>
            </a:r>
            <a:endParaRPr sz="2850">
              <a:latin typeface="Times New Roman"/>
              <a:cs typeface="Times New Roman"/>
            </a:endParaRPr>
          </a:p>
          <a:p>
            <a:pPr marL="12700" marR="5080">
              <a:lnSpc>
                <a:spcPct val="132600"/>
              </a:lnSpc>
              <a:spcBef>
                <a:spcPts val="695"/>
              </a:spcBef>
            </a:pP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Students</a:t>
            </a:r>
            <a:r>
              <a:rPr sz="1950" spc="-45" dirty="0">
                <a:solidFill>
                  <a:srgbClr val="4B4B4D"/>
                </a:solidFill>
                <a:latin typeface="Arial MT"/>
                <a:cs typeface="Arial MT"/>
              </a:rPr>
              <a:t> need</a:t>
            </a:r>
            <a:r>
              <a:rPr sz="1950" spc="-6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access</a:t>
            </a:r>
            <a:r>
              <a:rPr sz="1950" spc="-4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50" dirty="0">
                <a:solidFill>
                  <a:srgbClr val="4B4B4D"/>
                </a:solidFill>
                <a:latin typeface="Arial MT"/>
                <a:cs typeface="Arial MT"/>
              </a:rPr>
              <a:t>to</a:t>
            </a:r>
            <a:r>
              <a:rPr sz="1950" spc="-2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affordable</a:t>
            </a:r>
            <a:r>
              <a:rPr sz="1950" spc="-5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5" dirty="0">
                <a:solidFill>
                  <a:srgbClr val="4B4B4D"/>
                </a:solidFill>
                <a:latin typeface="Arial MT"/>
                <a:cs typeface="Arial MT"/>
              </a:rPr>
              <a:t>and </a:t>
            </a:r>
            <a:r>
              <a:rPr sz="1950" spc="-45" dirty="0">
                <a:solidFill>
                  <a:srgbClr val="4B4B4D"/>
                </a:solidFill>
                <a:latin typeface="Arial MT"/>
                <a:cs typeface="Arial MT"/>
              </a:rPr>
              <a:t>user-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friendly</a:t>
            </a:r>
            <a:r>
              <a:rPr sz="1950" spc="-2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AI</a:t>
            </a:r>
            <a:r>
              <a:rPr sz="1950" spc="-1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tools.</a:t>
            </a:r>
            <a:r>
              <a:rPr sz="1950" spc="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Collaborations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with</a:t>
            </a:r>
            <a:r>
              <a:rPr sz="1950" spc="-1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AI</a:t>
            </a:r>
            <a:r>
              <a:rPr sz="1950" spc="-2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developers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for</a:t>
            </a:r>
            <a:r>
              <a:rPr sz="1950" spc="-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educational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licenses</a:t>
            </a:r>
            <a:r>
              <a:rPr sz="1950" spc="-11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or</a:t>
            </a:r>
            <a:r>
              <a:rPr sz="1950" spc="-7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subsidized</a:t>
            </a:r>
            <a:r>
              <a:rPr sz="1950" spc="-13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access</a:t>
            </a:r>
            <a:r>
              <a:rPr sz="1950" spc="-8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could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bridge</a:t>
            </a:r>
            <a:r>
              <a:rPr sz="1950" spc="-9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the</a:t>
            </a:r>
            <a:r>
              <a:rPr sz="1950" spc="-114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gap.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28816" y="6123432"/>
            <a:ext cx="561340" cy="561340"/>
          </a:xfrm>
          <a:custGeom>
            <a:avLst/>
            <a:gdLst/>
            <a:ahLst/>
            <a:cxnLst/>
            <a:rect l="l" t="t" r="r" b="b"/>
            <a:pathLst>
              <a:path w="561340" h="561340">
                <a:moveTo>
                  <a:pt x="523366" y="0"/>
                </a:moveTo>
                <a:lnTo>
                  <a:pt x="37464" y="0"/>
                </a:lnTo>
                <a:lnTo>
                  <a:pt x="22877" y="2942"/>
                </a:lnTo>
                <a:lnTo>
                  <a:pt x="10969" y="10969"/>
                </a:lnTo>
                <a:lnTo>
                  <a:pt x="2942" y="22877"/>
                </a:lnTo>
                <a:lnTo>
                  <a:pt x="0" y="37464"/>
                </a:lnTo>
                <a:lnTo>
                  <a:pt x="0" y="523366"/>
                </a:lnTo>
                <a:lnTo>
                  <a:pt x="2942" y="537882"/>
                </a:lnTo>
                <a:lnTo>
                  <a:pt x="10969" y="549767"/>
                </a:lnTo>
                <a:lnTo>
                  <a:pt x="22877" y="557817"/>
                </a:lnTo>
                <a:lnTo>
                  <a:pt x="37464" y="560831"/>
                </a:lnTo>
                <a:lnTo>
                  <a:pt x="523366" y="560831"/>
                </a:lnTo>
                <a:lnTo>
                  <a:pt x="537954" y="557889"/>
                </a:lnTo>
                <a:lnTo>
                  <a:pt x="549862" y="549862"/>
                </a:lnTo>
                <a:lnTo>
                  <a:pt x="557889" y="537954"/>
                </a:lnTo>
                <a:lnTo>
                  <a:pt x="560831" y="523366"/>
                </a:lnTo>
                <a:lnTo>
                  <a:pt x="560831" y="37464"/>
                </a:lnTo>
                <a:lnTo>
                  <a:pt x="557889" y="22877"/>
                </a:lnTo>
                <a:lnTo>
                  <a:pt x="549862" y="10969"/>
                </a:lnTo>
                <a:lnTo>
                  <a:pt x="537954" y="2942"/>
                </a:lnTo>
                <a:lnTo>
                  <a:pt x="523366" y="0"/>
                </a:lnTo>
                <a:close/>
              </a:path>
            </a:pathLst>
          </a:custGeom>
          <a:solidFill>
            <a:srgbClr val="F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324470" y="6110478"/>
            <a:ext cx="3357879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b="1" dirty="0">
                <a:solidFill>
                  <a:srgbClr val="4B4B4D"/>
                </a:solidFill>
                <a:latin typeface="Times New Roman"/>
                <a:cs typeface="Times New Roman"/>
              </a:rPr>
              <a:t>Integrate</a:t>
            </a:r>
            <a:r>
              <a:rPr sz="2850" b="1" spc="-125" dirty="0">
                <a:solidFill>
                  <a:srgbClr val="4B4B4D"/>
                </a:solidFill>
                <a:latin typeface="Times New Roman"/>
                <a:cs typeface="Times New Roman"/>
              </a:rPr>
              <a:t> </a:t>
            </a:r>
            <a:r>
              <a:rPr sz="2850" b="1" spc="-254" dirty="0">
                <a:solidFill>
                  <a:srgbClr val="4B4B4D"/>
                </a:solidFill>
                <a:latin typeface="Times New Roman"/>
                <a:cs typeface="Times New Roman"/>
              </a:rPr>
              <a:t>AI</a:t>
            </a:r>
            <a:r>
              <a:rPr sz="2850" b="1" spc="-120" dirty="0">
                <a:solidFill>
                  <a:srgbClr val="4B4B4D"/>
                </a:solidFill>
                <a:latin typeface="Times New Roman"/>
                <a:cs typeface="Times New Roman"/>
              </a:rPr>
              <a:t> </a:t>
            </a:r>
            <a:r>
              <a:rPr sz="2850" b="1" spc="-10" dirty="0">
                <a:solidFill>
                  <a:srgbClr val="4B4B4D"/>
                </a:solidFill>
                <a:latin typeface="Times New Roman"/>
                <a:cs typeface="Times New Roman"/>
              </a:rPr>
              <a:t>Learning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24470" y="6351003"/>
            <a:ext cx="4429125" cy="22821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119505">
              <a:lnSpc>
                <a:spcPct val="100000"/>
              </a:lnSpc>
              <a:spcBef>
                <a:spcPts val="700"/>
              </a:spcBef>
            </a:pPr>
            <a:endParaRPr sz="1200" dirty="0">
              <a:latin typeface="Calibri"/>
              <a:cs typeface="Calibri"/>
            </a:endParaRPr>
          </a:p>
          <a:p>
            <a:pPr marL="12700" marR="5080">
              <a:lnSpc>
                <a:spcPct val="132600"/>
              </a:lnSpc>
              <a:spcBef>
                <a:spcPts val="210"/>
              </a:spcBef>
            </a:pPr>
            <a:r>
              <a:rPr sz="1950" spc="-30" dirty="0">
                <a:solidFill>
                  <a:srgbClr val="4B4B4D"/>
                </a:solidFill>
                <a:latin typeface="Arial MT"/>
                <a:cs typeface="Arial MT"/>
              </a:rPr>
              <a:t>Colleges</a:t>
            </a:r>
            <a:r>
              <a:rPr sz="1950" spc="-10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should</a:t>
            </a:r>
            <a:r>
              <a:rPr sz="1950" spc="-12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proactively</a:t>
            </a:r>
            <a:r>
              <a:rPr sz="1950" spc="-3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integrate</a:t>
            </a:r>
            <a:r>
              <a:rPr sz="1950" spc="-4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5" dirty="0">
                <a:solidFill>
                  <a:srgbClr val="4B4B4D"/>
                </a:solidFill>
                <a:latin typeface="Arial MT"/>
                <a:cs typeface="Arial MT"/>
              </a:rPr>
              <a:t>AI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learning</a:t>
            </a:r>
            <a:r>
              <a:rPr sz="1950" spc="-5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programs</a:t>
            </a:r>
            <a:r>
              <a:rPr sz="1950" spc="2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into</a:t>
            </a:r>
            <a:r>
              <a:rPr sz="1950" spc="-1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their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curricula,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fostering</a:t>
            </a:r>
            <a:r>
              <a:rPr sz="1950" spc="3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both</a:t>
            </a:r>
            <a:r>
              <a:rPr sz="1950" spc="6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theoretical</a:t>
            </a:r>
            <a:r>
              <a:rPr sz="1950" spc="5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understanding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and</a:t>
            </a:r>
            <a:r>
              <a:rPr sz="1950" spc="-3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practical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application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across</a:t>
            </a:r>
            <a:r>
              <a:rPr sz="1950" spc="-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5" dirty="0">
                <a:solidFill>
                  <a:srgbClr val="4B4B4D"/>
                </a:solidFill>
                <a:latin typeface="Arial MT"/>
                <a:cs typeface="Arial MT"/>
              </a:rPr>
              <a:t>all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streams.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067031" y="6123432"/>
            <a:ext cx="558165" cy="561340"/>
          </a:xfrm>
          <a:custGeom>
            <a:avLst/>
            <a:gdLst/>
            <a:ahLst/>
            <a:cxnLst/>
            <a:rect l="l" t="t" r="r" b="b"/>
            <a:pathLst>
              <a:path w="558165" h="561340">
                <a:moveTo>
                  <a:pt x="520573" y="0"/>
                </a:moveTo>
                <a:lnTo>
                  <a:pt x="37211" y="0"/>
                </a:lnTo>
                <a:lnTo>
                  <a:pt x="22717" y="2942"/>
                </a:lnTo>
                <a:lnTo>
                  <a:pt x="10890" y="10969"/>
                </a:lnTo>
                <a:lnTo>
                  <a:pt x="2921" y="22877"/>
                </a:lnTo>
                <a:lnTo>
                  <a:pt x="0" y="37464"/>
                </a:lnTo>
                <a:lnTo>
                  <a:pt x="0" y="523366"/>
                </a:lnTo>
                <a:lnTo>
                  <a:pt x="2921" y="537882"/>
                </a:lnTo>
                <a:lnTo>
                  <a:pt x="10890" y="549767"/>
                </a:lnTo>
                <a:lnTo>
                  <a:pt x="22717" y="557817"/>
                </a:lnTo>
                <a:lnTo>
                  <a:pt x="37211" y="560831"/>
                </a:lnTo>
                <a:lnTo>
                  <a:pt x="520573" y="560831"/>
                </a:lnTo>
                <a:lnTo>
                  <a:pt x="535066" y="557889"/>
                </a:lnTo>
                <a:lnTo>
                  <a:pt x="546893" y="549862"/>
                </a:lnTo>
                <a:lnTo>
                  <a:pt x="554863" y="537954"/>
                </a:lnTo>
                <a:lnTo>
                  <a:pt x="557784" y="523366"/>
                </a:lnTo>
                <a:lnTo>
                  <a:pt x="557784" y="37464"/>
                </a:lnTo>
                <a:lnTo>
                  <a:pt x="554863" y="22877"/>
                </a:lnTo>
                <a:lnTo>
                  <a:pt x="546893" y="10969"/>
                </a:lnTo>
                <a:lnTo>
                  <a:pt x="535066" y="2942"/>
                </a:lnTo>
                <a:lnTo>
                  <a:pt x="520573" y="0"/>
                </a:lnTo>
                <a:close/>
              </a:path>
            </a:pathLst>
          </a:custGeom>
          <a:solidFill>
            <a:srgbClr val="F1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863321" y="6110478"/>
            <a:ext cx="3941445" cy="21291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b="1" spc="-10" dirty="0">
                <a:solidFill>
                  <a:srgbClr val="4B4B4D"/>
                </a:solidFill>
                <a:latin typeface="Times New Roman"/>
                <a:cs typeface="Times New Roman"/>
              </a:rPr>
              <a:t>Targeted</a:t>
            </a:r>
            <a:r>
              <a:rPr sz="2850" b="1" spc="-160" dirty="0">
                <a:solidFill>
                  <a:srgbClr val="4B4B4D"/>
                </a:solidFill>
                <a:latin typeface="Times New Roman"/>
                <a:cs typeface="Times New Roman"/>
              </a:rPr>
              <a:t> </a:t>
            </a:r>
            <a:r>
              <a:rPr sz="2850" b="1" spc="-10" dirty="0">
                <a:solidFill>
                  <a:srgbClr val="4B4B4D"/>
                </a:solidFill>
                <a:latin typeface="Times New Roman"/>
                <a:cs typeface="Times New Roman"/>
              </a:rPr>
              <a:t>actions</a:t>
            </a:r>
            <a:endParaRPr sz="2850">
              <a:latin typeface="Times New Roman"/>
              <a:cs typeface="Times New Roman"/>
            </a:endParaRPr>
          </a:p>
          <a:p>
            <a:pPr marL="12700" marR="5080">
              <a:lnSpc>
                <a:spcPct val="132700"/>
              </a:lnSpc>
              <a:spcBef>
                <a:spcPts val="690"/>
              </a:spcBef>
            </a:pPr>
            <a:r>
              <a:rPr sz="1950" spc="-70" dirty="0">
                <a:solidFill>
                  <a:srgbClr val="4B4B4D"/>
                </a:solidFill>
                <a:latin typeface="Arial MT"/>
                <a:cs typeface="Arial MT"/>
              </a:rPr>
              <a:t>Given</a:t>
            </a:r>
            <a:r>
              <a:rPr sz="1950" spc="-6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the</a:t>
            </a:r>
            <a:r>
              <a:rPr sz="1950" spc="-3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45" dirty="0">
                <a:solidFill>
                  <a:srgbClr val="4B4B4D"/>
                </a:solidFill>
                <a:latin typeface="Arial MT"/>
                <a:cs typeface="Arial MT"/>
              </a:rPr>
              <a:t>uneven</a:t>
            </a:r>
            <a:r>
              <a:rPr sz="1950" spc="-9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adoption,</a:t>
            </a:r>
            <a:r>
              <a:rPr sz="1950" spc="-9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targeted 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awareness</a:t>
            </a:r>
            <a:r>
              <a:rPr sz="1950" spc="-10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campaigns</a:t>
            </a:r>
            <a:r>
              <a:rPr sz="1950" spc="-8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and</a:t>
            </a:r>
            <a:r>
              <a:rPr sz="1950" spc="-6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training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programs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30" dirty="0">
                <a:solidFill>
                  <a:srgbClr val="4B4B4D"/>
                </a:solidFill>
                <a:latin typeface="Arial MT"/>
                <a:cs typeface="Arial MT"/>
              </a:rPr>
              <a:t>are </a:t>
            </a:r>
            <a:r>
              <a:rPr sz="1950" spc="-60" dirty="0">
                <a:solidFill>
                  <a:srgbClr val="4B4B4D"/>
                </a:solidFill>
                <a:latin typeface="Arial MT"/>
                <a:cs typeface="Arial MT"/>
              </a:rPr>
              <a:t>needed,</a:t>
            </a:r>
            <a:r>
              <a:rPr sz="1950" spc="-114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especially</a:t>
            </a:r>
            <a:r>
              <a:rPr sz="1950" spc="-9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5" dirty="0">
                <a:solidFill>
                  <a:srgbClr val="4B4B4D"/>
                </a:solidFill>
                <a:latin typeface="Arial MT"/>
                <a:cs typeface="Arial MT"/>
              </a:rPr>
              <a:t>for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streams</a:t>
            </a:r>
            <a:r>
              <a:rPr sz="1950" spc="1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with</a:t>
            </a:r>
            <a:r>
              <a:rPr sz="1950" spc="-4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lower current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usage.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3396" y="1963622"/>
            <a:ext cx="5130800" cy="768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0" dirty="0"/>
              <a:t>Problem</a:t>
            </a:r>
            <a:r>
              <a:rPr spc="-250" dirty="0"/>
              <a:t> </a:t>
            </a:r>
            <a:r>
              <a:rPr spc="4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0053" y="3130328"/>
            <a:ext cx="15921990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1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rise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AI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tools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like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ChatGPT,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Gemini,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Copilot,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students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increasingly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using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them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for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studies,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projects,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assignments</a:t>
            </a:r>
            <a:r>
              <a:rPr sz="2000" spc="-10" dirty="0">
                <a:latin typeface="Arial MT"/>
                <a:cs typeface="Arial MT"/>
              </a:rPr>
              <a:t>. However, </a:t>
            </a:r>
            <a:r>
              <a:rPr sz="2000" dirty="0">
                <a:latin typeface="Arial MT"/>
                <a:cs typeface="Arial MT"/>
              </a:rPr>
              <a:t>educators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institutions have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limited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visibility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into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how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students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are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using</a:t>
            </a:r>
            <a:r>
              <a:rPr sz="2000" b="1" spc="-1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AI</a:t>
            </a:r>
            <a:r>
              <a:rPr sz="2000" dirty="0">
                <a:latin typeface="Arial MT"/>
                <a:cs typeface="Arial MT"/>
              </a:rPr>
              <a:t>, </a:t>
            </a:r>
            <a:r>
              <a:rPr sz="2000" b="1" dirty="0">
                <a:latin typeface="Arial"/>
                <a:cs typeface="Arial"/>
              </a:rPr>
              <a:t>what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devices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they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rely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</a:t>
            </a:r>
            <a:r>
              <a:rPr sz="2000" dirty="0">
                <a:latin typeface="Arial MT"/>
                <a:cs typeface="Arial MT"/>
              </a:rPr>
              <a:t>,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how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it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affects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their </a:t>
            </a:r>
            <a:r>
              <a:rPr sz="2000" b="1" dirty="0">
                <a:latin typeface="Arial"/>
                <a:cs typeface="Arial"/>
              </a:rPr>
              <a:t>grades</a:t>
            </a:r>
            <a:r>
              <a:rPr sz="2000" dirty="0">
                <a:latin typeface="Arial MT"/>
                <a:cs typeface="Arial MT"/>
              </a:rPr>
              <a:t>,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whether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students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aware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willing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pay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these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tools.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dashboard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aims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analyze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students’</a:t>
            </a:r>
            <a:r>
              <a:rPr sz="2000" spc="-1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AI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usage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patterns,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trust </a:t>
            </a:r>
            <a:r>
              <a:rPr sz="2000" dirty="0">
                <a:latin typeface="Arial MT"/>
                <a:cs typeface="Arial MT"/>
              </a:rPr>
              <a:t>levels,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impact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learning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outcomes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provide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insights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decision-</a:t>
            </a:r>
            <a:r>
              <a:rPr sz="2000" dirty="0">
                <a:latin typeface="Arial MT"/>
                <a:cs typeface="Arial MT"/>
              </a:rPr>
              <a:t>making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education.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8303" y="5477255"/>
            <a:ext cx="8056245" cy="2386965"/>
            <a:chOff x="908303" y="5477255"/>
            <a:chExt cx="8056245" cy="2386965"/>
          </a:xfrm>
        </p:grpSpPr>
        <p:sp>
          <p:nvSpPr>
            <p:cNvPr id="5" name="object 5"/>
            <p:cNvSpPr/>
            <p:nvPr/>
          </p:nvSpPr>
          <p:spPr>
            <a:xfrm>
              <a:off x="908303" y="5477255"/>
              <a:ext cx="8056245" cy="2386965"/>
            </a:xfrm>
            <a:custGeom>
              <a:avLst/>
              <a:gdLst/>
              <a:ahLst/>
              <a:cxnLst/>
              <a:rect l="l" t="t" r="r" b="b"/>
              <a:pathLst>
                <a:path w="8056245" h="2386965">
                  <a:moveTo>
                    <a:pt x="8004048" y="0"/>
                  </a:moveTo>
                  <a:lnTo>
                    <a:pt x="51815" y="0"/>
                  </a:lnTo>
                  <a:lnTo>
                    <a:pt x="31702" y="4038"/>
                  </a:lnTo>
                  <a:lnTo>
                    <a:pt x="15225" y="15065"/>
                  </a:lnTo>
                  <a:lnTo>
                    <a:pt x="4090" y="31450"/>
                  </a:lnTo>
                  <a:lnTo>
                    <a:pt x="0" y="51562"/>
                  </a:lnTo>
                  <a:lnTo>
                    <a:pt x="0" y="2335022"/>
                  </a:lnTo>
                  <a:lnTo>
                    <a:pt x="4090" y="2355133"/>
                  </a:lnTo>
                  <a:lnTo>
                    <a:pt x="15225" y="2371518"/>
                  </a:lnTo>
                  <a:lnTo>
                    <a:pt x="31702" y="2382545"/>
                  </a:lnTo>
                  <a:lnTo>
                    <a:pt x="51815" y="2386584"/>
                  </a:lnTo>
                  <a:lnTo>
                    <a:pt x="51815" y="2372233"/>
                  </a:lnTo>
                  <a:lnTo>
                    <a:pt x="8039556" y="2372233"/>
                  </a:lnTo>
                  <a:lnTo>
                    <a:pt x="8040624" y="2371518"/>
                  </a:lnTo>
                  <a:lnTo>
                    <a:pt x="8049812" y="2358009"/>
                  </a:lnTo>
                  <a:lnTo>
                    <a:pt x="51815" y="2358009"/>
                  </a:lnTo>
                  <a:lnTo>
                    <a:pt x="42719" y="2356185"/>
                  </a:lnTo>
                  <a:lnTo>
                    <a:pt x="35337" y="2351230"/>
                  </a:lnTo>
                  <a:lnTo>
                    <a:pt x="30384" y="2343917"/>
                  </a:lnTo>
                  <a:lnTo>
                    <a:pt x="28575" y="2335022"/>
                  </a:lnTo>
                  <a:lnTo>
                    <a:pt x="28575" y="51562"/>
                  </a:lnTo>
                  <a:lnTo>
                    <a:pt x="30384" y="42666"/>
                  </a:lnTo>
                  <a:lnTo>
                    <a:pt x="35337" y="35353"/>
                  </a:lnTo>
                  <a:lnTo>
                    <a:pt x="42719" y="30398"/>
                  </a:lnTo>
                  <a:lnTo>
                    <a:pt x="51815" y="28575"/>
                  </a:lnTo>
                  <a:lnTo>
                    <a:pt x="51815" y="14351"/>
                  </a:lnTo>
                  <a:lnTo>
                    <a:pt x="8004048" y="14351"/>
                  </a:lnTo>
                  <a:lnTo>
                    <a:pt x="8004048" y="0"/>
                  </a:lnTo>
                  <a:close/>
                </a:path>
                <a:path w="8056245" h="2386965">
                  <a:moveTo>
                    <a:pt x="8004048" y="2372233"/>
                  </a:moveTo>
                  <a:lnTo>
                    <a:pt x="51815" y="2372233"/>
                  </a:lnTo>
                  <a:lnTo>
                    <a:pt x="51815" y="2386584"/>
                  </a:lnTo>
                  <a:lnTo>
                    <a:pt x="8004048" y="2386584"/>
                  </a:lnTo>
                  <a:lnTo>
                    <a:pt x="8004048" y="2372233"/>
                  </a:lnTo>
                  <a:close/>
                </a:path>
                <a:path w="8056245" h="2386965">
                  <a:moveTo>
                    <a:pt x="8039556" y="2372233"/>
                  </a:moveTo>
                  <a:lnTo>
                    <a:pt x="8004048" y="2372233"/>
                  </a:lnTo>
                  <a:lnTo>
                    <a:pt x="8004048" y="2386584"/>
                  </a:lnTo>
                  <a:lnTo>
                    <a:pt x="8024145" y="2382545"/>
                  </a:lnTo>
                  <a:lnTo>
                    <a:pt x="8039556" y="2372233"/>
                  </a:lnTo>
                  <a:close/>
                </a:path>
                <a:path w="8056245" h="2386965">
                  <a:moveTo>
                    <a:pt x="8004048" y="0"/>
                  </a:moveTo>
                  <a:lnTo>
                    <a:pt x="8004048" y="14351"/>
                  </a:lnTo>
                  <a:lnTo>
                    <a:pt x="51815" y="14351"/>
                  </a:lnTo>
                  <a:lnTo>
                    <a:pt x="51815" y="28575"/>
                  </a:lnTo>
                  <a:lnTo>
                    <a:pt x="8004048" y="28575"/>
                  </a:lnTo>
                  <a:lnTo>
                    <a:pt x="8013144" y="30398"/>
                  </a:lnTo>
                  <a:lnTo>
                    <a:pt x="8020526" y="35353"/>
                  </a:lnTo>
                  <a:lnTo>
                    <a:pt x="8025479" y="42666"/>
                  </a:lnTo>
                  <a:lnTo>
                    <a:pt x="8027289" y="51562"/>
                  </a:lnTo>
                  <a:lnTo>
                    <a:pt x="8027289" y="2335022"/>
                  </a:lnTo>
                  <a:lnTo>
                    <a:pt x="8025479" y="2343917"/>
                  </a:lnTo>
                  <a:lnTo>
                    <a:pt x="8020526" y="2351230"/>
                  </a:lnTo>
                  <a:lnTo>
                    <a:pt x="8013144" y="2356185"/>
                  </a:lnTo>
                  <a:lnTo>
                    <a:pt x="8004048" y="2358009"/>
                  </a:lnTo>
                  <a:lnTo>
                    <a:pt x="8049812" y="2358009"/>
                  </a:lnTo>
                  <a:lnTo>
                    <a:pt x="8051768" y="2355133"/>
                  </a:lnTo>
                  <a:lnTo>
                    <a:pt x="8055864" y="2335022"/>
                  </a:lnTo>
                  <a:lnTo>
                    <a:pt x="8055864" y="51562"/>
                  </a:lnTo>
                  <a:lnTo>
                    <a:pt x="8051768" y="31450"/>
                  </a:lnTo>
                  <a:lnTo>
                    <a:pt x="8040624" y="15065"/>
                  </a:lnTo>
                  <a:lnTo>
                    <a:pt x="8024145" y="4038"/>
                  </a:lnTo>
                  <a:lnTo>
                    <a:pt x="8004048" y="0"/>
                  </a:lnTo>
                  <a:close/>
                </a:path>
              </a:pathLst>
            </a:custGeom>
            <a:solidFill>
              <a:srgbClr val="D7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6215" y="5486399"/>
              <a:ext cx="113030" cy="2356485"/>
            </a:xfrm>
            <a:custGeom>
              <a:avLst/>
              <a:gdLst/>
              <a:ahLst/>
              <a:cxnLst/>
              <a:rect l="l" t="t" r="r" b="b"/>
              <a:pathLst>
                <a:path w="113030" h="2356484">
                  <a:moveTo>
                    <a:pt x="76034" y="0"/>
                  </a:moveTo>
                  <a:lnTo>
                    <a:pt x="36741" y="0"/>
                  </a:lnTo>
                  <a:lnTo>
                    <a:pt x="22438" y="2921"/>
                  </a:lnTo>
                  <a:lnTo>
                    <a:pt x="10760" y="10890"/>
                  </a:lnTo>
                  <a:lnTo>
                    <a:pt x="2886" y="22717"/>
                  </a:lnTo>
                  <a:lnTo>
                    <a:pt x="0" y="37211"/>
                  </a:lnTo>
                  <a:lnTo>
                    <a:pt x="0" y="2318893"/>
                  </a:lnTo>
                  <a:lnTo>
                    <a:pt x="2886" y="2333386"/>
                  </a:lnTo>
                  <a:lnTo>
                    <a:pt x="10760" y="2345213"/>
                  </a:lnTo>
                  <a:lnTo>
                    <a:pt x="22438" y="2353183"/>
                  </a:lnTo>
                  <a:lnTo>
                    <a:pt x="36741" y="2356104"/>
                  </a:lnTo>
                  <a:lnTo>
                    <a:pt x="76034" y="2356104"/>
                  </a:lnTo>
                  <a:lnTo>
                    <a:pt x="90337" y="2353183"/>
                  </a:lnTo>
                  <a:lnTo>
                    <a:pt x="102015" y="2345213"/>
                  </a:lnTo>
                  <a:lnTo>
                    <a:pt x="109889" y="2333386"/>
                  </a:lnTo>
                  <a:lnTo>
                    <a:pt x="112775" y="2318893"/>
                  </a:lnTo>
                  <a:lnTo>
                    <a:pt x="112775" y="37211"/>
                  </a:lnTo>
                  <a:lnTo>
                    <a:pt x="109889" y="22717"/>
                  </a:lnTo>
                  <a:lnTo>
                    <a:pt x="102015" y="10890"/>
                  </a:lnTo>
                  <a:lnTo>
                    <a:pt x="90337" y="2921"/>
                  </a:lnTo>
                  <a:lnTo>
                    <a:pt x="76034" y="0"/>
                  </a:lnTo>
                  <a:close/>
                </a:path>
              </a:pathLst>
            </a:custGeom>
            <a:solidFill>
              <a:srgbClr val="2050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70457" y="5806567"/>
            <a:ext cx="6460490" cy="9461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b="1" spc="-45" dirty="0">
                <a:solidFill>
                  <a:srgbClr val="4B4B4D"/>
                </a:solidFill>
                <a:latin typeface="Times New Roman"/>
                <a:cs typeface="Times New Roman"/>
              </a:rPr>
              <a:t>Report</a:t>
            </a:r>
            <a:r>
              <a:rPr sz="2850" b="1" spc="-130" dirty="0">
                <a:solidFill>
                  <a:srgbClr val="4B4B4D"/>
                </a:solidFill>
                <a:latin typeface="Times New Roman"/>
                <a:cs typeface="Times New Roman"/>
              </a:rPr>
              <a:t> </a:t>
            </a:r>
            <a:r>
              <a:rPr sz="2850" b="1" spc="-10" dirty="0">
                <a:solidFill>
                  <a:srgbClr val="4B4B4D"/>
                </a:solidFill>
                <a:latin typeface="Times New Roman"/>
                <a:cs typeface="Times New Roman"/>
              </a:rPr>
              <a:t>Objective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To</a:t>
            </a:r>
            <a:r>
              <a:rPr sz="1950" spc="-5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35" dirty="0">
                <a:solidFill>
                  <a:srgbClr val="4B4B4D"/>
                </a:solidFill>
                <a:latin typeface="Arial MT"/>
                <a:cs typeface="Arial MT"/>
              </a:rPr>
              <a:t>analyze</a:t>
            </a:r>
            <a:r>
              <a:rPr sz="1950" spc="-10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AI</a:t>
            </a:r>
            <a:r>
              <a:rPr sz="1950" spc="-4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tool</a:t>
            </a:r>
            <a:r>
              <a:rPr sz="1950" spc="-7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usage</a:t>
            </a:r>
            <a:r>
              <a:rPr sz="1950" spc="-7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patterns</a:t>
            </a:r>
            <a:r>
              <a:rPr sz="1950" spc="-1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across</a:t>
            </a:r>
            <a:r>
              <a:rPr sz="1950" spc="-7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various</a:t>
            </a:r>
            <a:r>
              <a:rPr sz="1950" spc="-6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academic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0457" y="6730339"/>
            <a:ext cx="7348220" cy="812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300"/>
              </a:lnSpc>
              <a:spcBef>
                <a:spcPts val="100"/>
              </a:spcBef>
            </a:pP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streams,</a:t>
            </a:r>
            <a:r>
              <a:rPr sz="1950" spc="-7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years</a:t>
            </a:r>
            <a:r>
              <a:rPr sz="1950" spc="-4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70" dirty="0">
                <a:solidFill>
                  <a:srgbClr val="4B4B4D"/>
                </a:solidFill>
                <a:latin typeface="Arial MT"/>
                <a:cs typeface="Arial MT"/>
              </a:rPr>
              <a:t>of</a:t>
            </a:r>
            <a:r>
              <a:rPr sz="1950" spc="-5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5" dirty="0">
                <a:solidFill>
                  <a:srgbClr val="4B4B4D"/>
                </a:solidFill>
                <a:latin typeface="Arial MT"/>
                <a:cs typeface="Arial MT"/>
              </a:rPr>
              <a:t>study,</a:t>
            </a:r>
            <a:r>
              <a:rPr sz="1950" spc="-9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30" dirty="0">
                <a:solidFill>
                  <a:srgbClr val="4B4B4D"/>
                </a:solidFill>
                <a:latin typeface="Arial MT"/>
                <a:cs typeface="Arial MT"/>
              </a:rPr>
              <a:t>and</a:t>
            </a:r>
            <a:r>
              <a:rPr sz="1950" spc="-8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assess</a:t>
            </a:r>
            <a:r>
              <a:rPr sz="1950" spc="-8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students'</a:t>
            </a:r>
            <a:r>
              <a:rPr sz="1950" spc="-7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willingness</a:t>
            </a:r>
            <a:r>
              <a:rPr sz="1950" spc="-11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50" dirty="0">
                <a:solidFill>
                  <a:srgbClr val="4B4B4D"/>
                </a:solidFill>
                <a:latin typeface="Arial MT"/>
                <a:cs typeface="Arial MT"/>
              </a:rPr>
              <a:t>to</a:t>
            </a:r>
            <a:r>
              <a:rPr sz="1950" spc="-5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35" dirty="0">
                <a:solidFill>
                  <a:srgbClr val="4B4B4D"/>
                </a:solidFill>
                <a:latin typeface="Arial MT"/>
                <a:cs typeface="Arial MT"/>
              </a:rPr>
              <a:t>pay</a:t>
            </a:r>
            <a:r>
              <a:rPr sz="1950" spc="-5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5" dirty="0">
                <a:solidFill>
                  <a:srgbClr val="4B4B4D"/>
                </a:solidFill>
                <a:latin typeface="Arial MT"/>
                <a:cs typeface="Arial MT"/>
              </a:rPr>
              <a:t>for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these</a:t>
            </a:r>
            <a:r>
              <a:rPr sz="1950" spc="-114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tools.</a:t>
            </a:r>
            <a:endParaRPr sz="195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268968" y="5458967"/>
            <a:ext cx="8056245" cy="2386965"/>
            <a:chOff x="9268968" y="5458967"/>
            <a:chExt cx="8056245" cy="2386965"/>
          </a:xfrm>
        </p:grpSpPr>
        <p:sp>
          <p:nvSpPr>
            <p:cNvPr id="10" name="object 10"/>
            <p:cNvSpPr/>
            <p:nvPr/>
          </p:nvSpPr>
          <p:spPr>
            <a:xfrm>
              <a:off x="9268968" y="5458967"/>
              <a:ext cx="8056245" cy="2386965"/>
            </a:xfrm>
            <a:custGeom>
              <a:avLst/>
              <a:gdLst/>
              <a:ahLst/>
              <a:cxnLst/>
              <a:rect l="l" t="t" r="r" b="b"/>
              <a:pathLst>
                <a:path w="8056244" h="2386965">
                  <a:moveTo>
                    <a:pt x="8004047" y="0"/>
                  </a:moveTo>
                  <a:lnTo>
                    <a:pt x="51815" y="0"/>
                  </a:lnTo>
                  <a:lnTo>
                    <a:pt x="31718" y="4038"/>
                  </a:lnTo>
                  <a:lnTo>
                    <a:pt x="15239" y="15065"/>
                  </a:lnTo>
                  <a:lnTo>
                    <a:pt x="4095" y="31450"/>
                  </a:lnTo>
                  <a:lnTo>
                    <a:pt x="0" y="51562"/>
                  </a:lnTo>
                  <a:lnTo>
                    <a:pt x="0" y="2335022"/>
                  </a:lnTo>
                  <a:lnTo>
                    <a:pt x="4095" y="2355133"/>
                  </a:lnTo>
                  <a:lnTo>
                    <a:pt x="15239" y="2371518"/>
                  </a:lnTo>
                  <a:lnTo>
                    <a:pt x="31718" y="2382545"/>
                  </a:lnTo>
                  <a:lnTo>
                    <a:pt x="51815" y="2386584"/>
                  </a:lnTo>
                  <a:lnTo>
                    <a:pt x="51815" y="2372233"/>
                  </a:lnTo>
                  <a:lnTo>
                    <a:pt x="8039556" y="2372233"/>
                  </a:lnTo>
                  <a:lnTo>
                    <a:pt x="8040624" y="2371518"/>
                  </a:lnTo>
                  <a:lnTo>
                    <a:pt x="8049812" y="2358009"/>
                  </a:lnTo>
                  <a:lnTo>
                    <a:pt x="51815" y="2358009"/>
                  </a:lnTo>
                  <a:lnTo>
                    <a:pt x="42719" y="2356185"/>
                  </a:lnTo>
                  <a:lnTo>
                    <a:pt x="35337" y="2351230"/>
                  </a:lnTo>
                  <a:lnTo>
                    <a:pt x="30384" y="2343917"/>
                  </a:lnTo>
                  <a:lnTo>
                    <a:pt x="28575" y="2335022"/>
                  </a:lnTo>
                  <a:lnTo>
                    <a:pt x="28575" y="51562"/>
                  </a:lnTo>
                  <a:lnTo>
                    <a:pt x="30384" y="42666"/>
                  </a:lnTo>
                  <a:lnTo>
                    <a:pt x="35337" y="35353"/>
                  </a:lnTo>
                  <a:lnTo>
                    <a:pt x="42719" y="30398"/>
                  </a:lnTo>
                  <a:lnTo>
                    <a:pt x="51815" y="28575"/>
                  </a:lnTo>
                  <a:lnTo>
                    <a:pt x="51815" y="14351"/>
                  </a:lnTo>
                  <a:lnTo>
                    <a:pt x="8004047" y="14351"/>
                  </a:lnTo>
                  <a:lnTo>
                    <a:pt x="8004047" y="0"/>
                  </a:lnTo>
                  <a:close/>
                </a:path>
                <a:path w="8056244" h="2386965">
                  <a:moveTo>
                    <a:pt x="8004047" y="2372233"/>
                  </a:moveTo>
                  <a:lnTo>
                    <a:pt x="51815" y="2372233"/>
                  </a:lnTo>
                  <a:lnTo>
                    <a:pt x="51815" y="2386584"/>
                  </a:lnTo>
                  <a:lnTo>
                    <a:pt x="8004047" y="2386584"/>
                  </a:lnTo>
                  <a:lnTo>
                    <a:pt x="8004047" y="2372233"/>
                  </a:lnTo>
                  <a:close/>
                </a:path>
                <a:path w="8056244" h="2386965">
                  <a:moveTo>
                    <a:pt x="8039556" y="2372233"/>
                  </a:moveTo>
                  <a:lnTo>
                    <a:pt x="8004047" y="2372233"/>
                  </a:lnTo>
                  <a:lnTo>
                    <a:pt x="8004047" y="2386584"/>
                  </a:lnTo>
                  <a:lnTo>
                    <a:pt x="8024145" y="2382545"/>
                  </a:lnTo>
                  <a:lnTo>
                    <a:pt x="8039556" y="2372233"/>
                  </a:lnTo>
                  <a:close/>
                </a:path>
                <a:path w="8056244" h="2386965">
                  <a:moveTo>
                    <a:pt x="8004047" y="0"/>
                  </a:moveTo>
                  <a:lnTo>
                    <a:pt x="8004047" y="14351"/>
                  </a:lnTo>
                  <a:lnTo>
                    <a:pt x="51815" y="14351"/>
                  </a:lnTo>
                  <a:lnTo>
                    <a:pt x="51815" y="28575"/>
                  </a:lnTo>
                  <a:lnTo>
                    <a:pt x="8004047" y="28575"/>
                  </a:lnTo>
                  <a:lnTo>
                    <a:pt x="8013144" y="30398"/>
                  </a:lnTo>
                  <a:lnTo>
                    <a:pt x="8020526" y="35353"/>
                  </a:lnTo>
                  <a:lnTo>
                    <a:pt x="8025479" y="42666"/>
                  </a:lnTo>
                  <a:lnTo>
                    <a:pt x="8027289" y="51562"/>
                  </a:lnTo>
                  <a:lnTo>
                    <a:pt x="8027289" y="2335022"/>
                  </a:lnTo>
                  <a:lnTo>
                    <a:pt x="8025479" y="2343917"/>
                  </a:lnTo>
                  <a:lnTo>
                    <a:pt x="8020526" y="2351230"/>
                  </a:lnTo>
                  <a:lnTo>
                    <a:pt x="8013144" y="2356185"/>
                  </a:lnTo>
                  <a:lnTo>
                    <a:pt x="8004047" y="2358009"/>
                  </a:lnTo>
                  <a:lnTo>
                    <a:pt x="8049812" y="2358009"/>
                  </a:lnTo>
                  <a:lnTo>
                    <a:pt x="8051768" y="2355133"/>
                  </a:lnTo>
                  <a:lnTo>
                    <a:pt x="8055864" y="2335022"/>
                  </a:lnTo>
                  <a:lnTo>
                    <a:pt x="8055864" y="51562"/>
                  </a:lnTo>
                  <a:lnTo>
                    <a:pt x="8051768" y="31450"/>
                  </a:lnTo>
                  <a:lnTo>
                    <a:pt x="8040624" y="15065"/>
                  </a:lnTo>
                  <a:lnTo>
                    <a:pt x="8024145" y="4038"/>
                  </a:lnTo>
                  <a:lnTo>
                    <a:pt x="8004047" y="0"/>
                  </a:lnTo>
                  <a:close/>
                </a:path>
              </a:pathLst>
            </a:custGeom>
            <a:solidFill>
              <a:srgbClr val="D7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05544" y="5458967"/>
              <a:ext cx="113030" cy="2359660"/>
            </a:xfrm>
            <a:custGeom>
              <a:avLst/>
              <a:gdLst/>
              <a:ahLst/>
              <a:cxnLst/>
              <a:rect l="l" t="t" r="r" b="b"/>
              <a:pathLst>
                <a:path w="113029" h="2359659">
                  <a:moveTo>
                    <a:pt x="76073" y="0"/>
                  </a:moveTo>
                  <a:lnTo>
                    <a:pt x="36702" y="0"/>
                  </a:lnTo>
                  <a:lnTo>
                    <a:pt x="22395" y="2921"/>
                  </a:lnTo>
                  <a:lnTo>
                    <a:pt x="10731" y="10890"/>
                  </a:lnTo>
                  <a:lnTo>
                    <a:pt x="2877" y="22717"/>
                  </a:lnTo>
                  <a:lnTo>
                    <a:pt x="0" y="37211"/>
                  </a:lnTo>
                  <a:lnTo>
                    <a:pt x="0" y="2321941"/>
                  </a:lnTo>
                  <a:lnTo>
                    <a:pt x="2877" y="2336434"/>
                  </a:lnTo>
                  <a:lnTo>
                    <a:pt x="10731" y="2348261"/>
                  </a:lnTo>
                  <a:lnTo>
                    <a:pt x="22395" y="2356231"/>
                  </a:lnTo>
                  <a:lnTo>
                    <a:pt x="36702" y="2359152"/>
                  </a:lnTo>
                  <a:lnTo>
                    <a:pt x="76073" y="2359152"/>
                  </a:lnTo>
                  <a:lnTo>
                    <a:pt x="90326" y="2356231"/>
                  </a:lnTo>
                  <a:lnTo>
                    <a:pt x="101996" y="2348261"/>
                  </a:lnTo>
                  <a:lnTo>
                    <a:pt x="109880" y="2336434"/>
                  </a:lnTo>
                  <a:lnTo>
                    <a:pt x="112775" y="2321941"/>
                  </a:lnTo>
                  <a:lnTo>
                    <a:pt x="112775" y="37211"/>
                  </a:lnTo>
                  <a:lnTo>
                    <a:pt x="109880" y="22717"/>
                  </a:lnTo>
                  <a:lnTo>
                    <a:pt x="101996" y="10890"/>
                  </a:lnTo>
                  <a:lnTo>
                    <a:pt x="90326" y="2921"/>
                  </a:lnTo>
                  <a:lnTo>
                    <a:pt x="76073" y="0"/>
                  </a:lnTo>
                  <a:close/>
                </a:path>
              </a:pathLst>
            </a:custGeom>
            <a:solidFill>
              <a:srgbClr val="2050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647681" y="5806567"/>
            <a:ext cx="6560184" cy="17360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b="1" spc="-20" dirty="0">
                <a:solidFill>
                  <a:srgbClr val="4B4B4D"/>
                </a:solidFill>
                <a:latin typeface="Times New Roman"/>
                <a:cs typeface="Times New Roman"/>
              </a:rPr>
              <a:t>Data</a:t>
            </a:r>
            <a:r>
              <a:rPr sz="2850" b="1" spc="-165" dirty="0">
                <a:solidFill>
                  <a:srgbClr val="4B4B4D"/>
                </a:solidFill>
                <a:latin typeface="Times New Roman"/>
                <a:cs typeface="Times New Roman"/>
              </a:rPr>
              <a:t> </a:t>
            </a:r>
            <a:r>
              <a:rPr sz="2850" b="1" spc="-10" dirty="0">
                <a:solidFill>
                  <a:srgbClr val="4B4B4D"/>
                </a:solidFill>
                <a:latin typeface="Times New Roman"/>
                <a:cs typeface="Times New Roman"/>
              </a:rPr>
              <a:t>Sources</a:t>
            </a:r>
            <a:endParaRPr sz="2850">
              <a:latin typeface="Times New Roman"/>
              <a:cs typeface="Times New Roman"/>
            </a:endParaRPr>
          </a:p>
          <a:p>
            <a:pPr marL="12700" marR="5080">
              <a:lnSpc>
                <a:spcPct val="132900"/>
              </a:lnSpc>
              <a:spcBef>
                <a:spcPts val="690"/>
              </a:spcBef>
            </a:pP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Insights</a:t>
            </a:r>
            <a:r>
              <a:rPr sz="1950" spc="-3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5" dirty="0">
                <a:solidFill>
                  <a:srgbClr val="4B4B4D"/>
                </a:solidFill>
                <a:latin typeface="Arial MT"/>
                <a:cs typeface="Arial MT"/>
              </a:rPr>
              <a:t>are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derived</a:t>
            </a:r>
            <a:r>
              <a:rPr sz="1950" spc="-6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from</a:t>
            </a:r>
            <a:r>
              <a:rPr sz="1950" spc="-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a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 comprehensive</a:t>
            </a:r>
            <a:r>
              <a:rPr sz="1950" spc="-6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5" dirty="0">
                <a:solidFill>
                  <a:srgbClr val="4B4B4D"/>
                </a:solidFill>
                <a:latin typeface="Arial MT"/>
                <a:cs typeface="Arial MT"/>
              </a:rPr>
              <a:t>Kaggle</a:t>
            </a:r>
            <a:r>
              <a:rPr sz="1950" spc="-4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dataset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focusing</a:t>
            </a:r>
            <a:r>
              <a:rPr sz="1950" spc="-6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on</a:t>
            </a:r>
            <a:r>
              <a:rPr sz="1950" spc="-4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AI</a:t>
            </a:r>
            <a:r>
              <a:rPr sz="1950" spc="-5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adoption</a:t>
            </a:r>
            <a:r>
              <a:rPr sz="1950" spc="-4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trends,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supplemented</a:t>
            </a:r>
            <a:r>
              <a:rPr sz="1950" spc="-9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by</a:t>
            </a:r>
            <a:r>
              <a:rPr sz="1950" spc="-3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qualitative 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research</a:t>
            </a:r>
            <a:r>
              <a:rPr sz="1950" spc="-8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analysis.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EFE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576" y="0"/>
            <a:ext cx="18251805" cy="10284460"/>
          </a:xfrm>
          <a:custGeom>
            <a:avLst/>
            <a:gdLst/>
            <a:ahLst/>
            <a:cxnLst/>
            <a:rect l="l" t="t" r="r" b="b"/>
            <a:pathLst>
              <a:path w="18251805" h="10284460">
                <a:moveTo>
                  <a:pt x="0" y="0"/>
                </a:moveTo>
                <a:lnTo>
                  <a:pt x="0" y="10283951"/>
                </a:lnTo>
                <a:lnTo>
                  <a:pt x="18251424" y="10283951"/>
                </a:lnTo>
                <a:lnTo>
                  <a:pt x="182514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2265" rIns="0" bIns="0" rtlCol="0">
            <a:spAutoFit/>
          </a:bodyPr>
          <a:lstStyle/>
          <a:p>
            <a:pPr marL="1791970">
              <a:lnSpc>
                <a:spcPct val="100000"/>
              </a:lnSpc>
              <a:spcBef>
                <a:spcPts val="125"/>
              </a:spcBef>
            </a:pPr>
            <a:r>
              <a:rPr dirty="0"/>
              <a:t>Context</a:t>
            </a:r>
            <a:r>
              <a:rPr spc="-265" dirty="0"/>
              <a:t> </a:t>
            </a:r>
            <a:r>
              <a:rPr spc="969" dirty="0"/>
              <a:t>h</a:t>
            </a:r>
            <a:r>
              <a:rPr spc="-295" dirty="0"/>
              <a:t> </a:t>
            </a:r>
            <a:r>
              <a:rPr spc="-10" dirty="0"/>
              <a:t>Objective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0844" y="2444571"/>
            <a:ext cx="16416655" cy="23926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850" b="1" spc="-75" dirty="0">
                <a:solidFill>
                  <a:srgbClr val="152C46"/>
                </a:solidFill>
                <a:latin typeface="Times New Roman"/>
                <a:cs typeface="Times New Roman"/>
              </a:rPr>
              <a:t>Why</a:t>
            </a:r>
            <a:r>
              <a:rPr sz="4850" b="1" spc="-270" dirty="0">
                <a:solidFill>
                  <a:srgbClr val="152C46"/>
                </a:solidFill>
                <a:latin typeface="Times New Roman"/>
                <a:cs typeface="Times New Roman"/>
              </a:rPr>
              <a:t> </a:t>
            </a:r>
            <a:r>
              <a:rPr sz="4850" b="1" spc="-434" dirty="0">
                <a:solidFill>
                  <a:srgbClr val="152C46"/>
                </a:solidFill>
                <a:latin typeface="Times New Roman"/>
                <a:cs typeface="Times New Roman"/>
              </a:rPr>
              <a:t>AI</a:t>
            </a:r>
            <a:r>
              <a:rPr sz="4850" b="1" spc="-240" dirty="0">
                <a:solidFill>
                  <a:srgbClr val="152C46"/>
                </a:solidFill>
                <a:latin typeface="Times New Roman"/>
                <a:cs typeface="Times New Roman"/>
              </a:rPr>
              <a:t> </a:t>
            </a:r>
            <a:r>
              <a:rPr sz="4850" b="1" spc="-35" dirty="0">
                <a:solidFill>
                  <a:srgbClr val="152C46"/>
                </a:solidFill>
                <a:latin typeface="Times New Roman"/>
                <a:cs typeface="Times New Roman"/>
              </a:rPr>
              <a:t>Adoption</a:t>
            </a:r>
            <a:r>
              <a:rPr sz="4850" b="1" spc="-260" dirty="0">
                <a:solidFill>
                  <a:srgbClr val="152C46"/>
                </a:solidFill>
                <a:latin typeface="Times New Roman"/>
                <a:cs typeface="Times New Roman"/>
              </a:rPr>
              <a:t> </a:t>
            </a:r>
            <a:r>
              <a:rPr sz="4850" b="1" spc="-30" dirty="0">
                <a:solidFill>
                  <a:srgbClr val="152C46"/>
                </a:solidFill>
                <a:latin typeface="Times New Roman"/>
                <a:cs typeface="Times New Roman"/>
              </a:rPr>
              <a:t>Matters</a:t>
            </a:r>
            <a:r>
              <a:rPr sz="4850" b="1" spc="-254" dirty="0">
                <a:solidFill>
                  <a:srgbClr val="152C46"/>
                </a:solidFill>
                <a:latin typeface="Times New Roman"/>
                <a:cs typeface="Times New Roman"/>
              </a:rPr>
              <a:t> </a:t>
            </a:r>
            <a:r>
              <a:rPr sz="4850" b="1" spc="65" dirty="0">
                <a:solidFill>
                  <a:srgbClr val="152C46"/>
                </a:solidFill>
                <a:latin typeface="Times New Roman"/>
                <a:cs typeface="Times New Roman"/>
              </a:rPr>
              <a:t>Now</a:t>
            </a:r>
            <a:endParaRPr sz="4850">
              <a:latin typeface="Times New Roman"/>
              <a:cs typeface="Times New Roman"/>
            </a:endParaRPr>
          </a:p>
          <a:p>
            <a:pPr marL="173355" marR="5080">
              <a:lnSpc>
                <a:spcPct val="149200"/>
              </a:lnSpc>
              <a:spcBef>
                <a:spcPts val="2315"/>
              </a:spcBef>
            </a:pP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In</a:t>
            </a:r>
            <a:r>
              <a:rPr sz="1950" spc="-2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35" dirty="0">
                <a:solidFill>
                  <a:srgbClr val="4B4B4D"/>
                </a:solidFill>
                <a:latin typeface="Arial MT"/>
                <a:cs typeface="Arial MT"/>
              </a:rPr>
              <a:t>2025,</a:t>
            </a:r>
            <a:r>
              <a:rPr sz="1950" spc="-8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AI</a:t>
            </a:r>
            <a:r>
              <a:rPr sz="1950" spc="-3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is</a:t>
            </a:r>
            <a:r>
              <a:rPr sz="1950" spc="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rapidly</a:t>
            </a:r>
            <a:r>
              <a:rPr sz="1950" spc="-3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transforming</a:t>
            </a:r>
            <a:r>
              <a:rPr sz="1950" spc="-1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industries.</a:t>
            </a:r>
            <a:r>
              <a:rPr sz="1950" spc="-3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Integrating</a:t>
            </a:r>
            <a:r>
              <a:rPr sz="1950" spc="1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AI</a:t>
            </a:r>
            <a:r>
              <a:rPr sz="1950" spc="-3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into</a:t>
            </a:r>
            <a:r>
              <a:rPr sz="1950" spc="-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higher</a:t>
            </a:r>
            <a:r>
              <a:rPr sz="1950" spc="-7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ed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is</a:t>
            </a:r>
            <a:r>
              <a:rPr sz="1950" spc="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crucial</a:t>
            </a:r>
            <a:r>
              <a:rPr sz="1950" spc="-2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for</a:t>
            </a:r>
            <a:r>
              <a:rPr sz="1950" spc="-1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preparing</a:t>
            </a:r>
            <a:r>
              <a:rPr sz="1950" spc="1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students</a:t>
            </a:r>
            <a:r>
              <a:rPr sz="1950" spc="-2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for</a:t>
            </a:r>
            <a:r>
              <a:rPr sz="1950" spc="-1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the</a:t>
            </a:r>
            <a:r>
              <a:rPr sz="1950" spc="-3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future</a:t>
            </a:r>
            <a:r>
              <a:rPr sz="1950" spc="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workforce.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 Understanding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how</a:t>
            </a:r>
            <a:r>
              <a:rPr sz="1950" spc="-8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Indian</a:t>
            </a:r>
            <a:r>
              <a:rPr sz="1950" spc="-7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college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students</a:t>
            </a:r>
            <a:r>
              <a:rPr sz="1950" spc="-7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30" dirty="0">
                <a:solidFill>
                  <a:srgbClr val="4B4B4D"/>
                </a:solidFill>
                <a:latin typeface="Arial MT"/>
                <a:cs typeface="Arial MT"/>
              </a:rPr>
              <a:t>are</a:t>
            </a:r>
            <a:r>
              <a:rPr sz="1950" spc="-2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adopting</a:t>
            </a:r>
            <a:r>
              <a:rPr sz="1950" spc="-6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and</a:t>
            </a:r>
            <a:r>
              <a:rPr sz="1950" spc="-4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using</a:t>
            </a:r>
            <a:r>
              <a:rPr sz="1950" spc="-9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AI</a:t>
            </a:r>
            <a:r>
              <a:rPr sz="1950" spc="-3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tools</a:t>
            </a:r>
            <a:r>
              <a:rPr sz="1950" spc="-5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provides</a:t>
            </a:r>
            <a:r>
              <a:rPr sz="1950" spc="-5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insights</a:t>
            </a:r>
            <a:r>
              <a:rPr sz="1950" spc="-5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for</a:t>
            </a:r>
            <a:r>
              <a:rPr sz="1950" spc="-4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policymakers,</a:t>
            </a:r>
            <a:r>
              <a:rPr sz="1950" spc="-5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admins,</a:t>
            </a:r>
            <a:r>
              <a:rPr sz="1950" spc="-7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and</a:t>
            </a:r>
            <a:r>
              <a:rPr sz="1950" spc="-4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educators.</a:t>
            </a:r>
            <a:r>
              <a:rPr sz="1950" spc="-6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This</a:t>
            </a:r>
            <a:r>
              <a:rPr sz="1950" spc="-7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report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aims</a:t>
            </a:r>
            <a:r>
              <a:rPr sz="1950" spc="-5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50" dirty="0">
                <a:solidFill>
                  <a:srgbClr val="4B4B4D"/>
                </a:solidFill>
                <a:latin typeface="Arial MT"/>
                <a:cs typeface="Arial MT"/>
              </a:rPr>
              <a:t>to</a:t>
            </a:r>
            <a:r>
              <a:rPr sz="1950" spc="-3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shed</a:t>
            </a:r>
            <a:r>
              <a:rPr sz="1950" spc="-8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light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on</a:t>
            </a:r>
            <a:r>
              <a:rPr sz="1950" spc="-4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current</a:t>
            </a:r>
            <a:r>
              <a:rPr sz="1950" spc="-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trends</a:t>
            </a:r>
            <a:r>
              <a:rPr sz="1950" spc="-4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and</a:t>
            </a:r>
            <a:r>
              <a:rPr sz="1950" spc="-3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inform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strategic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decisions</a:t>
            </a:r>
            <a:r>
              <a:rPr sz="1950" spc="-9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50" dirty="0">
                <a:solidFill>
                  <a:srgbClr val="4B4B4D"/>
                </a:solidFill>
                <a:latin typeface="Arial MT"/>
                <a:cs typeface="Arial MT"/>
              </a:rPr>
              <a:t>for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AI</a:t>
            </a:r>
            <a:r>
              <a:rPr sz="1950" spc="-5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integration..</a:t>
            </a:r>
            <a:endParaRPr sz="195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08303" y="5477255"/>
            <a:ext cx="8056245" cy="2386965"/>
            <a:chOff x="908303" y="5477255"/>
            <a:chExt cx="8056245" cy="2386965"/>
          </a:xfrm>
        </p:grpSpPr>
        <p:sp>
          <p:nvSpPr>
            <p:cNvPr id="7" name="object 7"/>
            <p:cNvSpPr/>
            <p:nvPr/>
          </p:nvSpPr>
          <p:spPr>
            <a:xfrm>
              <a:off x="923543" y="5492495"/>
              <a:ext cx="8028940" cy="2359660"/>
            </a:xfrm>
            <a:custGeom>
              <a:avLst/>
              <a:gdLst/>
              <a:ahLst/>
              <a:cxnLst/>
              <a:rect l="l" t="t" r="r" b="b"/>
              <a:pathLst>
                <a:path w="8028940" h="2359659">
                  <a:moveTo>
                    <a:pt x="7990839" y="0"/>
                  </a:moveTo>
                  <a:lnTo>
                    <a:pt x="37528" y="0"/>
                  </a:lnTo>
                  <a:lnTo>
                    <a:pt x="22904" y="2921"/>
                  </a:lnTo>
                  <a:lnTo>
                    <a:pt x="10977" y="10890"/>
                  </a:lnTo>
                  <a:lnTo>
                    <a:pt x="2943" y="22717"/>
                  </a:lnTo>
                  <a:lnTo>
                    <a:pt x="0" y="37211"/>
                  </a:lnTo>
                  <a:lnTo>
                    <a:pt x="0" y="2321941"/>
                  </a:lnTo>
                  <a:lnTo>
                    <a:pt x="2943" y="2336434"/>
                  </a:lnTo>
                  <a:lnTo>
                    <a:pt x="10977" y="2348261"/>
                  </a:lnTo>
                  <a:lnTo>
                    <a:pt x="22904" y="2356231"/>
                  </a:lnTo>
                  <a:lnTo>
                    <a:pt x="37528" y="2359152"/>
                  </a:lnTo>
                  <a:lnTo>
                    <a:pt x="7990839" y="2359152"/>
                  </a:lnTo>
                  <a:lnTo>
                    <a:pt x="8005500" y="2356231"/>
                  </a:lnTo>
                  <a:lnTo>
                    <a:pt x="8017446" y="2348261"/>
                  </a:lnTo>
                  <a:lnTo>
                    <a:pt x="8025487" y="2336434"/>
                  </a:lnTo>
                  <a:lnTo>
                    <a:pt x="8028432" y="2321941"/>
                  </a:lnTo>
                  <a:lnTo>
                    <a:pt x="8028432" y="37211"/>
                  </a:lnTo>
                  <a:lnTo>
                    <a:pt x="8025487" y="22717"/>
                  </a:lnTo>
                  <a:lnTo>
                    <a:pt x="8017446" y="10890"/>
                  </a:lnTo>
                  <a:lnTo>
                    <a:pt x="8005500" y="2921"/>
                  </a:lnTo>
                  <a:lnTo>
                    <a:pt x="79908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08303" y="5477255"/>
              <a:ext cx="8056245" cy="2386965"/>
            </a:xfrm>
            <a:custGeom>
              <a:avLst/>
              <a:gdLst/>
              <a:ahLst/>
              <a:cxnLst/>
              <a:rect l="l" t="t" r="r" b="b"/>
              <a:pathLst>
                <a:path w="8056245" h="2386965">
                  <a:moveTo>
                    <a:pt x="8004048" y="0"/>
                  </a:moveTo>
                  <a:lnTo>
                    <a:pt x="51815" y="0"/>
                  </a:lnTo>
                  <a:lnTo>
                    <a:pt x="31702" y="4038"/>
                  </a:lnTo>
                  <a:lnTo>
                    <a:pt x="15225" y="15065"/>
                  </a:lnTo>
                  <a:lnTo>
                    <a:pt x="4090" y="31450"/>
                  </a:lnTo>
                  <a:lnTo>
                    <a:pt x="0" y="51562"/>
                  </a:lnTo>
                  <a:lnTo>
                    <a:pt x="0" y="2335022"/>
                  </a:lnTo>
                  <a:lnTo>
                    <a:pt x="4090" y="2355133"/>
                  </a:lnTo>
                  <a:lnTo>
                    <a:pt x="15225" y="2371518"/>
                  </a:lnTo>
                  <a:lnTo>
                    <a:pt x="31702" y="2382545"/>
                  </a:lnTo>
                  <a:lnTo>
                    <a:pt x="51815" y="2386584"/>
                  </a:lnTo>
                  <a:lnTo>
                    <a:pt x="51815" y="2372233"/>
                  </a:lnTo>
                  <a:lnTo>
                    <a:pt x="8039556" y="2372233"/>
                  </a:lnTo>
                  <a:lnTo>
                    <a:pt x="8040624" y="2371518"/>
                  </a:lnTo>
                  <a:lnTo>
                    <a:pt x="8049812" y="2358009"/>
                  </a:lnTo>
                  <a:lnTo>
                    <a:pt x="51815" y="2358009"/>
                  </a:lnTo>
                  <a:lnTo>
                    <a:pt x="42719" y="2356185"/>
                  </a:lnTo>
                  <a:lnTo>
                    <a:pt x="35337" y="2351230"/>
                  </a:lnTo>
                  <a:lnTo>
                    <a:pt x="30384" y="2343917"/>
                  </a:lnTo>
                  <a:lnTo>
                    <a:pt x="28575" y="2335022"/>
                  </a:lnTo>
                  <a:lnTo>
                    <a:pt x="28575" y="51562"/>
                  </a:lnTo>
                  <a:lnTo>
                    <a:pt x="30384" y="42666"/>
                  </a:lnTo>
                  <a:lnTo>
                    <a:pt x="35337" y="35353"/>
                  </a:lnTo>
                  <a:lnTo>
                    <a:pt x="42719" y="30398"/>
                  </a:lnTo>
                  <a:lnTo>
                    <a:pt x="51815" y="28575"/>
                  </a:lnTo>
                  <a:lnTo>
                    <a:pt x="51815" y="14351"/>
                  </a:lnTo>
                  <a:lnTo>
                    <a:pt x="8004048" y="14351"/>
                  </a:lnTo>
                  <a:lnTo>
                    <a:pt x="8004048" y="0"/>
                  </a:lnTo>
                  <a:close/>
                </a:path>
                <a:path w="8056245" h="2386965">
                  <a:moveTo>
                    <a:pt x="8004048" y="2372233"/>
                  </a:moveTo>
                  <a:lnTo>
                    <a:pt x="51815" y="2372233"/>
                  </a:lnTo>
                  <a:lnTo>
                    <a:pt x="51815" y="2386584"/>
                  </a:lnTo>
                  <a:lnTo>
                    <a:pt x="8004048" y="2386584"/>
                  </a:lnTo>
                  <a:lnTo>
                    <a:pt x="8004048" y="2372233"/>
                  </a:lnTo>
                  <a:close/>
                </a:path>
                <a:path w="8056245" h="2386965">
                  <a:moveTo>
                    <a:pt x="8039556" y="2372233"/>
                  </a:moveTo>
                  <a:lnTo>
                    <a:pt x="8004048" y="2372233"/>
                  </a:lnTo>
                  <a:lnTo>
                    <a:pt x="8004048" y="2386584"/>
                  </a:lnTo>
                  <a:lnTo>
                    <a:pt x="8024145" y="2382545"/>
                  </a:lnTo>
                  <a:lnTo>
                    <a:pt x="8039556" y="2372233"/>
                  </a:lnTo>
                  <a:close/>
                </a:path>
                <a:path w="8056245" h="2386965">
                  <a:moveTo>
                    <a:pt x="8004048" y="0"/>
                  </a:moveTo>
                  <a:lnTo>
                    <a:pt x="8004048" y="14351"/>
                  </a:lnTo>
                  <a:lnTo>
                    <a:pt x="51815" y="14351"/>
                  </a:lnTo>
                  <a:lnTo>
                    <a:pt x="51815" y="28575"/>
                  </a:lnTo>
                  <a:lnTo>
                    <a:pt x="8004048" y="28575"/>
                  </a:lnTo>
                  <a:lnTo>
                    <a:pt x="8013144" y="30398"/>
                  </a:lnTo>
                  <a:lnTo>
                    <a:pt x="8020526" y="35353"/>
                  </a:lnTo>
                  <a:lnTo>
                    <a:pt x="8025479" y="42666"/>
                  </a:lnTo>
                  <a:lnTo>
                    <a:pt x="8027289" y="51562"/>
                  </a:lnTo>
                  <a:lnTo>
                    <a:pt x="8027289" y="2335022"/>
                  </a:lnTo>
                  <a:lnTo>
                    <a:pt x="8025479" y="2343917"/>
                  </a:lnTo>
                  <a:lnTo>
                    <a:pt x="8020526" y="2351230"/>
                  </a:lnTo>
                  <a:lnTo>
                    <a:pt x="8013144" y="2356185"/>
                  </a:lnTo>
                  <a:lnTo>
                    <a:pt x="8004048" y="2358009"/>
                  </a:lnTo>
                  <a:lnTo>
                    <a:pt x="8049812" y="2358009"/>
                  </a:lnTo>
                  <a:lnTo>
                    <a:pt x="8051768" y="2355133"/>
                  </a:lnTo>
                  <a:lnTo>
                    <a:pt x="8055864" y="2335022"/>
                  </a:lnTo>
                  <a:lnTo>
                    <a:pt x="8055864" y="51562"/>
                  </a:lnTo>
                  <a:lnTo>
                    <a:pt x="8051768" y="31450"/>
                  </a:lnTo>
                  <a:lnTo>
                    <a:pt x="8040624" y="15065"/>
                  </a:lnTo>
                  <a:lnTo>
                    <a:pt x="8024145" y="4038"/>
                  </a:lnTo>
                  <a:lnTo>
                    <a:pt x="8004048" y="0"/>
                  </a:lnTo>
                  <a:close/>
                </a:path>
              </a:pathLst>
            </a:custGeom>
            <a:solidFill>
              <a:srgbClr val="D7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8407" y="5492495"/>
              <a:ext cx="113030" cy="2359660"/>
            </a:xfrm>
            <a:custGeom>
              <a:avLst/>
              <a:gdLst/>
              <a:ahLst/>
              <a:cxnLst/>
              <a:rect l="l" t="t" r="r" b="b"/>
              <a:pathLst>
                <a:path w="113030" h="2359659">
                  <a:moveTo>
                    <a:pt x="76034" y="0"/>
                  </a:moveTo>
                  <a:lnTo>
                    <a:pt x="36741" y="0"/>
                  </a:lnTo>
                  <a:lnTo>
                    <a:pt x="22438" y="2921"/>
                  </a:lnTo>
                  <a:lnTo>
                    <a:pt x="10760" y="10890"/>
                  </a:lnTo>
                  <a:lnTo>
                    <a:pt x="2886" y="22717"/>
                  </a:lnTo>
                  <a:lnTo>
                    <a:pt x="0" y="37211"/>
                  </a:lnTo>
                  <a:lnTo>
                    <a:pt x="0" y="2321941"/>
                  </a:lnTo>
                  <a:lnTo>
                    <a:pt x="2886" y="2336434"/>
                  </a:lnTo>
                  <a:lnTo>
                    <a:pt x="10760" y="2348261"/>
                  </a:lnTo>
                  <a:lnTo>
                    <a:pt x="22438" y="2356231"/>
                  </a:lnTo>
                  <a:lnTo>
                    <a:pt x="36741" y="2359152"/>
                  </a:lnTo>
                  <a:lnTo>
                    <a:pt x="76034" y="2359152"/>
                  </a:lnTo>
                  <a:lnTo>
                    <a:pt x="90337" y="2356231"/>
                  </a:lnTo>
                  <a:lnTo>
                    <a:pt x="102015" y="2348261"/>
                  </a:lnTo>
                  <a:lnTo>
                    <a:pt x="109889" y="2336434"/>
                  </a:lnTo>
                  <a:lnTo>
                    <a:pt x="112775" y="2321941"/>
                  </a:lnTo>
                  <a:lnTo>
                    <a:pt x="112775" y="37211"/>
                  </a:lnTo>
                  <a:lnTo>
                    <a:pt x="109889" y="22717"/>
                  </a:lnTo>
                  <a:lnTo>
                    <a:pt x="102015" y="10890"/>
                  </a:lnTo>
                  <a:lnTo>
                    <a:pt x="90337" y="2921"/>
                  </a:lnTo>
                  <a:lnTo>
                    <a:pt x="76034" y="0"/>
                  </a:lnTo>
                  <a:close/>
                </a:path>
              </a:pathLst>
            </a:custGeom>
            <a:solidFill>
              <a:srgbClr val="2050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70457" y="5806567"/>
            <a:ext cx="6460490" cy="9461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b="1" spc="-45" dirty="0">
                <a:solidFill>
                  <a:srgbClr val="4B4B4D"/>
                </a:solidFill>
                <a:latin typeface="Times New Roman"/>
                <a:cs typeface="Times New Roman"/>
              </a:rPr>
              <a:t>Report</a:t>
            </a:r>
            <a:r>
              <a:rPr sz="2850" b="1" spc="-130" dirty="0">
                <a:solidFill>
                  <a:srgbClr val="4B4B4D"/>
                </a:solidFill>
                <a:latin typeface="Times New Roman"/>
                <a:cs typeface="Times New Roman"/>
              </a:rPr>
              <a:t> </a:t>
            </a:r>
            <a:r>
              <a:rPr sz="2850" b="1" spc="-10" dirty="0">
                <a:solidFill>
                  <a:srgbClr val="4B4B4D"/>
                </a:solidFill>
                <a:latin typeface="Times New Roman"/>
                <a:cs typeface="Times New Roman"/>
              </a:rPr>
              <a:t>Objective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To</a:t>
            </a:r>
            <a:r>
              <a:rPr sz="1950" spc="-5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35" dirty="0">
                <a:solidFill>
                  <a:srgbClr val="4B4B4D"/>
                </a:solidFill>
                <a:latin typeface="Arial MT"/>
                <a:cs typeface="Arial MT"/>
              </a:rPr>
              <a:t>analyze</a:t>
            </a:r>
            <a:r>
              <a:rPr sz="1950" spc="-10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AI</a:t>
            </a:r>
            <a:r>
              <a:rPr sz="1950" spc="-4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tool</a:t>
            </a:r>
            <a:r>
              <a:rPr sz="1950" spc="-7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usage</a:t>
            </a:r>
            <a:r>
              <a:rPr sz="1950" spc="-7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patterns</a:t>
            </a:r>
            <a:r>
              <a:rPr sz="1950" spc="-1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across</a:t>
            </a:r>
            <a:r>
              <a:rPr sz="1950" spc="-7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various</a:t>
            </a:r>
            <a:r>
              <a:rPr sz="1950" spc="-6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academic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0457" y="6730339"/>
            <a:ext cx="7348220" cy="812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2300"/>
              </a:lnSpc>
              <a:spcBef>
                <a:spcPts val="100"/>
              </a:spcBef>
            </a:pP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streams,</a:t>
            </a:r>
            <a:r>
              <a:rPr sz="1950" spc="-7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years</a:t>
            </a:r>
            <a:r>
              <a:rPr sz="1950" spc="-4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70" dirty="0">
                <a:solidFill>
                  <a:srgbClr val="4B4B4D"/>
                </a:solidFill>
                <a:latin typeface="Arial MT"/>
                <a:cs typeface="Arial MT"/>
              </a:rPr>
              <a:t>of</a:t>
            </a:r>
            <a:r>
              <a:rPr sz="1950" spc="-5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5" dirty="0">
                <a:solidFill>
                  <a:srgbClr val="4B4B4D"/>
                </a:solidFill>
                <a:latin typeface="Arial MT"/>
                <a:cs typeface="Arial MT"/>
              </a:rPr>
              <a:t>study,</a:t>
            </a:r>
            <a:r>
              <a:rPr sz="1950" spc="-9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30" dirty="0">
                <a:solidFill>
                  <a:srgbClr val="4B4B4D"/>
                </a:solidFill>
                <a:latin typeface="Arial MT"/>
                <a:cs typeface="Arial MT"/>
              </a:rPr>
              <a:t>and</a:t>
            </a:r>
            <a:r>
              <a:rPr sz="1950" spc="-8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assess</a:t>
            </a:r>
            <a:r>
              <a:rPr sz="1950" spc="-8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students'</a:t>
            </a:r>
            <a:r>
              <a:rPr sz="1950" spc="-7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willingness</a:t>
            </a:r>
            <a:r>
              <a:rPr sz="1950" spc="-11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50" dirty="0">
                <a:solidFill>
                  <a:srgbClr val="4B4B4D"/>
                </a:solidFill>
                <a:latin typeface="Arial MT"/>
                <a:cs typeface="Arial MT"/>
              </a:rPr>
              <a:t>to</a:t>
            </a:r>
            <a:r>
              <a:rPr sz="1950" spc="-5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35" dirty="0">
                <a:solidFill>
                  <a:srgbClr val="4B4B4D"/>
                </a:solidFill>
                <a:latin typeface="Arial MT"/>
                <a:cs typeface="Arial MT"/>
              </a:rPr>
              <a:t>pay</a:t>
            </a:r>
            <a:r>
              <a:rPr sz="1950" spc="-5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5" dirty="0">
                <a:solidFill>
                  <a:srgbClr val="4B4B4D"/>
                </a:solidFill>
                <a:latin typeface="Arial MT"/>
                <a:cs typeface="Arial MT"/>
              </a:rPr>
              <a:t>for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these</a:t>
            </a:r>
            <a:r>
              <a:rPr sz="1950" spc="-114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tools.</a:t>
            </a:r>
            <a:endParaRPr sz="195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268968" y="5458967"/>
            <a:ext cx="8056245" cy="2402205"/>
            <a:chOff x="9268968" y="5458967"/>
            <a:chExt cx="8056245" cy="2402205"/>
          </a:xfrm>
        </p:grpSpPr>
        <p:sp>
          <p:nvSpPr>
            <p:cNvPr id="13" name="object 13"/>
            <p:cNvSpPr/>
            <p:nvPr/>
          </p:nvSpPr>
          <p:spPr>
            <a:xfrm>
              <a:off x="9281160" y="5474207"/>
              <a:ext cx="8028940" cy="2359660"/>
            </a:xfrm>
            <a:custGeom>
              <a:avLst/>
              <a:gdLst/>
              <a:ahLst/>
              <a:cxnLst/>
              <a:rect l="l" t="t" r="r" b="b"/>
              <a:pathLst>
                <a:path w="8028940" h="2359659">
                  <a:moveTo>
                    <a:pt x="7990840" y="0"/>
                  </a:moveTo>
                  <a:lnTo>
                    <a:pt x="37592" y="0"/>
                  </a:lnTo>
                  <a:lnTo>
                    <a:pt x="22931" y="2921"/>
                  </a:lnTo>
                  <a:lnTo>
                    <a:pt x="10985" y="10890"/>
                  </a:lnTo>
                  <a:lnTo>
                    <a:pt x="2944" y="22717"/>
                  </a:lnTo>
                  <a:lnTo>
                    <a:pt x="0" y="37211"/>
                  </a:lnTo>
                  <a:lnTo>
                    <a:pt x="0" y="2321941"/>
                  </a:lnTo>
                  <a:lnTo>
                    <a:pt x="2944" y="2336434"/>
                  </a:lnTo>
                  <a:lnTo>
                    <a:pt x="10985" y="2348261"/>
                  </a:lnTo>
                  <a:lnTo>
                    <a:pt x="22931" y="2356231"/>
                  </a:lnTo>
                  <a:lnTo>
                    <a:pt x="37592" y="2359152"/>
                  </a:lnTo>
                  <a:lnTo>
                    <a:pt x="7990840" y="2359152"/>
                  </a:lnTo>
                  <a:lnTo>
                    <a:pt x="8005500" y="2356231"/>
                  </a:lnTo>
                  <a:lnTo>
                    <a:pt x="8017446" y="2348261"/>
                  </a:lnTo>
                  <a:lnTo>
                    <a:pt x="8025487" y="2336434"/>
                  </a:lnTo>
                  <a:lnTo>
                    <a:pt x="8028432" y="2321941"/>
                  </a:lnTo>
                  <a:lnTo>
                    <a:pt x="8028432" y="37211"/>
                  </a:lnTo>
                  <a:lnTo>
                    <a:pt x="8025487" y="22717"/>
                  </a:lnTo>
                  <a:lnTo>
                    <a:pt x="8017446" y="10890"/>
                  </a:lnTo>
                  <a:lnTo>
                    <a:pt x="8005500" y="2921"/>
                  </a:lnTo>
                  <a:lnTo>
                    <a:pt x="79908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68968" y="5458967"/>
              <a:ext cx="8056245" cy="2386965"/>
            </a:xfrm>
            <a:custGeom>
              <a:avLst/>
              <a:gdLst/>
              <a:ahLst/>
              <a:cxnLst/>
              <a:rect l="l" t="t" r="r" b="b"/>
              <a:pathLst>
                <a:path w="8056244" h="2386965">
                  <a:moveTo>
                    <a:pt x="8004047" y="0"/>
                  </a:moveTo>
                  <a:lnTo>
                    <a:pt x="51815" y="0"/>
                  </a:lnTo>
                  <a:lnTo>
                    <a:pt x="31718" y="4038"/>
                  </a:lnTo>
                  <a:lnTo>
                    <a:pt x="15239" y="15065"/>
                  </a:lnTo>
                  <a:lnTo>
                    <a:pt x="4095" y="31450"/>
                  </a:lnTo>
                  <a:lnTo>
                    <a:pt x="0" y="51562"/>
                  </a:lnTo>
                  <a:lnTo>
                    <a:pt x="0" y="2335022"/>
                  </a:lnTo>
                  <a:lnTo>
                    <a:pt x="4095" y="2355133"/>
                  </a:lnTo>
                  <a:lnTo>
                    <a:pt x="15239" y="2371518"/>
                  </a:lnTo>
                  <a:lnTo>
                    <a:pt x="31718" y="2382545"/>
                  </a:lnTo>
                  <a:lnTo>
                    <a:pt x="51815" y="2386584"/>
                  </a:lnTo>
                  <a:lnTo>
                    <a:pt x="51815" y="2372233"/>
                  </a:lnTo>
                  <a:lnTo>
                    <a:pt x="8039556" y="2372233"/>
                  </a:lnTo>
                  <a:lnTo>
                    <a:pt x="8040624" y="2371518"/>
                  </a:lnTo>
                  <a:lnTo>
                    <a:pt x="8049812" y="2358009"/>
                  </a:lnTo>
                  <a:lnTo>
                    <a:pt x="51815" y="2358009"/>
                  </a:lnTo>
                  <a:lnTo>
                    <a:pt x="42719" y="2356185"/>
                  </a:lnTo>
                  <a:lnTo>
                    <a:pt x="35337" y="2351230"/>
                  </a:lnTo>
                  <a:lnTo>
                    <a:pt x="30384" y="2343917"/>
                  </a:lnTo>
                  <a:lnTo>
                    <a:pt x="28575" y="2335022"/>
                  </a:lnTo>
                  <a:lnTo>
                    <a:pt x="28575" y="51562"/>
                  </a:lnTo>
                  <a:lnTo>
                    <a:pt x="30384" y="42666"/>
                  </a:lnTo>
                  <a:lnTo>
                    <a:pt x="35337" y="35353"/>
                  </a:lnTo>
                  <a:lnTo>
                    <a:pt x="42719" y="30398"/>
                  </a:lnTo>
                  <a:lnTo>
                    <a:pt x="51815" y="28575"/>
                  </a:lnTo>
                  <a:lnTo>
                    <a:pt x="51815" y="14351"/>
                  </a:lnTo>
                  <a:lnTo>
                    <a:pt x="8004047" y="14351"/>
                  </a:lnTo>
                  <a:lnTo>
                    <a:pt x="8004047" y="0"/>
                  </a:lnTo>
                  <a:close/>
                </a:path>
                <a:path w="8056244" h="2386965">
                  <a:moveTo>
                    <a:pt x="8004047" y="2372233"/>
                  </a:moveTo>
                  <a:lnTo>
                    <a:pt x="51815" y="2372233"/>
                  </a:lnTo>
                  <a:lnTo>
                    <a:pt x="51815" y="2386584"/>
                  </a:lnTo>
                  <a:lnTo>
                    <a:pt x="8004047" y="2386584"/>
                  </a:lnTo>
                  <a:lnTo>
                    <a:pt x="8004047" y="2372233"/>
                  </a:lnTo>
                  <a:close/>
                </a:path>
                <a:path w="8056244" h="2386965">
                  <a:moveTo>
                    <a:pt x="8039556" y="2372233"/>
                  </a:moveTo>
                  <a:lnTo>
                    <a:pt x="8004047" y="2372233"/>
                  </a:lnTo>
                  <a:lnTo>
                    <a:pt x="8004047" y="2386584"/>
                  </a:lnTo>
                  <a:lnTo>
                    <a:pt x="8024145" y="2382545"/>
                  </a:lnTo>
                  <a:lnTo>
                    <a:pt x="8039556" y="2372233"/>
                  </a:lnTo>
                  <a:close/>
                </a:path>
                <a:path w="8056244" h="2386965">
                  <a:moveTo>
                    <a:pt x="8004047" y="0"/>
                  </a:moveTo>
                  <a:lnTo>
                    <a:pt x="8004047" y="14351"/>
                  </a:lnTo>
                  <a:lnTo>
                    <a:pt x="51815" y="14351"/>
                  </a:lnTo>
                  <a:lnTo>
                    <a:pt x="51815" y="28575"/>
                  </a:lnTo>
                  <a:lnTo>
                    <a:pt x="8004047" y="28575"/>
                  </a:lnTo>
                  <a:lnTo>
                    <a:pt x="8013144" y="30398"/>
                  </a:lnTo>
                  <a:lnTo>
                    <a:pt x="8020526" y="35353"/>
                  </a:lnTo>
                  <a:lnTo>
                    <a:pt x="8025479" y="42666"/>
                  </a:lnTo>
                  <a:lnTo>
                    <a:pt x="8027289" y="51562"/>
                  </a:lnTo>
                  <a:lnTo>
                    <a:pt x="8027289" y="2335022"/>
                  </a:lnTo>
                  <a:lnTo>
                    <a:pt x="8025479" y="2343917"/>
                  </a:lnTo>
                  <a:lnTo>
                    <a:pt x="8020526" y="2351230"/>
                  </a:lnTo>
                  <a:lnTo>
                    <a:pt x="8013144" y="2356185"/>
                  </a:lnTo>
                  <a:lnTo>
                    <a:pt x="8004047" y="2358009"/>
                  </a:lnTo>
                  <a:lnTo>
                    <a:pt x="8049812" y="2358009"/>
                  </a:lnTo>
                  <a:lnTo>
                    <a:pt x="8051768" y="2355133"/>
                  </a:lnTo>
                  <a:lnTo>
                    <a:pt x="8055864" y="2335022"/>
                  </a:lnTo>
                  <a:lnTo>
                    <a:pt x="8055864" y="51562"/>
                  </a:lnTo>
                  <a:lnTo>
                    <a:pt x="8051768" y="31450"/>
                  </a:lnTo>
                  <a:lnTo>
                    <a:pt x="8040624" y="15065"/>
                  </a:lnTo>
                  <a:lnTo>
                    <a:pt x="8024145" y="4038"/>
                  </a:lnTo>
                  <a:lnTo>
                    <a:pt x="8004047" y="0"/>
                  </a:lnTo>
                  <a:close/>
                </a:path>
              </a:pathLst>
            </a:custGeom>
            <a:solidFill>
              <a:srgbClr val="D7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96400" y="5504687"/>
              <a:ext cx="113030" cy="2356485"/>
            </a:xfrm>
            <a:custGeom>
              <a:avLst/>
              <a:gdLst/>
              <a:ahLst/>
              <a:cxnLst/>
              <a:rect l="l" t="t" r="r" b="b"/>
              <a:pathLst>
                <a:path w="113029" h="2356484">
                  <a:moveTo>
                    <a:pt x="76073" y="0"/>
                  </a:moveTo>
                  <a:lnTo>
                    <a:pt x="36702" y="0"/>
                  </a:lnTo>
                  <a:lnTo>
                    <a:pt x="22395" y="2921"/>
                  </a:lnTo>
                  <a:lnTo>
                    <a:pt x="10731" y="10890"/>
                  </a:lnTo>
                  <a:lnTo>
                    <a:pt x="2877" y="22717"/>
                  </a:lnTo>
                  <a:lnTo>
                    <a:pt x="0" y="37211"/>
                  </a:lnTo>
                  <a:lnTo>
                    <a:pt x="0" y="2318893"/>
                  </a:lnTo>
                  <a:lnTo>
                    <a:pt x="2877" y="2333386"/>
                  </a:lnTo>
                  <a:lnTo>
                    <a:pt x="10731" y="2345213"/>
                  </a:lnTo>
                  <a:lnTo>
                    <a:pt x="22395" y="2353183"/>
                  </a:lnTo>
                  <a:lnTo>
                    <a:pt x="36702" y="2356104"/>
                  </a:lnTo>
                  <a:lnTo>
                    <a:pt x="76073" y="2356104"/>
                  </a:lnTo>
                  <a:lnTo>
                    <a:pt x="90326" y="2353183"/>
                  </a:lnTo>
                  <a:lnTo>
                    <a:pt x="101996" y="2345213"/>
                  </a:lnTo>
                  <a:lnTo>
                    <a:pt x="109880" y="2333386"/>
                  </a:lnTo>
                  <a:lnTo>
                    <a:pt x="112775" y="2318893"/>
                  </a:lnTo>
                  <a:lnTo>
                    <a:pt x="112775" y="37211"/>
                  </a:lnTo>
                  <a:lnTo>
                    <a:pt x="109880" y="22717"/>
                  </a:lnTo>
                  <a:lnTo>
                    <a:pt x="101996" y="10890"/>
                  </a:lnTo>
                  <a:lnTo>
                    <a:pt x="90326" y="2921"/>
                  </a:lnTo>
                  <a:lnTo>
                    <a:pt x="76073" y="0"/>
                  </a:lnTo>
                  <a:close/>
                </a:path>
              </a:pathLst>
            </a:custGeom>
            <a:solidFill>
              <a:srgbClr val="2050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647681" y="5806567"/>
            <a:ext cx="6560184" cy="17360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50" b="1" spc="-20" dirty="0">
                <a:solidFill>
                  <a:srgbClr val="4B4B4D"/>
                </a:solidFill>
                <a:latin typeface="Times New Roman"/>
                <a:cs typeface="Times New Roman"/>
              </a:rPr>
              <a:t>Data</a:t>
            </a:r>
            <a:r>
              <a:rPr sz="2850" b="1" spc="-165" dirty="0">
                <a:solidFill>
                  <a:srgbClr val="4B4B4D"/>
                </a:solidFill>
                <a:latin typeface="Times New Roman"/>
                <a:cs typeface="Times New Roman"/>
              </a:rPr>
              <a:t> </a:t>
            </a:r>
            <a:r>
              <a:rPr sz="2850" b="1" spc="-10" dirty="0">
                <a:solidFill>
                  <a:srgbClr val="4B4B4D"/>
                </a:solidFill>
                <a:latin typeface="Times New Roman"/>
                <a:cs typeface="Times New Roman"/>
              </a:rPr>
              <a:t>Sources</a:t>
            </a:r>
            <a:endParaRPr sz="2850">
              <a:latin typeface="Times New Roman"/>
              <a:cs typeface="Times New Roman"/>
            </a:endParaRPr>
          </a:p>
          <a:p>
            <a:pPr marL="12700" marR="5080">
              <a:lnSpc>
                <a:spcPct val="132900"/>
              </a:lnSpc>
              <a:spcBef>
                <a:spcPts val="690"/>
              </a:spcBef>
            </a:pP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Insights</a:t>
            </a:r>
            <a:r>
              <a:rPr sz="1950" spc="-3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5" dirty="0">
                <a:solidFill>
                  <a:srgbClr val="4B4B4D"/>
                </a:solidFill>
                <a:latin typeface="Arial MT"/>
                <a:cs typeface="Arial MT"/>
              </a:rPr>
              <a:t>are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derived</a:t>
            </a:r>
            <a:r>
              <a:rPr sz="1950" spc="-6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from</a:t>
            </a:r>
            <a:r>
              <a:rPr sz="1950" spc="-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a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 comprehensive</a:t>
            </a:r>
            <a:r>
              <a:rPr sz="1950" spc="-6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5" dirty="0">
                <a:solidFill>
                  <a:srgbClr val="4B4B4D"/>
                </a:solidFill>
                <a:latin typeface="Arial MT"/>
                <a:cs typeface="Arial MT"/>
              </a:rPr>
              <a:t>Kaggle</a:t>
            </a:r>
            <a:r>
              <a:rPr sz="1950" spc="-4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dataset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focusing</a:t>
            </a:r>
            <a:r>
              <a:rPr sz="1950" spc="-6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on</a:t>
            </a:r>
            <a:r>
              <a:rPr sz="1950" spc="-4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AI</a:t>
            </a:r>
            <a:r>
              <a:rPr sz="1950" spc="-5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adoption</a:t>
            </a:r>
            <a:r>
              <a:rPr sz="1950" spc="-4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trends,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supplemented</a:t>
            </a:r>
            <a:r>
              <a:rPr sz="1950" spc="-9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by</a:t>
            </a:r>
            <a:r>
              <a:rPr sz="1950" spc="-3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qualitative 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research</a:t>
            </a:r>
            <a:r>
              <a:rPr sz="1950" spc="-8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analysis.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EFE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5986" y="0"/>
            <a:ext cx="17882870" cy="10256520"/>
          </a:xfrm>
          <a:custGeom>
            <a:avLst/>
            <a:gdLst/>
            <a:ahLst/>
            <a:cxnLst/>
            <a:rect l="l" t="t" r="r" b="b"/>
            <a:pathLst>
              <a:path w="17882870" h="10256520">
                <a:moveTo>
                  <a:pt x="0" y="10256518"/>
                </a:moveTo>
                <a:lnTo>
                  <a:pt x="17882616" y="10256518"/>
                </a:lnTo>
                <a:lnTo>
                  <a:pt x="17882616" y="0"/>
                </a:lnTo>
                <a:lnTo>
                  <a:pt x="0" y="0"/>
                </a:lnTo>
                <a:lnTo>
                  <a:pt x="0" y="102565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34941" y="660349"/>
            <a:ext cx="8937625" cy="768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15" dirty="0"/>
              <a:t>Our </a:t>
            </a:r>
            <a:r>
              <a:rPr spc="60" dirty="0"/>
              <a:t>Decision-</a:t>
            </a:r>
            <a:r>
              <a:rPr spc="-55" dirty="0"/>
              <a:t>Making</a:t>
            </a:r>
            <a:r>
              <a:rPr spc="-225" dirty="0"/>
              <a:t> </a:t>
            </a:r>
            <a:r>
              <a:rPr spc="-10" dirty="0"/>
              <a:t>Framework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1214" y="1610741"/>
            <a:ext cx="161061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1055" marR="5080" indent="-4618990">
              <a:lnSpc>
                <a:spcPct val="150100"/>
              </a:lnSpc>
              <a:spcBef>
                <a:spcPts val="100"/>
              </a:spcBef>
            </a:pPr>
            <a:r>
              <a:rPr sz="2400" b="1" dirty="0">
                <a:solidFill>
                  <a:srgbClr val="4B4B4D"/>
                </a:solidFill>
                <a:latin typeface="Arial"/>
                <a:cs typeface="Arial"/>
              </a:rPr>
              <a:t>To</a:t>
            </a:r>
            <a:r>
              <a:rPr sz="2400" b="1" spc="-170" dirty="0">
                <a:solidFill>
                  <a:srgbClr val="4B4B4D"/>
                </a:solidFill>
                <a:latin typeface="Arial"/>
                <a:cs typeface="Arial"/>
              </a:rPr>
              <a:t> </a:t>
            </a:r>
            <a:r>
              <a:rPr sz="2400" b="1" spc="-85" dirty="0">
                <a:solidFill>
                  <a:srgbClr val="4B4B4D"/>
                </a:solidFill>
                <a:latin typeface="Arial"/>
                <a:cs typeface="Arial"/>
              </a:rPr>
              <a:t>provide</a:t>
            </a:r>
            <a:r>
              <a:rPr sz="2400" b="1" spc="-80" dirty="0">
                <a:solidFill>
                  <a:srgbClr val="4B4B4D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B4B4D"/>
                </a:solidFill>
                <a:latin typeface="Arial"/>
                <a:cs typeface="Arial"/>
              </a:rPr>
              <a:t>a</a:t>
            </a:r>
            <a:r>
              <a:rPr sz="2400" b="1" spc="-114" dirty="0">
                <a:solidFill>
                  <a:srgbClr val="4B4B4D"/>
                </a:solidFill>
                <a:latin typeface="Arial"/>
                <a:cs typeface="Arial"/>
              </a:rPr>
              <a:t> </a:t>
            </a:r>
            <a:r>
              <a:rPr sz="2400" b="1" spc="-80" dirty="0">
                <a:solidFill>
                  <a:srgbClr val="4B4B4D"/>
                </a:solidFill>
                <a:latin typeface="Arial"/>
                <a:cs typeface="Arial"/>
              </a:rPr>
              <a:t>understanding</a:t>
            </a:r>
            <a:r>
              <a:rPr sz="2400" b="1" spc="-45" dirty="0">
                <a:solidFill>
                  <a:srgbClr val="4B4B4D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B4B4D"/>
                </a:solidFill>
                <a:latin typeface="Arial"/>
                <a:cs typeface="Arial"/>
              </a:rPr>
              <a:t>of</a:t>
            </a:r>
            <a:r>
              <a:rPr sz="2400" b="1" spc="-90" dirty="0">
                <a:solidFill>
                  <a:srgbClr val="4B4B4D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B4B4D"/>
                </a:solidFill>
                <a:latin typeface="Arial"/>
                <a:cs typeface="Arial"/>
              </a:rPr>
              <a:t>AI</a:t>
            </a:r>
            <a:r>
              <a:rPr sz="2400" b="1" spc="-95" dirty="0">
                <a:solidFill>
                  <a:srgbClr val="4B4B4D"/>
                </a:solidFill>
                <a:latin typeface="Arial"/>
                <a:cs typeface="Arial"/>
              </a:rPr>
              <a:t> </a:t>
            </a:r>
            <a:r>
              <a:rPr sz="2400" b="1" spc="-80" dirty="0">
                <a:solidFill>
                  <a:srgbClr val="4B4B4D"/>
                </a:solidFill>
                <a:latin typeface="Arial"/>
                <a:cs typeface="Arial"/>
              </a:rPr>
              <a:t>adoption,</a:t>
            </a:r>
            <a:r>
              <a:rPr sz="2400" b="1" spc="-90" dirty="0">
                <a:solidFill>
                  <a:srgbClr val="4B4B4D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4B4B4D"/>
                </a:solidFill>
                <a:latin typeface="Arial"/>
                <a:cs typeface="Arial"/>
              </a:rPr>
              <a:t>we</a:t>
            </a:r>
            <a:r>
              <a:rPr sz="2400" b="1" spc="-70" dirty="0">
                <a:solidFill>
                  <a:srgbClr val="4B4B4D"/>
                </a:solidFill>
                <a:latin typeface="Arial"/>
                <a:cs typeface="Arial"/>
              </a:rPr>
              <a:t> structured</a:t>
            </a:r>
            <a:r>
              <a:rPr sz="2400" b="1" spc="-80" dirty="0">
                <a:solidFill>
                  <a:srgbClr val="4B4B4D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solidFill>
                  <a:srgbClr val="4B4B4D"/>
                </a:solidFill>
                <a:latin typeface="Arial"/>
                <a:cs typeface="Arial"/>
              </a:rPr>
              <a:t>our</a:t>
            </a:r>
            <a:r>
              <a:rPr sz="2400" b="1" spc="-65" dirty="0">
                <a:solidFill>
                  <a:srgbClr val="4B4B4D"/>
                </a:solidFill>
                <a:latin typeface="Arial"/>
                <a:cs typeface="Arial"/>
              </a:rPr>
              <a:t> </a:t>
            </a:r>
            <a:r>
              <a:rPr sz="2400" b="1" spc="-80" dirty="0">
                <a:solidFill>
                  <a:srgbClr val="4B4B4D"/>
                </a:solidFill>
                <a:latin typeface="Arial"/>
                <a:cs typeface="Arial"/>
              </a:rPr>
              <a:t>analysis</a:t>
            </a:r>
            <a:r>
              <a:rPr sz="2400" b="1" spc="-85" dirty="0">
                <a:solidFill>
                  <a:srgbClr val="4B4B4D"/>
                </a:solidFill>
                <a:latin typeface="Arial"/>
                <a:cs typeface="Arial"/>
              </a:rPr>
              <a:t> </a:t>
            </a:r>
            <a:r>
              <a:rPr sz="2400" b="1" spc="-95" dirty="0">
                <a:solidFill>
                  <a:srgbClr val="4B4B4D"/>
                </a:solidFill>
                <a:latin typeface="Arial"/>
                <a:cs typeface="Arial"/>
              </a:rPr>
              <a:t>around</a:t>
            </a:r>
            <a:r>
              <a:rPr sz="2400" b="1" spc="-70" dirty="0">
                <a:solidFill>
                  <a:srgbClr val="4B4B4D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4B4B4D"/>
                </a:solidFill>
                <a:latin typeface="Arial"/>
                <a:cs typeface="Arial"/>
              </a:rPr>
              <a:t>five</a:t>
            </a:r>
            <a:r>
              <a:rPr sz="2400" b="1" spc="-114" dirty="0">
                <a:solidFill>
                  <a:srgbClr val="4B4B4D"/>
                </a:solidFill>
                <a:latin typeface="Arial"/>
                <a:cs typeface="Arial"/>
              </a:rPr>
              <a:t> </a:t>
            </a:r>
            <a:r>
              <a:rPr sz="2400" b="1" spc="-80" dirty="0">
                <a:solidFill>
                  <a:srgbClr val="4B4B4D"/>
                </a:solidFill>
                <a:latin typeface="Arial"/>
                <a:cs typeface="Arial"/>
              </a:rPr>
              <a:t>key</a:t>
            </a:r>
            <a:r>
              <a:rPr sz="2400" b="1" spc="-85" dirty="0">
                <a:solidFill>
                  <a:srgbClr val="4B4B4D"/>
                </a:solidFill>
                <a:latin typeface="Arial"/>
                <a:cs typeface="Arial"/>
              </a:rPr>
              <a:t> decision</a:t>
            </a:r>
            <a:r>
              <a:rPr sz="2400" b="1" spc="-80" dirty="0">
                <a:solidFill>
                  <a:srgbClr val="4B4B4D"/>
                </a:solidFill>
                <a:latin typeface="Arial"/>
                <a:cs typeface="Arial"/>
              </a:rPr>
              <a:t> </a:t>
            </a:r>
            <a:r>
              <a:rPr sz="2400" b="1" spc="-45" dirty="0">
                <a:solidFill>
                  <a:srgbClr val="4B4B4D"/>
                </a:solidFill>
                <a:latin typeface="Arial"/>
                <a:cs typeface="Arial"/>
              </a:rPr>
              <a:t>factors,</a:t>
            </a:r>
            <a:r>
              <a:rPr sz="2400" b="1" spc="-85" dirty="0">
                <a:solidFill>
                  <a:srgbClr val="4B4B4D"/>
                </a:solidFill>
                <a:latin typeface="Arial"/>
                <a:cs typeface="Arial"/>
              </a:rPr>
              <a:t> </a:t>
            </a:r>
            <a:r>
              <a:rPr sz="2400" b="1" spc="-80" dirty="0">
                <a:solidFill>
                  <a:srgbClr val="4B4B4D"/>
                </a:solidFill>
                <a:latin typeface="Arial"/>
                <a:cs typeface="Arial"/>
              </a:rPr>
              <a:t>allowing</a:t>
            </a:r>
            <a:r>
              <a:rPr sz="2400" b="1" spc="-90" dirty="0">
                <a:solidFill>
                  <a:srgbClr val="4B4B4D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B4B4D"/>
                </a:solidFill>
                <a:latin typeface="Arial"/>
                <a:cs typeface="Arial"/>
              </a:rPr>
              <a:t>for</a:t>
            </a:r>
            <a:r>
              <a:rPr sz="2400" b="1" spc="-85" dirty="0">
                <a:solidFill>
                  <a:srgbClr val="4B4B4D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4B4B4D"/>
                </a:solidFill>
                <a:latin typeface="Arial"/>
                <a:cs typeface="Arial"/>
              </a:rPr>
              <a:t>a </a:t>
            </a:r>
            <a:r>
              <a:rPr sz="2400" b="1" spc="-45" dirty="0">
                <a:solidFill>
                  <a:srgbClr val="4B4B4D"/>
                </a:solidFill>
                <a:latin typeface="Arial"/>
                <a:cs typeface="Arial"/>
              </a:rPr>
              <a:t>multifaceted</a:t>
            </a:r>
            <a:r>
              <a:rPr sz="2400" b="1" spc="-105" dirty="0">
                <a:solidFill>
                  <a:srgbClr val="4B4B4D"/>
                </a:solidFill>
                <a:latin typeface="Arial"/>
                <a:cs typeface="Arial"/>
              </a:rPr>
              <a:t> </a:t>
            </a:r>
            <a:r>
              <a:rPr sz="2400" b="1" spc="-75" dirty="0">
                <a:solidFill>
                  <a:srgbClr val="4B4B4D"/>
                </a:solidFill>
                <a:latin typeface="Arial"/>
                <a:cs typeface="Arial"/>
              </a:rPr>
              <a:t>view</a:t>
            </a:r>
            <a:r>
              <a:rPr sz="2400" b="1" spc="-90" dirty="0">
                <a:solidFill>
                  <a:srgbClr val="4B4B4D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B4B4D"/>
                </a:solidFill>
                <a:latin typeface="Arial"/>
                <a:cs typeface="Arial"/>
              </a:rPr>
              <a:t>of</a:t>
            </a:r>
            <a:r>
              <a:rPr sz="2400" b="1" spc="-80" dirty="0">
                <a:solidFill>
                  <a:srgbClr val="4B4B4D"/>
                </a:solidFill>
                <a:latin typeface="Arial"/>
                <a:cs typeface="Arial"/>
              </a:rPr>
              <a:t> </a:t>
            </a:r>
            <a:r>
              <a:rPr sz="2400" b="1" spc="-75" dirty="0">
                <a:solidFill>
                  <a:srgbClr val="4B4B4D"/>
                </a:solidFill>
                <a:latin typeface="Arial"/>
                <a:cs typeface="Arial"/>
              </a:rPr>
              <a:t>student</a:t>
            </a:r>
            <a:r>
              <a:rPr sz="2400" b="1" spc="-65" dirty="0">
                <a:solidFill>
                  <a:srgbClr val="4B4B4D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4B4B4D"/>
                </a:solidFill>
                <a:latin typeface="Arial"/>
                <a:cs typeface="Arial"/>
              </a:rPr>
              <a:t>engagement</a:t>
            </a:r>
            <a:r>
              <a:rPr sz="2400" b="1" spc="-65" dirty="0">
                <a:solidFill>
                  <a:srgbClr val="4B4B4D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4B4B4D"/>
                </a:solidFill>
                <a:latin typeface="Arial"/>
                <a:cs typeface="Arial"/>
              </a:rPr>
              <a:t>with</a:t>
            </a:r>
            <a:r>
              <a:rPr sz="2400" b="1" spc="-60" dirty="0">
                <a:solidFill>
                  <a:srgbClr val="4B4B4D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4B4B4D"/>
                </a:solidFill>
                <a:latin typeface="Arial"/>
                <a:cs typeface="Arial"/>
              </a:rPr>
              <a:t>AI.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700399" y="2708148"/>
            <a:ext cx="12728575" cy="7226934"/>
            <a:chOff x="2627376" y="2673095"/>
            <a:chExt cx="12728575" cy="722693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7376" y="2673095"/>
              <a:ext cx="12728447" cy="72268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6456" y="6690360"/>
              <a:ext cx="505968" cy="50596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343402" y="8040369"/>
            <a:ext cx="132778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b="1" spc="-20" dirty="0">
                <a:solidFill>
                  <a:srgbClr val="4B4B4D"/>
                </a:solidFill>
                <a:latin typeface="Times New Roman"/>
                <a:cs typeface="Times New Roman"/>
              </a:rPr>
              <a:t>Top</a:t>
            </a:r>
            <a:r>
              <a:rPr sz="1650" b="1" spc="-75" dirty="0">
                <a:solidFill>
                  <a:srgbClr val="4B4B4D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4B4B4D"/>
                </a:solidFill>
                <a:latin typeface="Times New Roman"/>
                <a:cs typeface="Times New Roman"/>
              </a:rPr>
              <a:t>5</a:t>
            </a:r>
            <a:r>
              <a:rPr sz="1650" b="1" spc="-95" dirty="0">
                <a:solidFill>
                  <a:srgbClr val="4B4B4D"/>
                </a:solidFill>
                <a:latin typeface="Times New Roman"/>
                <a:cs typeface="Times New Roman"/>
              </a:rPr>
              <a:t> </a:t>
            </a:r>
            <a:r>
              <a:rPr sz="1650" b="1" spc="-10" dirty="0">
                <a:solidFill>
                  <a:srgbClr val="4B4B4D"/>
                </a:solidFill>
                <a:latin typeface="Times New Roman"/>
                <a:cs typeface="Times New Roman"/>
              </a:rPr>
              <a:t>Colleges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5001" y="8920683"/>
            <a:ext cx="266954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solidFill>
                  <a:srgbClr val="4B4B4D"/>
                </a:solidFill>
                <a:latin typeface="Arial MT"/>
                <a:cs typeface="Arial MT"/>
              </a:rPr>
              <a:t>Institutional</a:t>
            </a:r>
            <a:r>
              <a:rPr sz="1300" spc="15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B4B4D"/>
                </a:solidFill>
                <a:latin typeface="Arial MT"/>
                <a:cs typeface="Arial MT"/>
              </a:rPr>
              <a:t>distribution</a:t>
            </a:r>
            <a:r>
              <a:rPr sz="1300" spc="15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300" spc="50" dirty="0">
                <a:solidFill>
                  <a:srgbClr val="4B4B4D"/>
                </a:solidFill>
                <a:latin typeface="Arial MT"/>
                <a:cs typeface="Arial MT"/>
              </a:rPr>
              <a:t>of</a:t>
            </a:r>
            <a:r>
              <a:rPr sz="1300" spc="9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B4B4D"/>
                </a:solidFill>
                <a:latin typeface="Arial MT"/>
                <a:cs typeface="Arial MT"/>
              </a:rPr>
              <a:t>students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903976" y="5964935"/>
            <a:ext cx="9558655" cy="1231900"/>
            <a:chOff x="5903976" y="5964935"/>
            <a:chExt cx="9558655" cy="123190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3976" y="5964935"/>
              <a:ext cx="505968" cy="50596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21496" y="6690359"/>
              <a:ext cx="505968" cy="50596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39016" y="5964935"/>
              <a:ext cx="505968" cy="50596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956535" y="6690359"/>
              <a:ext cx="505967" cy="505968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454522" y="3474541"/>
            <a:ext cx="131127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b="1" spc="-20" dirty="0">
                <a:solidFill>
                  <a:srgbClr val="4B4B4D"/>
                </a:solidFill>
                <a:latin typeface="Times New Roman"/>
                <a:cs typeface="Times New Roman"/>
              </a:rPr>
              <a:t>Top</a:t>
            </a:r>
            <a:r>
              <a:rPr sz="1650" b="1" spc="-80" dirty="0">
                <a:solidFill>
                  <a:srgbClr val="4B4B4D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4B4B4D"/>
                </a:solidFill>
                <a:latin typeface="Times New Roman"/>
                <a:cs typeface="Times New Roman"/>
              </a:rPr>
              <a:t>5</a:t>
            </a:r>
            <a:r>
              <a:rPr sz="1650" b="1" spc="-95" dirty="0">
                <a:solidFill>
                  <a:srgbClr val="4B4B4D"/>
                </a:solidFill>
                <a:latin typeface="Times New Roman"/>
                <a:cs typeface="Times New Roman"/>
              </a:rPr>
              <a:t> </a:t>
            </a:r>
            <a:r>
              <a:rPr sz="1650" b="1" spc="-10" dirty="0">
                <a:solidFill>
                  <a:srgbClr val="4B4B4D"/>
                </a:solidFill>
                <a:latin typeface="Times New Roman"/>
                <a:cs typeface="Times New Roman"/>
              </a:rPr>
              <a:t>Streams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40909" y="4265421"/>
            <a:ext cx="307340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solidFill>
                  <a:srgbClr val="4B4B4D"/>
                </a:solidFill>
                <a:latin typeface="Arial MT"/>
                <a:cs typeface="Arial MT"/>
              </a:rPr>
              <a:t>Academic</a:t>
            </a:r>
            <a:r>
              <a:rPr sz="1300" spc="2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B4B4D"/>
                </a:solidFill>
                <a:latin typeface="Arial MT"/>
                <a:cs typeface="Arial MT"/>
              </a:rPr>
              <a:t>disciplines</a:t>
            </a:r>
            <a:r>
              <a:rPr sz="1300" spc="7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B4B4D"/>
                </a:solidFill>
                <a:latin typeface="Arial MT"/>
                <a:cs typeface="Arial MT"/>
              </a:rPr>
              <a:t>and</a:t>
            </a:r>
            <a:r>
              <a:rPr sz="1300" spc="1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B4B4D"/>
                </a:solidFill>
                <a:latin typeface="Arial MT"/>
                <a:cs typeface="Arial MT"/>
              </a:rPr>
              <a:t>concentrations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79968" y="8040369"/>
            <a:ext cx="122301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b="1" spc="-70" dirty="0">
                <a:solidFill>
                  <a:srgbClr val="4B4B4D"/>
                </a:solidFill>
                <a:latin typeface="Times New Roman"/>
                <a:cs typeface="Times New Roman"/>
              </a:rPr>
              <a:t>Year</a:t>
            </a:r>
            <a:r>
              <a:rPr sz="1650" b="1" spc="-75" dirty="0">
                <a:solidFill>
                  <a:srgbClr val="4B4B4D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4B4B4D"/>
                </a:solidFill>
                <a:latin typeface="Times New Roman"/>
                <a:cs typeface="Times New Roman"/>
              </a:rPr>
              <a:t>of</a:t>
            </a:r>
            <a:r>
              <a:rPr sz="1650" b="1" spc="-85" dirty="0">
                <a:solidFill>
                  <a:srgbClr val="4B4B4D"/>
                </a:solidFill>
                <a:latin typeface="Times New Roman"/>
                <a:cs typeface="Times New Roman"/>
              </a:rPr>
              <a:t> </a:t>
            </a:r>
            <a:r>
              <a:rPr sz="1650" b="1" spc="-20" dirty="0">
                <a:solidFill>
                  <a:srgbClr val="4B4B4D"/>
                </a:solidFill>
                <a:latin typeface="Times New Roman"/>
                <a:cs typeface="Times New Roman"/>
              </a:rPr>
              <a:t>Study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13369" y="8650985"/>
            <a:ext cx="242760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solidFill>
                  <a:srgbClr val="4B4B4D"/>
                </a:solidFill>
                <a:latin typeface="Arial MT"/>
                <a:cs typeface="Arial MT"/>
              </a:rPr>
              <a:t>Impact</a:t>
            </a:r>
            <a:r>
              <a:rPr sz="1300" spc="1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300" spc="50" dirty="0">
                <a:solidFill>
                  <a:srgbClr val="4B4B4D"/>
                </a:solidFill>
                <a:latin typeface="Arial MT"/>
                <a:cs typeface="Arial MT"/>
              </a:rPr>
              <a:t>of</a:t>
            </a:r>
            <a:r>
              <a:rPr sz="1300" spc="7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B4B4D"/>
                </a:solidFill>
                <a:latin typeface="Arial MT"/>
                <a:cs typeface="Arial MT"/>
              </a:rPr>
              <a:t>academic</a:t>
            </a:r>
            <a:r>
              <a:rPr sz="1300" spc="1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B4B4D"/>
                </a:solidFill>
                <a:latin typeface="Arial MT"/>
                <a:cs typeface="Arial MT"/>
              </a:rPr>
              <a:t>progression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343768" y="3865626"/>
            <a:ext cx="2025650" cy="6921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130"/>
              </a:spcBef>
            </a:pPr>
            <a:r>
              <a:rPr sz="1650" b="1" dirty="0">
                <a:solidFill>
                  <a:srgbClr val="4B4B4D"/>
                </a:solidFill>
                <a:latin typeface="Times New Roman"/>
                <a:cs typeface="Times New Roman"/>
              </a:rPr>
              <a:t>Purpose</a:t>
            </a:r>
            <a:r>
              <a:rPr sz="1650" b="1" spc="-80" dirty="0">
                <a:solidFill>
                  <a:srgbClr val="4B4B4D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4B4B4D"/>
                </a:solidFill>
                <a:latin typeface="Times New Roman"/>
                <a:cs typeface="Times New Roman"/>
              </a:rPr>
              <a:t>of</a:t>
            </a:r>
            <a:r>
              <a:rPr sz="1650" b="1" spc="-50" dirty="0">
                <a:solidFill>
                  <a:srgbClr val="4B4B4D"/>
                </a:solidFill>
                <a:latin typeface="Times New Roman"/>
                <a:cs typeface="Times New Roman"/>
              </a:rPr>
              <a:t> </a:t>
            </a:r>
            <a:r>
              <a:rPr sz="1650" b="1" spc="-25" dirty="0">
                <a:solidFill>
                  <a:srgbClr val="4B4B4D"/>
                </a:solidFill>
                <a:latin typeface="Times New Roman"/>
                <a:cs typeface="Times New Roman"/>
              </a:rPr>
              <a:t>AI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1300" spc="-35" dirty="0">
                <a:solidFill>
                  <a:srgbClr val="4B4B4D"/>
                </a:solidFill>
                <a:latin typeface="Arial MT"/>
                <a:cs typeface="Arial MT"/>
              </a:rPr>
              <a:t>Use</a:t>
            </a:r>
            <a:r>
              <a:rPr sz="1300" spc="-2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B4B4D"/>
                </a:solidFill>
                <a:latin typeface="Arial MT"/>
                <a:cs typeface="Arial MT"/>
              </a:rPr>
              <a:t>cases</a:t>
            </a:r>
            <a:r>
              <a:rPr sz="1300" spc="-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B4B4D"/>
                </a:solidFill>
                <a:latin typeface="Arial MT"/>
                <a:cs typeface="Arial MT"/>
              </a:rPr>
              <a:t>driving</a:t>
            </a:r>
            <a:r>
              <a:rPr sz="1300" spc="-10" dirty="0">
                <a:solidFill>
                  <a:srgbClr val="4B4B4D"/>
                </a:solidFill>
                <a:latin typeface="Arial MT"/>
                <a:cs typeface="Arial MT"/>
              </a:rPr>
              <a:t> adoption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360400" y="7803260"/>
            <a:ext cx="170180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b="1" dirty="0">
                <a:solidFill>
                  <a:srgbClr val="4B4B4D"/>
                </a:solidFill>
                <a:latin typeface="Times New Roman"/>
                <a:cs typeface="Times New Roman"/>
              </a:rPr>
              <a:t>Willingness</a:t>
            </a:r>
            <a:r>
              <a:rPr sz="1650" b="1" spc="125" dirty="0">
                <a:solidFill>
                  <a:srgbClr val="4B4B4D"/>
                </a:solidFill>
                <a:latin typeface="Times New Roman"/>
                <a:cs typeface="Times New Roman"/>
              </a:rPr>
              <a:t> </a:t>
            </a:r>
            <a:r>
              <a:rPr sz="1650" b="1" dirty="0">
                <a:solidFill>
                  <a:srgbClr val="4B4B4D"/>
                </a:solidFill>
                <a:latin typeface="Times New Roman"/>
                <a:cs typeface="Times New Roman"/>
              </a:rPr>
              <a:t>to</a:t>
            </a:r>
            <a:r>
              <a:rPr sz="1650" b="1" spc="65" dirty="0">
                <a:solidFill>
                  <a:srgbClr val="4B4B4D"/>
                </a:solidFill>
                <a:latin typeface="Times New Roman"/>
                <a:cs typeface="Times New Roman"/>
              </a:rPr>
              <a:t> </a:t>
            </a:r>
            <a:r>
              <a:rPr sz="1650" b="1" spc="-25" dirty="0">
                <a:solidFill>
                  <a:srgbClr val="4B4B4D"/>
                </a:solidFill>
                <a:latin typeface="Times New Roman"/>
                <a:cs typeface="Times New Roman"/>
              </a:rPr>
              <a:t>Pay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415010" y="8517763"/>
            <a:ext cx="1859914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solidFill>
                  <a:srgbClr val="4B4B4D"/>
                </a:solidFill>
                <a:latin typeface="Arial MT"/>
                <a:cs typeface="Arial MT"/>
              </a:rPr>
              <a:t>Students'</a:t>
            </a:r>
            <a:r>
              <a:rPr sz="1300" spc="-5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B4B4D"/>
                </a:solidFill>
                <a:latin typeface="Arial MT"/>
                <a:cs typeface="Arial MT"/>
              </a:rPr>
              <a:t>payment</a:t>
            </a:r>
            <a:r>
              <a:rPr sz="1300" spc="-3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B4B4D"/>
                </a:solidFill>
                <a:latin typeface="Arial MT"/>
                <a:cs typeface="Arial MT"/>
              </a:rPr>
              <a:t>intent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0980" y="504266"/>
            <a:ext cx="10202545" cy="768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434" dirty="0"/>
              <a:t>AI</a:t>
            </a:r>
            <a:r>
              <a:rPr spc="-250" dirty="0"/>
              <a:t> </a:t>
            </a:r>
            <a:r>
              <a:rPr spc="-35" dirty="0"/>
              <a:t>Adoption</a:t>
            </a:r>
            <a:r>
              <a:rPr spc="-270" dirty="0"/>
              <a:t> </a:t>
            </a:r>
            <a:r>
              <a:rPr spc="-60" dirty="0"/>
              <a:t>Rates</a:t>
            </a:r>
            <a:r>
              <a:rPr spc="-254" dirty="0"/>
              <a:t> </a:t>
            </a:r>
            <a:r>
              <a:rPr spc="-55" dirty="0"/>
              <a:t>by</a:t>
            </a:r>
            <a:r>
              <a:rPr spc="-254" dirty="0"/>
              <a:t> </a:t>
            </a:r>
            <a:r>
              <a:rPr spc="-55" dirty="0"/>
              <a:t>Academic</a:t>
            </a:r>
            <a:r>
              <a:rPr spc="-210" dirty="0"/>
              <a:t> </a:t>
            </a:r>
            <a:r>
              <a:rPr spc="-10" dirty="0"/>
              <a:t>Stream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6804" y="1475106"/>
            <a:ext cx="15881350" cy="941069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AI</a:t>
            </a:r>
            <a:r>
              <a:rPr sz="2000" spc="-1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tool usage</a:t>
            </a:r>
            <a:r>
              <a:rPr sz="2000" spc="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varies</a:t>
            </a:r>
            <a:r>
              <a:rPr sz="2000" spc="4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significantly</a:t>
            </a:r>
            <a:r>
              <a:rPr sz="2000" spc="2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across</a:t>
            </a:r>
            <a:r>
              <a:rPr sz="2000" spc="4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different</a:t>
            </a:r>
            <a:r>
              <a:rPr sz="2000" spc="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academic</a:t>
            </a:r>
            <a:r>
              <a:rPr sz="2000" spc="1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disciplines,</a:t>
            </a:r>
            <a:r>
              <a:rPr sz="2000" spc="6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reflecting</a:t>
            </a:r>
            <a:r>
              <a:rPr sz="2000" spc="4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B4B4D"/>
                </a:solidFill>
                <a:latin typeface="Arial MT"/>
                <a:cs typeface="Arial MT"/>
              </a:rPr>
              <a:t>diverse</a:t>
            </a:r>
            <a:r>
              <a:rPr sz="2000" spc="1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4B4B4D"/>
                </a:solidFill>
                <a:latin typeface="Arial MT"/>
                <a:cs typeface="Arial MT"/>
              </a:rPr>
              <a:t>needs</a:t>
            </a:r>
            <a:r>
              <a:rPr sz="2000" spc="-1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and</a:t>
            </a:r>
            <a:r>
              <a:rPr sz="2000" spc="-1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applications.</a:t>
            </a:r>
            <a:r>
              <a:rPr sz="2000" spc="6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4B4B4D"/>
                </a:solidFill>
                <a:latin typeface="Arial MT"/>
                <a:cs typeface="Arial MT"/>
              </a:rPr>
              <a:t>Engineering</a:t>
            </a:r>
            <a:r>
              <a:rPr sz="2000" spc="-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students</a:t>
            </a:r>
            <a:r>
              <a:rPr sz="2000" spc="1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4B4B4D"/>
                </a:solidFill>
                <a:latin typeface="Arial MT"/>
                <a:cs typeface="Arial MT"/>
              </a:rPr>
              <a:t>show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the</a:t>
            </a:r>
            <a:r>
              <a:rPr sz="2000" spc="-4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highest</a:t>
            </a:r>
            <a:r>
              <a:rPr sz="2000" spc="-4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adoption,</a:t>
            </a:r>
            <a:r>
              <a:rPr sz="2000" spc="-2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primarily </a:t>
            </a:r>
            <a:r>
              <a:rPr sz="2000" spc="50" dirty="0">
                <a:solidFill>
                  <a:srgbClr val="4B4B4D"/>
                </a:solidFill>
                <a:latin typeface="Arial MT"/>
                <a:cs typeface="Arial MT"/>
              </a:rPr>
              <a:t>for</a:t>
            </a:r>
            <a:r>
              <a:rPr sz="2000" spc="-2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skill</a:t>
            </a:r>
            <a:r>
              <a:rPr sz="2000" spc="-3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B4B4D"/>
                </a:solidFill>
                <a:latin typeface="Arial MT"/>
                <a:cs typeface="Arial MT"/>
              </a:rPr>
              <a:t>development,</a:t>
            </a:r>
            <a:r>
              <a:rPr sz="2000" spc="-2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while</a:t>
            </a:r>
            <a:r>
              <a:rPr sz="2000" spc="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Hotel</a:t>
            </a:r>
            <a:r>
              <a:rPr sz="2000" spc="-3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Management</a:t>
            </a:r>
            <a:r>
              <a:rPr sz="2000" spc="-4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sees</a:t>
            </a:r>
            <a:r>
              <a:rPr sz="2000" spc="-1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the</a:t>
            </a:r>
            <a:r>
              <a:rPr sz="2000" spc="-4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lowest</a:t>
            </a:r>
            <a:r>
              <a:rPr sz="2000" spc="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current</a:t>
            </a:r>
            <a:r>
              <a:rPr sz="2000" spc="-2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B4B4D"/>
                </a:solidFill>
                <a:latin typeface="Arial MT"/>
                <a:cs typeface="Arial MT"/>
              </a:rPr>
              <a:t>usage.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3192" y="2992392"/>
            <a:ext cx="12896807" cy="71940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EFE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9622"/>
            <a:ext cx="18288000" cy="10247630"/>
          </a:xfrm>
          <a:custGeom>
            <a:avLst/>
            <a:gdLst/>
            <a:ahLst/>
            <a:cxnLst/>
            <a:rect l="l" t="t" r="r" b="b"/>
            <a:pathLst>
              <a:path w="18288000" h="10247630">
                <a:moveTo>
                  <a:pt x="18288000" y="0"/>
                </a:moveTo>
                <a:lnTo>
                  <a:pt x="0" y="0"/>
                </a:lnTo>
                <a:lnTo>
                  <a:pt x="0" y="10247377"/>
                </a:lnTo>
                <a:lnTo>
                  <a:pt x="18288000" y="10247377"/>
                </a:lnTo>
                <a:lnTo>
                  <a:pt x="1828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4629" rIns="0" bIns="0" rtlCol="0">
            <a:spAutoFit/>
          </a:bodyPr>
          <a:lstStyle/>
          <a:p>
            <a:pPr marL="1085215">
              <a:lnSpc>
                <a:spcPct val="100000"/>
              </a:lnSpc>
              <a:spcBef>
                <a:spcPts val="125"/>
              </a:spcBef>
            </a:pPr>
            <a:r>
              <a:rPr spc="-434" dirty="0"/>
              <a:t>AI</a:t>
            </a:r>
            <a:r>
              <a:rPr spc="-240" dirty="0"/>
              <a:t> </a:t>
            </a:r>
            <a:r>
              <a:rPr spc="-35" dirty="0"/>
              <a:t>Adoption</a:t>
            </a:r>
            <a:r>
              <a:rPr spc="-254" dirty="0"/>
              <a:t> </a:t>
            </a:r>
            <a:r>
              <a:rPr spc="-65" dirty="0"/>
              <a:t>by</a:t>
            </a:r>
            <a:r>
              <a:rPr spc="-250" dirty="0"/>
              <a:t> </a:t>
            </a:r>
            <a:r>
              <a:rPr spc="-240" dirty="0"/>
              <a:t>Year</a:t>
            </a:r>
            <a:r>
              <a:rPr spc="-235" dirty="0"/>
              <a:t> </a:t>
            </a:r>
            <a:r>
              <a:rPr dirty="0"/>
              <a:t>of</a:t>
            </a:r>
            <a:r>
              <a:rPr spc="-235" dirty="0"/>
              <a:t> </a:t>
            </a:r>
            <a:r>
              <a:rPr spc="-20" dirty="0"/>
              <a:t>Study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84605" y="2179352"/>
            <a:ext cx="16748125" cy="9398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Student</a:t>
            </a:r>
            <a:r>
              <a:rPr sz="2000" spc="-4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engagement</a:t>
            </a:r>
            <a:r>
              <a:rPr sz="2000" spc="-1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with</a:t>
            </a:r>
            <a:r>
              <a:rPr sz="2000" spc="-3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AI</a:t>
            </a:r>
            <a:r>
              <a:rPr sz="2000" spc="-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tools</a:t>
            </a:r>
            <a:r>
              <a:rPr sz="2000" spc="-10" dirty="0">
                <a:solidFill>
                  <a:srgbClr val="4B4B4D"/>
                </a:solidFill>
                <a:latin typeface="Arial MT"/>
                <a:cs typeface="Arial MT"/>
              </a:rPr>
              <a:t> evolves</a:t>
            </a:r>
            <a:r>
              <a:rPr sz="2000" spc="1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throughout</a:t>
            </a:r>
            <a:r>
              <a:rPr sz="2000" spc="-1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their</a:t>
            </a:r>
            <a:r>
              <a:rPr sz="2000" spc="-4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academic</a:t>
            </a:r>
            <a:r>
              <a:rPr sz="2000" spc="-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spc="-30" dirty="0">
                <a:solidFill>
                  <a:srgbClr val="4B4B4D"/>
                </a:solidFill>
                <a:latin typeface="Arial MT"/>
                <a:cs typeface="Arial MT"/>
              </a:rPr>
              <a:t>journey,</a:t>
            </a:r>
            <a:r>
              <a:rPr sz="2000" spc="-2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B4B4D"/>
                </a:solidFill>
                <a:latin typeface="Arial MT"/>
                <a:cs typeface="Arial MT"/>
              </a:rPr>
              <a:t>from</a:t>
            </a:r>
            <a:r>
              <a:rPr sz="2000" spc="-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foundational</a:t>
            </a:r>
            <a:r>
              <a:rPr sz="2000" spc="-1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skill</a:t>
            </a:r>
            <a:r>
              <a:rPr sz="2000" spc="-2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development</a:t>
            </a:r>
            <a:r>
              <a:rPr sz="2000" spc="1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in</a:t>
            </a:r>
            <a:r>
              <a:rPr sz="2000" spc="-3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the</a:t>
            </a:r>
            <a:r>
              <a:rPr sz="2000" spc="-4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B4B4D"/>
                </a:solidFill>
                <a:latin typeface="Arial MT"/>
                <a:cs typeface="Arial MT"/>
              </a:rPr>
              <a:t>first</a:t>
            </a:r>
            <a:r>
              <a:rPr sz="2000" spc="8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4B4B4D"/>
                </a:solidFill>
                <a:latin typeface="Arial MT"/>
                <a:cs typeface="Arial MT"/>
              </a:rPr>
              <a:t>year</a:t>
            </a:r>
            <a:r>
              <a:rPr sz="2000" spc="-1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B4B4D"/>
                </a:solidFill>
                <a:latin typeface="Arial MT"/>
                <a:cs typeface="Arial MT"/>
              </a:rPr>
              <a:t>to</a:t>
            </a:r>
            <a:r>
              <a:rPr sz="2000" spc="-5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balanced</a:t>
            </a:r>
            <a:r>
              <a:rPr sz="2000" spc="-1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4B4B4D"/>
                </a:solidFill>
                <a:latin typeface="Arial MT"/>
                <a:cs typeface="Arial MT"/>
              </a:rPr>
              <a:t>usage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55" dirty="0">
                <a:solidFill>
                  <a:srgbClr val="4B4B4D"/>
                </a:solidFill>
                <a:latin typeface="Arial MT"/>
                <a:cs typeface="Arial MT"/>
              </a:rPr>
              <a:t>for</a:t>
            </a:r>
            <a:r>
              <a:rPr sz="2000" spc="-2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B4B4D"/>
                </a:solidFill>
                <a:latin typeface="Arial MT"/>
                <a:cs typeface="Arial MT"/>
              </a:rPr>
              <a:t>career</a:t>
            </a:r>
            <a:r>
              <a:rPr sz="2000" spc="-2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preparation</a:t>
            </a:r>
            <a:r>
              <a:rPr sz="2000" spc="1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in</a:t>
            </a:r>
            <a:r>
              <a:rPr sz="2000" spc="-4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the</a:t>
            </a:r>
            <a:r>
              <a:rPr sz="2000" spc="-4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final</a:t>
            </a:r>
            <a:r>
              <a:rPr sz="2000" spc="-4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B4B4D"/>
                </a:solidFill>
                <a:latin typeface="Arial MT"/>
                <a:cs typeface="Arial MT"/>
              </a:rPr>
              <a:t>year.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1000" y="3617976"/>
            <a:ext cx="14841219" cy="5785485"/>
            <a:chOff x="381000" y="3617976"/>
            <a:chExt cx="14841219" cy="578548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3617976"/>
              <a:ext cx="10896600" cy="57851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55423" y="5647944"/>
              <a:ext cx="164592" cy="1645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57119" y="5580888"/>
              <a:ext cx="164592" cy="16459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2392025" y="5613603"/>
            <a:ext cx="154876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solidFill>
                  <a:srgbClr val="4B4B4D"/>
                </a:solidFill>
                <a:latin typeface="Arial MT"/>
                <a:cs typeface="Arial MT"/>
              </a:rPr>
              <a:t>Skill</a:t>
            </a:r>
            <a:r>
              <a:rPr sz="1250" spc="-5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250" spc="-10" dirty="0">
                <a:solidFill>
                  <a:srgbClr val="4B4B4D"/>
                </a:solidFill>
                <a:latin typeface="Arial MT"/>
                <a:cs typeface="Arial MT"/>
              </a:rPr>
              <a:t>Development</a:t>
            </a:r>
            <a:r>
              <a:rPr sz="1250" spc="-8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250" spc="-25" dirty="0">
                <a:solidFill>
                  <a:srgbClr val="4B4B4D"/>
                </a:solidFill>
                <a:latin typeface="Arial MT"/>
                <a:cs typeface="Arial MT"/>
              </a:rPr>
              <a:t>(%)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05912" y="5545582"/>
            <a:ext cx="111887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-20" dirty="0">
                <a:solidFill>
                  <a:srgbClr val="4B4B4D"/>
                </a:solidFill>
                <a:latin typeface="Arial MT"/>
                <a:cs typeface="Arial MT"/>
              </a:rPr>
              <a:t>Daily</a:t>
            </a:r>
            <a:r>
              <a:rPr sz="1250" spc="-6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250" spc="-25" dirty="0">
                <a:solidFill>
                  <a:srgbClr val="4B4B4D"/>
                </a:solidFill>
                <a:latin typeface="Arial MT"/>
                <a:cs typeface="Arial MT"/>
              </a:rPr>
              <a:t>Usage</a:t>
            </a:r>
            <a:r>
              <a:rPr sz="1250" spc="-4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250" spc="-25" dirty="0">
                <a:solidFill>
                  <a:srgbClr val="4B4B4D"/>
                </a:solidFill>
                <a:latin typeface="Arial MT"/>
                <a:cs typeface="Arial MT"/>
              </a:rPr>
              <a:t>(%)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5500" y="9658298"/>
            <a:ext cx="1579371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This</a:t>
            </a:r>
            <a:r>
              <a:rPr sz="2000" spc="-2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progression</a:t>
            </a:r>
            <a:r>
              <a:rPr sz="2000" spc="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suggests</a:t>
            </a:r>
            <a:r>
              <a:rPr sz="2000" spc="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that</a:t>
            </a:r>
            <a:r>
              <a:rPr sz="2000" spc="-2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curricula</a:t>
            </a:r>
            <a:r>
              <a:rPr sz="2000" spc="2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can</a:t>
            </a:r>
            <a:r>
              <a:rPr sz="2000" spc="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be</a:t>
            </a:r>
            <a:r>
              <a:rPr sz="2000" spc="-2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tailored</a:t>
            </a:r>
            <a:r>
              <a:rPr sz="2000" spc="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4B4B4D"/>
                </a:solidFill>
                <a:latin typeface="Arial MT"/>
                <a:cs typeface="Arial MT"/>
              </a:rPr>
              <a:t>to</a:t>
            </a:r>
            <a:r>
              <a:rPr sz="2000" spc="-1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introduce AI</a:t>
            </a:r>
            <a:r>
              <a:rPr sz="2000" spc="-2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tools</a:t>
            </a:r>
            <a:r>
              <a:rPr sz="2000" spc="3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in</a:t>
            </a:r>
            <a:r>
              <a:rPr sz="2000" spc="-2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a</a:t>
            </a:r>
            <a:r>
              <a:rPr sz="2000" spc="-3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phased</a:t>
            </a:r>
            <a:r>
              <a:rPr sz="2000" spc="-1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4B4B4D"/>
                </a:solidFill>
                <a:latin typeface="Arial MT"/>
                <a:cs typeface="Arial MT"/>
              </a:rPr>
              <a:t>manner,</a:t>
            </a:r>
            <a:r>
              <a:rPr sz="2000" spc="-3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aligning</a:t>
            </a:r>
            <a:r>
              <a:rPr sz="2000" spc="1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with</a:t>
            </a:r>
            <a:r>
              <a:rPr sz="2000" spc="-2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student</a:t>
            </a:r>
            <a:r>
              <a:rPr sz="2000" spc="-2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spc="-50" dirty="0">
                <a:solidFill>
                  <a:srgbClr val="4B4B4D"/>
                </a:solidFill>
                <a:latin typeface="Arial MT"/>
                <a:cs typeface="Arial MT"/>
              </a:rPr>
              <a:t>needs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 at</a:t>
            </a:r>
            <a:r>
              <a:rPr sz="2000" spc="-3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B4B4D"/>
                </a:solidFill>
                <a:latin typeface="Arial MT"/>
                <a:cs typeface="Arial MT"/>
              </a:rPr>
              <a:t>each </a:t>
            </a:r>
            <a:r>
              <a:rPr sz="2000" spc="-10" dirty="0">
                <a:solidFill>
                  <a:srgbClr val="4B4B4D"/>
                </a:solidFill>
                <a:latin typeface="Arial MT"/>
                <a:cs typeface="Arial MT"/>
              </a:rPr>
              <a:t>stage.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6628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120"/>
              </a:spcBef>
            </a:pPr>
            <a:r>
              <a:rPr spc="-110" dirty="0"/>
              <a:t>Primary</a:t>
            </a:r>
            <a:r>
              <a:rPr spc="-180" dirty="0"/>
              <a:t> </a:t>
            </a:r>
            <a:r>
              <a:rPr spc="-25" dirty="0"/>
              <a:t>Purpose</a:t>
            </a:r>
            <a:r>
              <a:rPr spc="-225" dirty="0"/>
              <a:t> </a:t>
            </a:r>
            <a:r>
              <a:rPr dirty="0"/>
              <a:t>of</a:t>
            </a:r>
            <a:r>
              <a:rPr spc="-260" dirty="0"/>
              <a:t> </a:t>
            </a:r>
            <a:r>
              <a:rPr spc="-434" dirty="0"/>
              <a:t>AI</a:t>
            </a:r>
            <a:r>
              <a:rPr spc="-240" dirty="0"/>
              <a:t> </a:t>
            </a:r>
            <a:r>
              <a:rPr spc="-25" dirty="0"/>
              <a:t>Tool</a:t>
            </a:r>
            <a:r>
              <a:rPr spc="-275" dirty="0"/>
              <a:t> </a:t>
            </a:r>
            <a:r>
              <a:rPr spc="-10" dirty="0"/>
              <a:t>Usage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2167" y="1985197"/>
            <a:ext cx="15367000" cy="16725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6240" marR="5080" indent="-384175">
              <a:lnSpc>
                <a:spcPct val="150100"/>
              </a:lnSpc>
              <a:spcBef>
                <a:spcPts val="95"/>
              </a:spcBef>
            </a:pPr>
            <a:r>
              <a:rPr sz="3600" dirty="0">
                <a:solidFill>
                  <a:srgbClr val="4B4B4D"/>
                </a:solidFill>
                <a:latin typeface="Arial MT"/>
                <a:cs typeface="Arial MT"/>
              </a:rPr>
              <a:t>Students</a:t>
            </a:r>
            <a:r>
              <a:rPr sz="3600" spc="-6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4B4B4D"/>
                </a:solidFill>
                <a:latin typeface="Arial MT"/>
                <a:cs typeface="Arial MT"/>
              </a:rPr>
              <a:t>primarily</a:t>
            </a:r>
            <a:r>
              <a:rPr sz="3600" spc="-30" dirty="0">
                <a:solidFill>
                  <a:srgbClr val="4B4B4D"/>
                </a:solidFill>
                <a:latin typeface="Arial MT"/>
                <a:cs typeface="Arial MT"/>
              </a:rPr>
              <a:t> leverage</a:t>
            </a:r>
            <a:r>
              <a:rPr sz="3600" spc="-5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4B4B4D"/>
                </a:solidFill>
                <a:latin typeface="Arial MT"/>
                <a:cs typeface="Arial MT"/>
              </a:rPr>
              <a:t>AI</a:t>
            </a:r>
            <a:r>
              <a:rPr sz="3600" spc="-4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3600" spc="95" dirty="0">
                <a:solidFill>
                  <a:srgbClr val="4B4B4D"/>
                </a:solidFill>
                <a:latin typeface="Arial MT"/>
                <a:cs typeface="Arial MT"/>
              </a:rPr>
              <a:t>for</a:t>
            </a:r>
            <a:r>
              <a:rPr sz="3600" spc="-6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4B4B4D"/>
                </a:solidFill>
                <a:latin typeface="Arial MT"/>
                <a:cs typeface="Arial MT"/>
              </a:rPr>
              <a:t>enhancing</a:t>
            </a:r>
            <a:r>
              <a:rPr sz="3600" spc="-8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4B4B4D"/>
                </a:solidFill>
                <a:latin typeface="Arial MT"/>
                <a:cs typeface="Arial MT"/>
              </a:rPr>
              <a:t>their</a:t>
            </a:r>
            <a:r>
              <a:rPr sz="3600" spc="-4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4B4B4D"/>
                </a:solidFill>
                <a:latin typeface="Arial MT"/>
                <a:cs typeface="Arial MT"/>
              </a:rPr>
              <a:t>skills</a:t>
            </a:r>
            <a:r>
              <a:rPr sz="3600" spc="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4B4B4D"/>
                </a:solidFill>
                <a:latin typeface="Arial MT"/>
                <a:cs typeface="Arial MT"/>
              </a:rPr>
              <a:t>and</a:t>
            </a:r>
            <a:r>
              <a:rPr sz="3600" spc="-7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4B4B4D"/>
                </a:solidFill>
                <a:latin typeface="Arial MT"/>
                <a:cs typeface="Arial MT"/>
              </a:rPr>
              <a:t>supporting</a:t>
            </a:r>
            <a:r>
              <a:rPr sz="3600" spc="-3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3600" spc="-20" dirty="0">
                <a:solidFill>
                  <a:srgbClr val="4B4B4D"/>
                </a:solidFill>
                <a:latin typeface="Arial MT"/>
                <a:cs typeface="Arial MT"/>
              </a:rPr>
              <a:t>their </a:t>
            </a:r>
            <a:r>
              <a:rPr sz="3600" dirty="0">
                <a:solidFill>
                  <a:srgbClr val="4B4B4D"/>
                </a:solidFill>
                <a:latin typeface="Arial MT"/>
                <a:cs typeface="Arial MT"/>
              </a:rPr>
              <a:t>studies,</a:t>
            </a:r>
            <a:r>
              <a:rPr sz="3600" spc="-3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3600" spc="80" dirty="0">
                <a:solidFill>
                  <a:srgbClr val="4B4B4D"/>
                </a:solidFill>
                <a:latin typeface="Arial MT"/>
                <a:cs typeface="Arial MT"/>
              </a:rPr>
              <a:t>with</a:t>
            </a:r>
            <a:r>
              <a:rPr sz="3600" spc="-8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4B4B4D"/>
                </a:solidFill>
                <a:latin typeface="Arial MT"/>
                <a:cs typeface="Arial MT"/>
              </a:rPr>
              <a:t>a</a:t>
            </a:r>
            <a:r>
              <a:rPr sz="3600" spc="-5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4B4B4D"/>
                </a:solidFill>
                <a:latin typeface="Arial MT"/>
                <a:cs typeface="Arial MT"/>
              </a:rPr>
              <a:t>growing</a:t>
            </a:r>
            <a:r>
              <a:rPr sz="3600" spc="-7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4B4B4D"/>
                </a:solidFill>
                <a:latin typeface="Arial MT"/>
                <a:cs typeface="Arial MT"/>
              </a:rPr>
              <a:t>trend</a:t>
            </a:r>
            <a:r>
              <a:rPr sz="3600" spc="-8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3600" spc="50" dirty="0">
                <a:solidFill>
                  <a:srgbClr val="4B4B4D"/>
                </a:solidFill>
                <a:latin typeface="Arial MT"/>
                <a:cs typeface="Arial MT"/>
              </a:rPr>
              <a:t>towards</a:t>
            </a:r>
            <a:r>
              <a:rPr sz="3600" spc="-5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4B4B4D"/>
                </a:solidFill>
                <a:latin typeface="Arial MT"/>
                <a:cs typeface="Arial MT"/>
              </a:rPr>
              <a:t>daily</a:t>
            </a:r>
            <a:r>
              <a:rPr sz="3600" spc="-6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4B4B4D"/>
                </a:solidFill>
                <a:latin typeface="Arial MT"/>
                <a:cs typeface="Arial MT"/>
              </a:rPr>
              <a:t>integration</a:t>
            </a:r>
            <a:r>
              <a:rPr sz="3600" spc="-5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3600" spc="95" dirty="0">
                <a:solidFill>
                  <a:srgbClr val="4B4B4D"/>
                </a:solidFill>
                <a:latin typeface="Arial MT"/>
                <a:cs typeface="Arial MT"/>
              </a:rPr>
              <a:t>for</a:t>
            </a:r>
            <a:r>
              <a:rPr sz="3600" spc="-8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4B4B4D"/>
                </a:solidFill>
                <a:latin typeface="Arial MT"/>
                <a:cs typeface="Arial MT"/>
              </a:rPr>
              <a:t>various</a:t>
            </a:r>
            <a:r>
              <a:rPr sz="3600" spc="-6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3600" spc="-10" dirty="0">
                <a:solidFill>
                  <a:srgbClr val="4B4B4D"/>
                </a:solidFill>
                <a:latin typeface="Arial MT"/>
                <a:cs typeface="Arial MT"/>
              </a:rPr>
              <a:t>tasks.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8237" y="4271782"/>
            <a:ext cx="3834963" cy="395323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80119" y="4940808"/>
            <a:ext cx="164591" cy="1645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52688" y="5404103"/>
            <a:ext cx="164591" cy="16459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74023" y="5922264"/>
            <a:ext cx="164592" cy="16459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507983" y="4943982"/>
            <a:ext cx="1626235" cy="17100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95"/>
              </a:spcBef>
            </a:pPr>
            <a:r>
              <a:rPr sz="1250" dirty="0">
                <a:solidFill>
                  <a:srgbClr val="4B4B4D"/>
                </a:solidFill>
                <a:latin typeface="Arial MT"/>
                <a:cs typeface="Arial MT"/>
              </a:rPr>
              <a:t>Skill</a:t>
            </a:r>
            <a:r>
              <a:rPr sz="1250" spc="-8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250" spc="-10" dirty="0">
                <a:solidFill>
                  <a:srgbClr val="4B4B4D"/>
                </a:solidFill>
                <a:latin typeface="Arial MT"/>
                <a:cs typeface="Arial MT"/>
              </a:rPr>
              <a:t>Development</a:t>
            </a:r>
            <a:endParaRPr sz="12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1250" dirty="0">
              <a:latin typeface="Arial MT"/>
              <a:cs typeface="Arial MT"/>
            </a:endParaRPr>
          </a:p>
          <a:p>
            <a:pPr marL="360680">
              <a:lnSpc>
                <a:spcPct val="100000"/>
              </a:lnSpc>
              <a:spcBef>
                <a:spcPts val="5"/>
              </a:spcBef>
            </a:pPr>
            <a:r>
              <a:rPr sz="1250" spc="-25" dirty="0">
                <a:solidFill>
                  <a:srgbClr val="4B4B4D"/>
                </a:solidFill>
                <a:latin typeface="Arial MT"/>
                <a:cs typeface="Arial MT"/>
              </a:rPr>
              <a:t>Study</a:t>
            </a:r>
            <a:r>
              <a:rPr sz="1250" spc="-4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250" spc="-10" dirty="0">
                <a:solidFill>
                  <a:srgbClr val="4B4B4D"/>
                </a:solidFill>
                <a:latin typeface="Arial MT"/>
                <a:cs typeface="Arial MT"/>
              </a:rPr>
              <a:t>Support</a:t>
            </a:r>
            <a:endParaRPr sz="12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z="1250" dirty="0">
              <a:latin typeface="Arial MT"/>
              <a:cs typeface="Arial MT"/>
            </a:endParaRPr>
          </a:p>
          <a:p>
            <a:pPr marL="448945">
              <a:lnSpc>
                <a:spcPct val="100000"/>
              </a:lnSpc>
            </a:pPr>
            <a:r>
              <a:rPr sz="1250" spc="-20" dirty="0">
                <a:solidFill>
                  <a:srgbClr val="4B4B4D"/>
                </a:solidFill>
                <a:latin typeface="Arial MT"/>
                <a:cs typeface="Arial MT"/>
              </a:rPr>
              <a:t>Daily</a:t>
            </a:r>
            <a:r>
              <a:rPr sz="1250" spc="-4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250" spc="-10" dirty="0">
                <a:solidFill>
                  <a:srgbClr val="4B4B4D"/>
                </a:solidFill>
                <a:latin typeface="Arial MT"/>
                <a:cs typeface="Arial MT"/>
              </a:rPr>
              <a:t>Usage</a:t>
            </a:r>
            <a:endParaRPr sz="12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5"/>
              </a:spcBef>
            </a:pPr>
            <a:endParaRPr sz="12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endParaRPr sz="1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6777" y="8629598"/>
            <a:ext cx="165995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19775" marR="5080" indent="-5807710">
              <a:lnSpc>
                <a:spcPct val="150100"/>
              </a:lnSpc>
              <a:spcBef>
                <a:spcPts val="100"/>
              </a:spcBef>
            </a:pPr>
            <a:r>
              <a:rPr sz="1800" spc="-20" dirty="0">
                <a:solidFill>
                  <a:srgbClr val="4B4B4D"/>
                </a:solidFill>
                <a:latin typeface="Arial MT"/>
                <a:cs typeface="Arial MT"/>
              </a:rPr>
              <a:t>Engineering</a:t>
            </a:r>
            <a:r>
              <a:rPr sz="1800" spc="2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and</a:t>
            </a:r>
            <a:r>
              <a:rPr sz="1800" spc="-3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Management</a:t>
            </a:r>
            <a:r>
              <a:rPr sz="1800" spc="-4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students</a:t>
            </a:r>
            <a:r>
              <a:rPr sz="1800" spc="-6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lead</a:t>
            </a:r>
            <a:r>
              <a:rPr sz="1800" spc="-5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AI</a:t>
            </a:r>
            <a:r>
              <a:rPr sz="1800" spc="-3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for</a:t>
            </a:r>
            <a:r>
              <a:rPr sz="1800" spc="-3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skill</a:t>
            </a:r>
            <a:r>
              <a:rPr sz="1800" spc="-3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B4B4D"/>
                </a:solidFill>
                <a:latin typeface="Arial MT"/>
                <a:cs typeface="Arial MT"/>
              </a:rPr>
              <a:t>development,</a:t>
            </a:r>
            <a:r>
              <a:rPr sz="1800" spc="-4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while</a:t>
            </a:r>
            <a:r>
              <a:rPr sz="1800" spc="-2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spc="-40" dirty="0">
                <a:solidFill>
                  <a:srgbClr val="4B4B4D"/>
                </a:solidFill>
                <a:latin typeface="Arial MT"/>
                <a:cs typeface="Arial MT"/>
              </a:rPr>
              <a:t>Science, </a:t>
            </a:r>
            <a:r>
              <a:rPr sz="1800" spc="-25" dirty="0">
                <a:solidFill>
                  <a:srgbClr val="4B4B4D"/>
                </a:solidFill>
                <a:latin typeface="Arial MT"/>
                <a:cs typeface="Arial MT"/>
              </a:rPr>
              <a:t>Pharmacy,</a:t>
            </a:r>
            <a:r>
              <a:rPr sz="1800" spc="-2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and</a:t>
            </a:r>
            <a:r>
              <a:rPr sz="1800" spc="-3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Medical</a:t>
            </a:r>
            <a:r>
              <a:rPr sz="1800" spc="-4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students</a:t>
            </a:r>
            <a:r>
              <a:rPr sz="1800" spc="-4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4B4B4D"/>
                </a:solidFill>
                <a:latin typeface="Arial MT"/>
                <a:cs typeface="Arial MT"/>
              </a:rPr>
              <a:t>heavily</a:t>
            </a:r>
            <a:r>
              <a:rPr sz="1800" spc="-3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rely</a:t>
            </a:r>
            <a:r>
              <a:rPr sz="1800" spc="-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on</a:t>
            </a:r>
            <a:r>
              <a:rPr sz="1800" spc="-3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AI</a:t>
            </a:r>
            <a:r>
              <a:rPr sz="1800" spc="-3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spc="50" dirty="0">
                <a:solidFill>
                  <a:srgbClr val="4B4B4D"/>
                </a:solidFill>
                <a:latin typeface="Arial MT"/>
                <a:cs typeface="Arial MT"/>
              </a:rPr>
              <a:t>for</a:t>
            </a:r>
            <a:r>
              <a:rPr sz="1800" spc="-3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study</a:t>
            </a:r>
            <a:r>
              <a:rPr sz="1800" spc="-5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support.</a:t>
            </a:r>
            <a:r>
              <a:rPr sz="1800" spc="-2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Arts</a:t>
            </a:r>
            <a:r>
              <a:rPr sz="1800" spc="-4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4B4B4D"/>
                </a:solidFill>
                <a:latin typeface="Arial MT"/>
                <a:cs typeface="Arial MT"/>
              </a:rPr>
              <a:t>and </a:t>
            </a:r>
            <a:r>
              <a:rPr sz="1800" spc="-10" dirty="0">
                <a:solidFill>
                  <a:srgbClr val="4B4B4D"/>
                </a:solidFill>
                <a:latin typeface="Arial MT"/>
                <a:cs typeface="Arial MT"/>
              </a:rPr>
              <a:t>Commerce</a:t>
            </a:r>
            <a:r>
              <a:rPr sz="1800" spc="-3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students show</a:t>
            </a:r>
            <a:r>
              <a:rPr sz="1800" spc="-1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moderate</a:t>
            </a:r>
            <a:r>
              <a:rPr sz="1800" spc="-3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daily</a:t>
            </a:r>
            <a:r>
              <a:rPr sz="1800" spc="3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B4B4D"/>
                </a:solidFill>
                <a:latin typeface="Arial MT"/>
                <a:cs typeface="Arial MT"/>
              </a:rPr>
              <a:t>usage.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5935" y="1435735"/>
            <a:ext cx="9303385" cy="768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Leading</a:t>
            </a:r>
            <a:r>
              <a:rPr spc="-265" dirty="0"/>
              <a:t> </a:t>
            </a:r>
            <a:r>
              <a:rPr spc="60" dirty="0"/>
              <a:t>Institutions</a:t>
            </a:r>
            <a:r>
              <a:rPr spc="-229" dirty="0"/>
              <a:t> </a:t>
            </a:r>
            <a:r>
              <a:rPr spc="75" dirty="0"/>
              <a:t>in</a:t>
            </a:r>
            <a:r>
              <a:rPr spc="-260" dirty="0"/>
              <a:t> </a:t>
            </a:r>
            <a:r>
              <a:rPr spc="-445" dirty="0"/>
              <a:t>AI</a:t>
            </a:r>
            <a:r>
              <a:rPr spc="-260" dirty="0"/>
              <a:t> </a:t>
            </a:r>
            <a:r>
              <a:rPr spc="-10" dirty="0"/>
              <a:t>Adoption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728" y="3587597"/>
            <a:ext cx="15538450" cy="2462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00"/>
              </a:spcBef>
            </a:pP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Certain</a:t>
            </a:r>
            <a:r>
              <a:rPr sz="1950" spc="2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institutions</a:t>
            </a:r>
            <a:r>
              <a:rPr sz="1950" spc="-3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demonstrate</a:t>
            </a:r>
            <a:r>
              <a:rPr sz="1950" spc="2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higher</a:t>
            </a:r>
            <a:r>
              <a:rPr sz="1950" spc="-5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rates</a:t>
            </a:r>
            <a:r>
              <a:rPr sz="1950" spc="2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70" dirty="0">
                <a:solidFill>
                  <a:srgbClr val="4B4B4D"/>
                </a:solidFill>
                <a:latin typeface="Arial MT"/>
                <a:cs typeface="Arial MT"/>
              </a:rPr>
              <a:t>of</a:t>
            </a:r>
            <a:r>
              <a:rPr sz="1950" spc="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AI</a:t>
            </a:r>
            <a:r>
              <a:rPr sz="1950" spc="-1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tool</a:t>
            </a:r>
            <a:r>
              <a:rPr sz="1950" spc="2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adoption</a:t>
            </a:r>
            <a:r>
              <a:rPr sz="1950" spc="-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among</a:t>
            </a:r>
            <a:r>
              <a:rPr sz="1950" spc="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their</a:t>
            </a:r>
            <a:r>
              <a:rPr sz="1950" spc="-3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students,</a:t>
            </a:r>
            <a:r>
              <a:rPr sz="1950" spc="-3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indicative</a:t>
            </a:r>
            <a:r>
              <a:rPr sz="1950" spc="-1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70" dirty="0">
                <a:solidFill>
                  <a:srgbClr val="4B4B4D"/>
                </a:solidFill>
                <a:latin typeface="Arial MT"/>
                <a:cs typeface="Arial MT"/>
              </a:rPr>
              <a:t>of</a:t>
            </a:r>
            <a:r>
              <a:rPr sz="1950" spc="1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strong</a:t>
            </a:r>
            <a:r>
              <a:rPr sz="1950" spc="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digital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infrastructure</a:t>
            </a:r>
            <a:r>
              <a:rPr sz="1950" spc="4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30" dirty="0">
                <a:solidFill>
                  <a:srgbClr val="4B4B4D"/>
                </a:solidFill>
                <a:latin typeface="Arial MT"/>
                <a:cs typeface="Arial MT"/>
              </a:rPr>
              <a:t>and</a:t>
            </a:r>
            <a:r>
              <a:rPr sz="1950" spc="-2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potentially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curriculum</a:t>
            </a:r>
            <a:r>
              <a:rPr sz="1950" spc="4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integration.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1950">
              <a:latin typeface="Arial MT"/>
              <a:cs typeface="Arial MT"/>
            </a:endParaRPr>
          </a:p>
          <a:p>
            <a:pPr marL="303530" indent="-144780">
              <a:lnSpc>
                <a:spcPct val="100000"/>
              </a:lnSpc>
              <a:spcBef>
                <a:spcPts val="5"/>
              </a:spcBef>
              <a:buChar char="•"/>
              <a:tabLst>
                <a:tab pos="303530" algn="l"/>
              </a:tabLst>
            </a:pP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National</a:t>
            </a:r>
            <a:r>
              <a:rPr sz="1950" spc="-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Institute</a:t>
            </a:r>
            <a:r>
              <a:rPr sz="1950" spc="-1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70" dirty="0">
                <a:solidFill>
                  <a:srgbClr val="4B4B4D"/>
                </a:solidFill>
                <a:latin typeface="Arial MT"/>
                <a:cs typeface="Arial MT"/>
              </a:rPr>
              <a:t>of</a:t>
            </a:r>
            <a:r>
              <a:rPr sz="1950" spc="2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Technology</a:t>
            </a:r>
            <a:endParaRPr sz="1950">
              <a:latin typeface="Arial MT"/>
              <a:cs typeface="Arial MT"/>
            </a:endParaRPr>
          </a:p>
          <a:p>
            <a:pPr marL="303530" indent="-144780">
              <a:lnSpc>
                <a:spcPct val="100000"/>
              </a:lnSpc>
              <a:spcBef>
                <a:spcPts val="1465"/>
              </a:spcBef>
              <a:buChar char="•"/>
              <a:tabLst>
                <a:tab pos="303530" algn="l"/>
              </a:tabLst>
            </a:pP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Indian</a:t>
            </a:r>
            <a:r>
              <a:rPr sz="1950" spc="-4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Institute</a:t>
            </a:r>
            <a:r>
              <a:rPr sz="1950" spc="1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70" dirty="0">
                <a:solidFill>
                  <a:srgbClr val="4B4B4D"/>
                </a:solidFill>
                <a:latin typeface="Arial MT"/>
                <a:cs typeface="Arial MT"/>
              </a:rPr>
              <a:t>of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Management</a:t>
            </a:r>
            <a:endParaRPr sz="1950">
              <a:latin typeface="Arial MT"/>
              <a:cs typeface="Arial MT"/>
            </a:endParaRPr>
          </a:p>
          <a:p>
            <a:pPr marL="303530" indent="-144780">
              <a:lnSpc>
                <a:spcPct val="100000"/>
              </a:lnSpc>
              <a:spcBef>
                <a:spcPts val="1475"/>
              </a:spcBef>
              <a:buChar char="•"/>
              <a:tabLst>
                <a:tab pos="303530" algn="l"/>
              </a:tabLst>
            </a:pP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Symbiosis</a:t>
            </a:r>
            <a:r>
              <a:rPr sz="1950" spc="-3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Institute</a:t>
            </a:r>
            <a:r>
              <a:rPr sz="1950" spc="-3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70" dirty="0">
                <a:solidFill>
                  <a:srgbClr val="4B4B4D"/>
                </a:solidFill>
                <a:latin typeface="Arial MT"/>
                <a:cs typeface="Arial MT"/>
              </a:rPr>
              <a:t>of</a:t>
            </a:r>
            <a:r>
              <a:rPr sz="1950" spc="-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Technology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6032" y="6212204"/>
            <a:ext cx="4763135" cy="8058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7480" indent="-144780">
              <a:lnSpc>
                <a:spcPct val="100000"/>
              </a:lnSpc>
              <a:spcBef>
                <a:spcPts val="90"/>
              </a:spcBef>
              <a:buChar char="•"/>
              <a:tabLst>
                <a:tab pos="157480" algn="l"/>
              </a:tabLst>
            </a:pP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Institute</a:t>
            </a:r>
            <a:r>
              <a:rPr sz="1950" spc="1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70" dirty="0">
                <a:solidFill>
                  <a:srgbClr val="4B4B4D"/>
                </a:solidFill>
                <a:latin typeface="Arial MT"/>
                <a:cs typeface="Arial MT"/>
              </a:rPr>
              <a:t>of</a:t>
            </a:r>
            <a:r>
              <a:rPr sz="1950" spc="-2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Hotel</a:t>
            </a:r>
            <a:r>
              <a:rPr sz="1950" spc="2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Management</a:t>
            </a:r>
            <a:endParaRPr sz="1950">
              <a:latin typeface="Arial MT"/>
              <a:cs typeface="Arial MT"/>
            </a:endParaRPr>
          </a:p>
          <a:p>
            <a:pPr marL="157480" indent="-144780">
              <a:lnSpc>
                <a:spcPct val="100000"/>
              </a:lnSpc>
              <a:spcBef>
                <a:spcPts val="1470"/>
              </a:spcBef>
              <a:buChar char="•"/>
              <a:tabLst>
                <a:tab pos="157480" algn="l"/>
              </a:tabLst>
            </a:pP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Indian</a:t>
            </a:r>
            <a:r>
              <a:rPr sz="1950" spc="-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Institute</a:t>
            </a:r>
            <a:r>
              <a:rPr sz="1950" spc="6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70" dirty="0">
                <a:solidFill>
                  <a:srgbClr val="4B4B4D"/>
                </a:solidFill>
                <a:latin typeface="Arial MT"/>
                <a:cs typeface="Arial MT"/>
              </a:rPr>
              <a:t>of</a:t>
            </a:r>
            <a:r>
              <a:rPr sz="1950" spc="2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Information</a:t>
            </a:r>
            <a:r>
              <a:rPr sz="1950" spc="6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Technology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9728" y="7372350"/>
            <a:ext cx="10828655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spc="-35" dirty="0">
                <a:solidFill>
                  <a:srgbClr val="4B4B4D"/>
                </a:solidFill>
                <a:latin typeface="Arial MT"/>
                <a:cs typeface="Arial MT"/>
              </a:rPr>
              <a:t>These</a:t>
            </a:r>
            <a:r>
              <a:rPr sz="1950" spc="-6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institutions</a:t>
            </a:r>
            <a:r>
              <a:rPr sz="1950" spc="-3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can</a:t>
            </a:r>
            <a:r>
              <a:rPr sz="1950" spc="-3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5" dirty="0">
                <a:solidFill>
                  <a:srgbClr val="4B4B4D"/>
                </a:solidFill>
                <a:latin typeface="Arial MT"/>
                <a:cs typeface="Arial MT"/>
              </a:rPr>
              <a:t>serve</a:t>
            </a:r>
            <a:r>
              <a:rPr sz="1950" spc="-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as</a:t>
            </a:r>
            <a:r>
              <a:rPr sz="1950" spc="-3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case</a:t>
            </a:r>
            <a:r>
              <a:rPr sz="1950" spc="-3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studies</a:t>
            </a:r>
            <a:r>
              <a:rPr sz="1950" spc="-5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for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best</a:t>
            </a:r>
            <a:r>
              <a:rPr sz="1950" spc="-1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practices</a:t>
            </a:r>
            <a:r>
              <a:rPr sz="1950" spc="2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in</a:t>
            </a:r>
            <a:r>
              <a:rPr sz="1950" spc="-2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fostering 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AI</a:t>
            </a:r>
            <a:r>
              <a:rPr sz="1950" spc="-3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4B4B4D"/>
                </a:solidFill>
                <a:latin typeface="Arial MT"/>
                <a:cs typeface="Arial MT"/>
              </a:rPr>
              <a:t>literacy</a:t>
            </a:r>
            <a:r>
              <a:rPr sz="1950" spc="-1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20" dirty="0">
                <a:solidFill>
                  <a:srgbClr val="4B4B4D"/>
                </a:solidFill>
                <a:latin typeface="Arial MT"/>
                <a:cs typeface="Arial MT"/>
              </a:rPr>
              <a:t>and</a:t>
            </a:r>
            <a:r>
              <a:rPr sz="1950" spc="-3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4B4B4D"/>
                </a:solidFill>
                <a:latin typeface="Arial MT"/>
                <a:cs typeface="Arial MT"/>
              </a:rPr>
              <a:t>adoption.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EFE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76784"/>
            <a:ext cx="18288000" cy="10110470"/>
          </a:xfrm>
          <a:custGeom>
            <a:avLst/>
            <a:gdLst/>
            <a:ahLst/>
            <a:cxnLst/>
            <a:rect l="l" t="t" r="r" b="b"/>
            <a:pathLst>
              <a:path w="18288000" h="10110470">
                <a:moveTo>
                  <a:pt x="18288000" y="0"/>
                </a:moveTo>
                <a:lnTo>
                  <a:pt x="0" y="0"/>
                </a:lnTo>
                <a:lnTo>
                  <a:pt x="0" y="10110216"/>
                </a:lnTo>
                <a:lnTo>
                  <a:pt x="18288000" y="10110216"/>
                </a:lnTo>
                <a:lnTo>
                  <a:pt x="1828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5791" rIns="0" bIns="0" rtlCol="0">
            <a:spAutoFit/>
          </a:bodyPr>
          <a:lstStyle/>
          <a:p>
            <a:pPr marL="1154430">
              <a:lnSpc>
                <a:spcPct val="100000"/>
              </a:lnSpc>
              <a:spcBef>
                <a:spcPts val="125"/>
              </a:spcBef>
            </a:pPr>
            <a:r>
              <a:rPr spc="50" dirty="0"/>
              <a:t>Willingness</a:t>
            </a:r>
            <a:r>
              <a:rPr spc="-245" dirty="0"/>
              <a:t> </a:t>
            </a:r>
            <a:r>
              <a:rPr spc="120" dirty="0"/>
              <a:t>to</a:t>
            </a:r>
            <a:r>
              <a:rPr spc="-260" dirty="0"/>
              <a:t> </a:t>
            </a:r>
            <a:r>
              <a:rPr spc="-135" dirty="0"/>
              <a:t>Pay</a:t>
            </a:r>
            <a:r>
              <a:rPr spc="-265" dirty="0"/>
              <a:t> </a:t>
            </a:r>
            <a:r>
              <a:rPr spc="-45" dirty="0"/>
              <a:t>for</a:t>
            </a:r>
            <a:r>
              <a:rPr spc="-229" dirty="0"/>
              <a:t> </a:t>
            </a:r>
            <a:r>
              <a:rPr spc="-434" dirty="0"/>
              <a:t>AI</a:t>
            </a:r>
            <a:r>
              <a:rPr spc="-270" dirty="0"/>
              <a:t> </a:t>
            </a:r>
            <a:r>
              <a:rPr spc="-10" dirty="0"/>
              <a:t>Tools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7801" y="1938863"/>
            <a:ext cx="16786860" cy="84963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A</a:t>
            </a:r>
            <a:r>
              <a:rPr sz="1800" spc="2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critical</a:t>
            </a:r>
            <a:r>
              <a:rPr sz="1800" spc="2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aspect</a:t>
            </a:r>
            <a:r>
              <a:rPr sz="1800" spc="-1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spc="75" dirty="0">
                <a:solidFill>
                  <a:srgbClr val="4B4B4D"/>
                </a:solidFill>
                <a:latin typeface="Arial MT"/>
                <a:cs typeface="Arial MT"/>
              </a:rPr>
              <a:t>of</a:t>
            </a:r>
            <a:r>
              <a:rPr sz="1800" spc="2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AI</a:t>
            </a:r>
            <a:r>
              <a:rPr sz="1800" spc="1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tool</a:t>
            </a:r>
            <a:r>
              <a:rPr sz="1800" spc="-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sustainability</a:t>
            </a:r>
            <a:r>
              <a:rPr sz="1800" spc="-2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is</a:t>
            </a:r>
            <a:r>
              <a:rPr sz="1800" spc="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students'</a:t>
            </a:r>
            <a:r>
              <a:rPr sz="1800" spc="-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willingness</a:t>
            </a:r>
            <a:r>
              <a:rPr sz="1800" spc="55" dirty="0">
                <a:solidFill>
                  <a:srgbClr val="4B4B4D"/>
                </a:solidFill>
                <a:latin typeface="Arial MT"/>
                <a:cs typeface="Arial MT"/>
              </a:rPr>
              <a:t> to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B4B4D"/>
                </a:solidFill>
                <a:latin typeface="Arial MT"/>
                <a:cs typeface="Arial MT"/>
              </a:rPr>
              <a:t>pay.</a:t>
            </a:r>
            <a:r>
              <a:rPr sz="1800" spc="3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4B4B4D"/>
                </a:solidFill>
                <a:latin typeface="Arial MT"/>
                <a:cs typeface="Arial MT"/>
              </a:rPr>
              <a:t>While</a:t>
            </a:r>
            <a:r>
              <a:rPr sz="1800" spc="-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some</a:t>
            </a:r>
            <a:r>
              <a:rPr sz="1800" spc="-2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streams</a:t>
            </a:r>
            <a:r>
              <a:rPr sz="1800" spc="-2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show</a:t>
            </a:r>
            <a:r>
              <a:rPr sz="1800" spc="1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higher</a:t>
            </a:r>
            <a:r>
              <a:rPr sz="1800" spc="1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4B4B4D"/>
                </a:solidFill>
                <a:latin typeface="Arial MT"/>
                <a:cs typeface="Arial MT"/>
              </a:rPr>
              <a:t>readiness,</a:t>
            </a:r>
            <a:r>
              <a:rPr sz="1800" spc="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significant</a:t>
            </a:r>
            <a:r>
              <a:rPr sz="1800" spc="6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portion</a:t>
            </a:r>
            <a:r>
              <a:rPr sz="1800" spc="1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spc="75" dirty="0">
                <a:solidFill>
                  <a:srgbClr val="4B4B4D"/>
                </a:solidFill>
                <a:latin typeface="Arial MT"/>
                <a:cs typeface="Arial MT"/>
              </a:rPr>
              <a:t>of</a:t>
            </a:r>
            <a:r>
              <a:rPr sz="1800" spc="2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students</a:t>
            </a:r>
            <a:r>
              <a:rPr sz="1800" spc="-2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still</a:t>
            </a:r>
            <a:r>
              <a:rPr sz="1800" spc="2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prefer</a:t>
            </a:r>
            <a:r>
              <a:rPr sz="1800" spc="1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free</a:t>
            </a:r>
            <a:r>
              <a:rPr sz="1800" spc="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4B4B4D"/>
                </a:solidFill>
                <a:latin typeface="Arial MT"/>
                <a:cs typeface="Arial MT"/>
              </a:rPr>
              <a:t>AI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tools,</a:t>
            </a:r>
            <a:r>
              <a:rPr sz="1800" spc="-3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posing</a:t>
            </a:r>
            <a:r>
              <a:rPr sz="1800" spc="1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an</a:t>
            </a:r>
            <a:r>
              <a:rPr sz="1800" spc="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affordability</a:t>
            </a:r>
            <a:r>
              <a:rPr sz="1800" spc="30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challenge</a:t>
            </a:r>
            <a:r>
              <a:rPr sz="1800" spc="1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for</a:t>
            </a:r>
            <a:r>
              <a:rPr sz="1800" spc="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B4B4D"/>
                </a:solidFill>
                <a:latin typeface="Arial MT"/>
                <a:cs typeface="Arial MT"/>
              </a:rPr>
              <a:t>broader</a:t>
            </a:r>
            <a:r>
              <a:rPr sz="1800" spc="5" dirty="0">
                <a:solidFill>
                  <a:srgbClr val="4B4B4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4B4B4D"/>
                </a:solidFill>
                <a:latin typeface="Arial MT"/>
                <a:cs typeface="Arial MT"/>
              </a:rPr>
              <a:t>adoption.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3212592"/>
            <a:ext cx="11292840" cy="63245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07983" y="642747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9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930</Words>
  <Application>Microsoft Office PowerPoint</Application>
  <PresentationFormat>Custom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MT</vt:lpstr>
      <vt:lpstr>Calibri</vt:lpstr>
      <vt:lpstr>Times New Roman</vt:lpstr>
      <vt:lpstr>Office Theme</vt:lpstr>
      <vt:lpstr>PowerPoint Presentation</vt:lpstr>
      <vt:lpstr>Problem Statement</vt:lpstr>
      <vt:lpstr>Context h Objective</vt:lpstr>
      <vt:lpstr>Our Decision-Making Framework</vt:lpstr>
      <vt:lpstr>AI Adoption Rates by Academic Stream</vt:lpstr>
      <vt:lpstr>AI Adoption by Year of Study</vt:lpstr>
      <vt:lpstr>Primary Purpose of AI Tool Usage</vt:lpstr>
      <vt:lpstr>Leading Institutions in AI Adoption</vt:lpstr>
      <vt:lpstr>Willingness to Pay for AI Tools</vt:lpstr>
      <vt:lpstr>Key Decision-Making Insights</vt:lpstr>
      <vt:lpstr>Conclusion &amp;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Puttoor Yuvaratna Reddy</cp:lastModifiedBy>
  <cp:revision>3</cp:revision>
  <dcterms:created xsi:type="dcterms:W3CDTF">2025-09-06T02:53:53Z</dcterms:created>
  <dcterms:modified xsi:type="dcterms:W3CDTF">2025-09-14T09:16:51Z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2025-09-06T00:00:00Z</vt:filetime>
  </property>
  <property fmtid="{D5CDD505-2E9C-101B-9397-08002B2CF9AE}" pid="5" name="Producer">
    <vt:lpwstr>www.ilovepdf.com</vt:lpwstr>
  </property>
</Properties>
</file>