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93" r:id="rId1"/>
  </p:sldMasterIdLst>
  <p:notesMasterIdLst>
    <p:notesMasterId r:id="rId22"/>
  </p:notesMasterIdLst>
  <p:sldIdLst>
    <p:sldId id="257" r:id="rId2"/>
    <p:sldId id="258" r:id="rId3"/>
    <p:sldId id="266" r:id="rId4"/>
    <p:sldId id="259" r:id="rId5"/>
    <p:sldId id="260" r:id="rId6"/>
    <p:sldId id="272" r:id="rId7"/>
    <p:sldId id="268" r:id="rId8"/>
    <p:sldId id="269" r:id="rId9"/>
    <p:sldId id="270" r:id="rId10"/>
    <p:sldId id="271" r:id="rId11"/>
    <p:sldId id="261" r:id="rId12"/>
    <p:sldId id="273" r:id="rId13"/>
    <p:sldId id="274" r:id="rId14"/>
    <p:sldId id="275" r:id="rId15"/>
    <p:sldId id="276" r:id="rId16"/>
    <p:sldId id="279" r:id="rId17"/>
    <p:sldId id="277" r:id="rId18"/>
    <p:sldId id="278" r:id="rId19"/>
    <p:sldId id="280"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7"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5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FAA8E-0876-4E77-9971-11C19EDFFD1C}" type="datetimeFigureOut">
              <a:rPr lang="en-US" smtClean="0"/>
              <a:pPr/>
              <a:t>10/26/2023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470071-824C-4CAC-8109-438901FDAA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470071-824C-4CAC-8109-438901FDAA63}"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200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73250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419913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30024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3154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390109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95480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40871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99257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80C4F0-5721-4E3B-9BF4-9618BBCB4A1D}" type="datetimeFigureOut">
              <a:rPr lang="en-IN" smtClean="0"/>
              <a:pPr/>
              <a:t>26-10-2023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80441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0C4F0-5721-4E3B-9BF4-9618BBCB4A1D}"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61257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80C4F0-5721-4E3B-9BF4-9618BBCB4A1D}" type="datetimeFigureOut">
              <a:rPr lang="en-IN" smtClean="0"/>
              <a:pPr/>
              <a:t>26-10-2023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F2760-36F1-433A-9FFA-5B2BF6851DF4}"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87208345"/>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994073-B350-751E-0F82-0A361ADE9C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xmlns=""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xmlns=""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xmlns=""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latin typeface="Bahnschrift SemiBold" panose="020B0502040204020203" pitchFamily="34" charset="0"/>
              </a:rPr>
              <a:t>TEAM MEMBERS:</a:t>
            </a:r>
          </a:p>
          <a:p>
            <a:r>
              <a:rPr lang="en-US">
                <a:latin typeface="Bahnschrift SemiBold" panose="020B0502040204020203" pitchFamily="34" charset="0"/>
              </a:rPr>
              <a:t>                R.YUVASHREE          (113321106120)</a:t>
            </a:r>
          </a:p>
          <a:p>
            <a:r>
              <a:rPr lang="en-US">
                <a:latin typeface="Bahnschrift SemiBold" panose="020B0502040204020203" pitchFamily="34" charset="0"/>
              </a:rPr>
              <a:t>                L.SUSMITHA              (113321106102)</a:t>
            </a:r>
          </a:p>
          <a:p>
            <a:r>
              <a:rPr lang="en-US">
                <a:latin typeface="Bahnschrift SemiBold" panose="020B0502040204020203" pitchFamily="34" charset="0"/>
              </a:rPr>
              <a:t>                S.SWATHI                  (113321106103) </a:t>
            </a:r>
          </a:p>
          <a:p>
            <a:r>
              <a:rPr lang="en-US">
                <a:latin typeface="Bahnschrift SemiBold" panose="020B0502040204020203" pitchFamily="34" charset="0"/>
              </a:rPr>
              <a:t>                E.SHALINI                  (113321106089)</a:t>
            </a:r>
          </a:p>
          <a:p>
            <a:r>
              <a:rPr lang="en-US">
                <a:latin typeface="Bahnschrift SemiBold" panose="020B0502040204020203" pitchFamily="34" charset="0"/>
              </a:rPr>
              <a:t>                B.V.NITHYASRI          (113321106064)  </a:t>
            </a:r>
            <a:endParaRPr lang="en-IN">
              <a:latin typeface="Bahnschrift SemiBold" panose="020B0502040204020203" pitchFamily="34" charset="0"/>
            </a:endParaRPr>
          </a:p>
        </p:txBody>
      </p:sp>
    </p:spTree>
    <p:extLst>
      <p:ext uri="{BB962C8B-B14F-4D97-AF65-F5344CB8AC3E}">
        <p14:creationId xmlns:p14="http://schemas.microsoft.com/office/powerpoint/2010/main" xmlns="" val="196230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64153" y="1"/>
            <a:ext cx="4459477" cy="3152632"/>
          </a:xfrm>
          <a:prstGeom prst="rect">
            <a:avLst/>
          </a:prstGeom>
          <a:noFill/>
          <a:ln w="9525">
            <a:noFill/>
            <a:miter lim="800000"/>
            <a:headEnd/>
            <a:tailEnd/>
          </a:ln>
        </p:spPr>
      </p:pic>
      <p:sp>
        <p:nvSpPr>
          <p:cNvPr id="3" name="TextBox 2"/>
          <p:cNvSpPr txBox="1"/>
          <p:nvPr/>
        </p:nvSpPr>
        <p:spPr>
          <a:xfrm>
            <a:off x="436728" y="3179928"/>
            <a:ext cx="10631606" cy="2308324"/>
          </a:xfrm>
          <a:prstGeom prst="rect">
            <a:avLst/>
          </a:prstGeom>
          <a:noFill/>
        </p:spPr>
        <p:txBody>
          <a:bodyPr wrap="square" rtlCol="0">
            <a:spAutoFit/>
          </a:bodyPr>
          <a:lstStyle/>
          <a:p>
            <a:r>
              <a:rPr lang="en-US" b="1" dirty="0">
                <a:solidFill>
                  <a:srgbClr val="000000"/>
                </a:solidFill>
                <a:latin typeface="IBM Plex Sans" panose="020B0503050203000203" pitchFamily="34" charset="0"/>
              </a:rPr>
              <a:t>Overall Insights of the Machine Learning Algorithms for Spam Detection:</a:t>
            </a:r>
          </a:p>
          <a:p>
            <a:r>
              <a:rPr lang="en-US" dirty="0">
                <a:solidFill>
                  <a:srgbClr val="000000"/>
                </a:solidFill>
                <a:latin typeface="STIXGeneral-Regular"/>
              </a:rPr>
              <a:t>                The most of the datasets used to train, test, and implement different models are synthetically created. The three learning algorithms, logistic regression, Naïve </a:t>
            </a:r>
            <a:r>
              <a:rPr lang="en-US" dirty="0" err="1">
                <a:solidFill>
                  <a:srgbClr val="000000"/>
                </a:solidFill>
                <a:latin typeface="STIXGeneral-Regular"/>
              </a:rPr>
              <a:t>Bayes</a:t>
            </a:r>
            <a:r>
              <a:rPr lang="en-US" dirty="0">
                <a:solidFill>
                  <a:srgbClr val="000000"/>
                </a:solidFill>
                <a:latin typeface="STIXGeneral-Regular"/>
              </a:rPr>
              <a:t>, and support vector machine (SVM), are widely used.</a:t>
            </a:r>
            <a:endParaRPr lang="en-IN" dirty="0"/>
          </a:p>
          <a:p>
            <a:endParaRPr lang="en-US" b="1" dirty="0">
              <a:solidFill>
                <a:srgbClr val="000000"/>
              </a:solidFill>
              <a:latin typeface="IBM Plex Sans" panose="020B0503050203000203" pitchFamily="34" charset="0"/>
            </a:endParaRPr>
          </a:p>
          <a:p>
            <a:r>
              <a:rPr lang="en-US" b="1" dirty="0">
                <a:solidFill>
                  <a:srgbClr val="000000"/>
                </a:solidFill>
                <a:latin typeface="IBM Plex Sans" panose="020B0503050203000203" pitchFamily="34" charset="0"/>
              </a:rPr>
              <a:t>            </a:t>
            </a:r>
          </a:p>
          <a:p>
            <a:endParaRPr lang="en-IN" dirty="0"/>
          </a:p>
          <a:p>
            <a:endParaRPr lang="en-US" dirty="0"/>
          </a:p>
        </p:txBody>
      </p:sp>
      <p:pic>
        <p:nvPicPr>
          <p:cNvPr id="4" name="Picture 3">
            <a:extLst>
              <a:ext uri="{FF2B5EF4-FFF2-40B4-BE49-F238E27FC236}">
                <a16:creationId xmlns:a16="http://schemas.microsoft.com/office/drawing/2014/main" xmlns="" id="{254E598F-9882-18F1-2760-9D79BD11E5E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78556" y="4100884"/>
            <a:ext cx="3623081" cy="219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B0D8C60E-E67B-DACE-0E05-62F2FE2F35A0}"/>
              </a:ext>
            </a:extLst>
          </p:cNvPr>
          <p:cNvSpPr txBox="1"/>
          <p:nvPr/>
        </p:nvSpPr>
        <p:spPr>
          <a:xfrm>
            <a:off x="1004047" y="5396753"/>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xmlns=""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1" name="TextBox 10"/>
          <p:cNvSpPr txBox="1"/>
          <p:nvPr/>
        </p:nvSpPr>
        <p:spPr>
          <a:xfrm>
            <a:off x="462686" y="4135886"/>
            <a:ext cx="10276764" cy="1477328"/>
          </a:xfrm>
          <a:prstGeom prst="rect">
            <a:avLst/>
          </a:prstGeom>
          <a:noFill/>
        </p:spPr>
        <p:txBody>
          <a:bodyPr wrap="square" rtlCol="0">
            <a:spAutoFit/>
          </a:bodyPr>
          <a:lstStyle/>
          <a:p>
            <a:r>
              <a:rPr lang="en-IN" dirty="0">
                <a:solidFill>
                  <a:srgbClr val="0070C0"/>
                </a:solidFill>
                <a:latin typeface="Arial Narrow" panose="020B0606020202030204" pitchFamily="34" charset="0"/>
              </a:rPr>
              <a:t>PROGRAM:</a:t>
            </a:r>
            <a:r>
              <a:rPr lang="en-IN" dirty="0"/>
              <a:t> </a:t>
            </a:r>
            <a:r>
              <a:rPr lang="en-IN" dirty="0" err="1"/>
              <a:t>sns.countplot</a:t>
            </a:r>
            <a:r>
              <a:rPr lang="en-IN" dirty="0"/>
              <a:t>(data=</a:t>
            </a:r>
            <a:r>
              <a:rPr lang="en-IN" dirty="0" err="1"/>
              <a:t>df</a:t>
            </a:r>
            <a:r>
              <a:rPr lang="en-IN" dirty="0"/>
              <a:t>, x='Category’)</a:t>
            </a:r>
          </a:p>
          <a:p>
            <a:r>
              <a:rPr lang="en-IN" dirty="0"/>
              <a:t>                          </a:t>
            </a:r>
            <a:r>
              <a:rPr lang="en-IN" dirty="0" err="1"/>
              <a:t>plt.xlabel</a:t>
            </a:r>
            <a:r>
              <a:rPr lang="en-IN" dirty="0"/>
              <a:t>('Category’)</a:t>
            </a:r>
          </a:p>
          <a:p>
            <a:r>
              <a:rPr lang="en-IN" dirty="0"/>
              <a:t>                          </a:t>
            </a:r>
            <a:r>
              <a:rPr lang="en-IN" dirty="0" err="1"/>
              <a:t>plt.ylabel</a:t>
            </a:r>
            <a:r>
              <a:rPr lang="en-IN" dirty="0"/>
              <a:t>('count’)</a:t>
            </a:r>
          </a:p>
          <a:p>
            <a:r>
              <a:rPr lang="en-IN" dirty="0"/>
              <a:t>                          </a:t>
            </a:r>
            <a:r>
              <a:rPr lang="en-IN" dirty="0" err="1"/>
              <a:t>plt.title</a:t>
            </a:r>
            <a:r>
              <a:rPr lang="en-IN" dirty="0"/>
              <a:t>('Distribution of mails’)</a:t>
            </a:r>
          </a:p>
          <a:p>
            <a:r>
              <a:rPr lang="en-IN" dirty="0"/>
              <a:t>                          </a:t>
            </a:r>
            <a:r>
              <a:rPr lang="en-IN" dirty="0" err="1"/>
              <a:t>plt.show</a:t>
            </a:r>
            <a:r>
              <a:rPr lang="en-IN" dirty="0"/>
              <a:t>()</a:t>
            </a:r>
          </a:p>
        </p:txBody>
      </p:sp>
      <p:sp>
        <p:nvSpPr>
          <p:cNvPr id="16" name="TextBox 15"/>
          <p:cNvSpPr txBox="1"/>
          <p:nvPr/>
        </p:nvSpPr>
        <p:spPr>
          <a:xfrm>
            <a:off x="669677" y="215606"/>
            <a:ext cx="9457898" cy="4247317"/>
          </a:xfrm>
          <a:prstGeom prst="rect">
            <a:avLst/>
          </a:prstGeom>
          <a:noFill/>
        </p:spPr>
        <p:txBody>
          <a:bodyPr wrap="square" rtlCol="0">
            <a:spAutoFit/>
          </a:bodyPr>
          <a:lstStyle/>
          <a:p>
            <a:r>
              <a:rPr lang="en-US" dirty="0">
                <a:latin typeface="Arial Black" pitchFamily="34" charset="0"/>
                <a:cs typeface="Aharoni" panose="02010803020104030203" pitchFamily="2" charset="-79"/>
              </a:rPr>
              <a:t>Innovation using BERT algorithm:</a:t>
            </a:r>
            <a:endParaRPr lang="en-US" sz="2400" dirty="0">
              <a:latin typeface="Arial Black" pitchFamily="34" charset="0"/>
              <a:cs typeface="Aharoni" panose="02010803020104030203" pitchFamily="2" charset="-79"/>
            </a:endParaRPr>
          </a:p>
          <a:p>
            <a:pPr marL="285750" indent="-285750">
              <a:buFont typeface="Arial" panose="020B0604020202020204" pitchFamily="34" charset="0"/>
              <a:buChar char="•"/>
            </a:pPr>
            <a:r>
              <a:rPr lang="en-US" dirty="0"/>
              <a:t>The innovation in the SPAM classifier is based on using pre-trained languages models like BERT algorithm .  This models are performed using NLP tasks.</a:t>
            </a:r>
          </a:p>
          <a:p>
            <a:r>
              <a:rPr lang="en-US" dirty="0"/>
              <a:t>                </a:t>
            </a:r>
            <a:r>
              <a:rPr lang="en-US" dirty="0">
                <a:latin typeface="Bahnschrift" panose="020B0502040204020203" pitchFamily="34" charset="0"/>
              </a:rPr>
              <a:t>BERT algorithm</a:t>
            </a:r>
            <a:r>
              <a:rPr lang="en-US" dirty="0"/>
              <a:t>: Bidirectional Encoder Representation from Transformers is machine learning framework for NLP. This algorithm is significantly used to improve the overall efficiency and effectiveness of e-mail systems.</a:t>
            </a:r>
          </a:p>
          <a:p>
            <a:r>
              <a:rPr lang="en-US" dirty="0"/>
              <a:t>                </a:t>
            </a:r>
            <a:r>
              <a:rPr lang="en-US" dirty="0">
                <a:latin typeface="Bahnschrift" panose="020B0502040204020203" pitchFamily="34" charset="0"/>
              </a:rPr>
              <a:t>Natural language processing</a:t>
            </a:r>
            <a:r>
              <a:rPr lang="en-US" dirty="0"/>
              <a:t>(NLP):This is mainly used to a breakdown Human text into a smaller parts that computer programs can easily understand . To detect Spam using NLP can be done by pre-processing the e-mail by tokenizing , removing stop words and converting to a lower case .</a:t>
            </a:r>
          </a:p>
          <a:p>
            <a:pPr marL="285750" indent="-285750">
              <a:buFont typeface="Arial" panose="020B0604020202020204" pitchFamily="34" charset="0"/>
              <a:buChar char="•"/>
            </a:pPr>
            <a:r>
              <a:rPr lang="en-US" dirty="0"/>
              <a:t> The spam detection works under many algorithms based on the usage to detect the </a:t>
            </a:r>
            <a:r>
              <a:rPr lang="en-US" dirty="0" err="1"/>
              <a:t>spam.But</a:t>
            </a:r>
            <a:r>
              <a:rPr lang="en-US" dirty="0"/>
              <a:t> most of the algorithm is based on </a:t>
            </a:r>
            <a:r>
              <a:rPr lang="en-US" dirty="0" err="1"/>
              <a:t>Naiive</a:t>
            </a:r>
            <a:r>
              <a:rPr lang="en-US" dirty="0"/>
              <a:t> </a:t>
            </a:r>
            <a:r>
              <a:rPr lang="en-US" dirty="0" err="1"/>
              <a:t>Bayes</a:t>
            </a:r>
            <a:r>
              <a:rPr lang="en-US" dirty="0"/>
              <a:t> and </a:t>
            </a:r>
            <a:r>
              <a:rPr lang="en-US" dirty="0" err="1"/>
              <a:t>SVC.The</a:t>
            </a:r>
            <a:r>
              <a:rPr lang="en-US" dirty="0"/>
              <a:t> first step is to detect the number of spam messages in the </a:t>
            </a:r>
            <a:r>
              <a:rPr lang="en-US" dirty="0" err="1"/>
              <a:t>mail.so</a:t>
            </a:r>
            <a:r>
              <a:rPr lang="en-US" dirty="0"/>
              <a:t> to find that we use machine learning .</a:t>
            </a:r>
          </a:p>
          <a:p>
            <a:r>
              <a:rPr lang="en-US" dirty="0"/>
              <a:t>                 </a:t>
            </a:r>
          </a:p>
          <a:p>
            <a:endParaRPr lang="en-US" dirty="0"/>
          </a:p>
        </p:txBody>
      </p:sp>
      <p:pic>
        <p:nvPicPr>
          <p:cNvPr id="2" name="Picture 1">
            <a:extLst>
              <a:ext uri="{FF2B5EF4-FFF2-40B4-BE49-F238E27FC236}">
                <a16:creationId xmlns:a16="http://schemas.microsoft.com/office/drawing/2014/main" xmlns="" id="{47406C86-7166-7EA6-9A08-04D781E1BA6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51928" y="3916555"/>
            <a:ext cx="2698377" cy="2026567"/>
          </a:xfrm>
          <a:prstGeom prst="rect">
            <a:avLst/>
          </a:prstGeom>
        </p:spPr>
      </p:pic>
      <p:sp>
        <p:nvSpPr>
          <p:cNvPr id="5" name="TextBox 4">
            <a:extLst>
              <a:ext uri="{FF2B5EF4-FFF2-40B4-BE49-F238E27FC236}">
                <a16:creationId xmlns:a16="http://schemas.microsoft.com/office/drawing/2014/main" xmlns="" id="{1C96CC77-235F-9165-13BB-9B318CBCAF7A}"/>
              </a:ext>
            </a:extLst>
          </p:cNvPr>
          <p:cNvSpPr txBox="1"/>
          <p:nvPr/>
        </p:nvSpPr>
        <p:spPr>
          <a:xfrm>
            <a:off x="806824" y="5943122"/>
            <a:ext cx="7440705" cy="369332"/>
          </a:xfrm>
          <a:prstGeom prst="rect">
            <a:avLst/>
          </a:prstGeom>
          <a:noFill/>
        </p:spPr>
        <p:txBody>
          <a:bodyPr wrap="square" rtlCol="0">
            <a:spAutoFit/>
          </a:bodyPr>
          <a:lstStyle/>
          <a:p>
            <a:pPr>
              <a:buFont typeface="Arial" pitchFamily="34" charset="0"/>
              <a:buChar char="•"/>
            </a:pPr>
            <a:r>
              <a:rPr lang="en-US" dirty="0"/>
              <a:t>This program gives the count of the </a:t>
            </a:r>
            <a:r>
              <a:rPr lang="en-US" dirty="0" err="1"/>
              <a:t>sapm</a:t>
            </a:r>
            <a:r>
              <a:rPr lang="en-US" dirty="0"/>
              <a:t> messages in the mail.</a:t>
            </a:r>
            <a:endParaRPr lang="en-IN" dirty="0"/>
          </a:p>
        </p:txBody>
      </p:sp>
    </p:spTree>
    <p:extLst>
      <p:ext uri="{BB962C8B-B14F-4D97-AF65-F5344CB8AC3E}">
        <p14:creationId xmlns:p14="http://schemas.microsoft.com/office/powerpoint/2010/main" xmlns="" val="22187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782" y="405283"/>
            <a:ext cx="10818055" cy="369332"/>
          </a:xfrm>
          <a:prstGeom prst="rect">
            <a:avLst/>
          </a:prstGeom>
          <a:noFill/>
        </p:spPr>
        <p:txBody>
          <a:bodyPr wrap="square" rtlCol="0">
            <a:spAutoFit/>
          </a:bodyPr>
          <a:lstStyle/>
          <a:p>
            <a:r>
              <a:rPr lang="en-US" dirty="0" smtClean="0">
                <a:latin typeface="Arial Black" pitchFamily="34" charset="0"/>
              </a:rPr>
              <a:t>CORE COMPONENTS OF SPAM CLASSIFIER:</a:t>
            </a:r>
          </a:p>
        </p:txBody>
      </p:sp>
      <p:sp>
        <p:nvSpPr>
          <p:cNvPr id="5" name="TextBox 4"/>
          <p:cNvSpPr txBox="1"/>
          <p:nvPr/>
        </p:nvSpPr>
        <p:spPr>
          <a:xfrm>
            <a:off x="200297" y="972457"/>
            <a:ext cx="11309531" cy="2985433"/>
          </a:xfrm>
          <a:prstGeom prst="rect">
            <a:avLst/>
          </a:prstGeom>
          <a:noFill/>
        </p:spPr>
        <p:txBody>
          <a:bodyPr wrap="square" rtlCol="0">
            <a:spAutoFit/>
          </a:bodyPr>
          <a:lstStyle/>
          <a:p>
            <a:pPr marL="457200" indent="-457200"/>
            <a:r>
              <a:rPr lang="en-IN" sz="2000" dirty="0" smtClean="0">
                <a:latin typeface="Arial Rounded MT Bold" panose="020F0704030504030204" pitchFamily="34" charset="0"/>
              </a:rPr>
              <a:t>1.Data Preprocessing:</a:t>
            </a:r>
          </a:p>
          <a:p>
            <a:pPr marL="457200" indent="-457200">
              <a:buFont typeface="Arial" pitchFamily="34" charset="0"/>
              <a:buChar char="•"/>
            </a:pPr>
            <a:r>
              <a:rPr lang="en-IN" sz="2400" dirty="0" smtClean="0">
                <a:latin typeface="Arial Rounded MT Bold" panose="020F0704030504030204" pitchFamily="34" charset="0"/>
              </a:rPr>
              <a:t> </a:t>
            </a:r>
            <a:r>
              <a:rPr lang="en-IN" dirty="0" smtClean="0"/>
              <a:t>T</a:t>
            </a:r>
            <a:r>
              <a:rPr lang="en-US" dirty="0" smtClean="0"/>
              <a:t>he text data needs to be cleaned and preprocessed. This involves removing special characters, converting text to lowercase, and tokenizing the text into individual words.</a:t>
            </a:r>
          </a:p>
          <a:p>
            <a:pPr marL="457200" indent="-457200">
              <a:buFont typeface="Arial" pitchFamily="34" charset="0"/>
              <a:buChar char="•"/>
            </a:pPr>
            <a:r>
              <a:rPr lang="en-US" dirty="0" smtClean="0"/>
              <a:t>In this the output will be represents in the form of 0’s and 1’s.</a:t>
            </a:r>
          </a:p>
          <a:p>
            <a:pPr marL="457200" indent="-457200">
              <a:buFont typeface="Arial" pitchFamily="34" charset="0"/>
              <a:buChar char="•"/>
            </a:pPr>
            <a:r>
              <a:rPr lang="en-US" dirty="0" smtClean="0"/>
              <a:t> If the output is 1 then it represents as HAM and if  the output is 0 then it gives  result as SPAM.                                                                     </a:t>
            </a:r>
          </a:p>
          <a:p>
            <a:endParaRPr lang="en-US" dirty="0" smtClean="0"/>
          </a:p>
          <a:p>
            <a:r>
              <a:rPr lang="en-US" dirty="0" smtClean="0">
                <a:solidFill>
                  <a:srgbClr val="0070C0"/>
                </a:solidFill>
              </a:rPr>
              <a:t>PROGRAM: </a:t>
            </a:r>
            <a:r>
              <a:rPr lang="en-US" dirty="0" smtClean="0"/>
              <a:t>df.loc[</a:t>
            </a:r>
            <a:r>
              <a:rPr lang="en-US" dirty="0" err="1" smtClean="0"/>
              <a:t>df</a:t>
            </a:r>
            <a:r>
              <a:rPr lang="en-US" dirty="0" smtClean="0"/>
              <a:t>["Category"] == "spam", "Category"] = 0</a:t>
            </a:r>
          </a:p>
          <a:p>
            <a:r>
              <a:rPr lang="en-US" dirty="0" smtClean="0"/>
              <a:t>                     df.loc[</a:t>
            </a:r>
            <a:r>
              <a:rPr lang="en-US" dirty="0" err="1" smtClean="0"/>
              <a:t>df</a:t>
            </a:r>
            <a:r>
              <a:rPr lang="en-US" dirty="0" smtClean="0"/>
              <a:t>["Category"] == "ham", "Category"] = 1</a:t>
            </a:r>
          </a:p>
          <a:p>
            <a:r>
              <a:rPr lang="en-US" dirty="0" smtClean="0"/>
              <a:t>                     df.head()</a:t>
            </a:r>
          </a:p>
          <a:p>
            <a:endParaRPr lang="en-US" dirty="0"/>
          </a:p>
        </p:txBody>
      </p:sp>
      <p:pic>
        <p:nvPicPr>
          <p:cNvPr id="6" name="Picture 5">
            <a:extLst>
              <a:ext uri="{FF2B5EF4-FFF2-40B4-BE49-F238E27FC236}">
                <a16:creationId xmlns:a16="http://schemas.microsoft.com/office/drawing/2014/main" xmlns="" id="{B8EF6405-F71B-B942-5170-548BE7D20D7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30019" y="2593632"/>
            <a:ext cx="3946540" cy="1463111"/>
          </a:xfrm>
          <a:prstGeom prst="rect">
            <a:avLst/>
          </a:prstGeom>
        </p:spPr>
      </p:pic>
      <p:sp>
        <p:nvSpPr>
          <p:cNvPr id="8" name="TextBox 7"/>
          <p:cNvSpPr txBox="1"/>
          <p:nvPr/>
        </p:nvSpPr>
        <p:spPr>
          <a:xfrm>
            <a:off x="290286" y="4136571"/>
            <a:ext cx="11103429" cy="1508105"/>
          </a:xfrm>
          <a:prstGeom prst="rect">
            <a:avLst/>
          </a:prstGeom>
          <a:noFill/>
        </p:spPr>
        <p:txBody>
          <a:bodyPr wrap="square" rtlCol="0">
            <a:spAutoFit/>
          </a:bodyPr>
          <a:lstStyle/>
          <a:p>
            <a:r>
              <a:rPr lang="en-US" sz="2000" dirty="0" smtClean="0">
                <a:latin typeface="Arial Rounded MT Bold" pitchFamily="34" charset="0"/>
              </a:rPr>
              <a:t>2.</a:t>
            </a:r>
            <a:r>
              <a:rPr lang="en-IN" sz="2000" dirty="0" smtClean="0">
                <a:latin typeface="Arial Rounded MT Bold" pitchFamily="34" charset="0"/>
              </a:rPr>
              <a:t>Feature Extraction:  </a:t>
            </a:r>
          </a:p>
          <a:p>
            <a:pPr>
              <a:buFont typeface="Arial" pitchFamily="34" charset="0"/>
              <a:buChar char="•"/>
            </a:pPr>
            <a:r>
              <a:rPr lang="en-US" dirty="0" smtClean="0"/>
              <a:t>         This techinque is used to convert the tokenized words into numerical features using techniques like TF-IDF (Term Frequency-Inverse Document Frequency).</a:t>
            </a:r>
          </a:p>
          <a:p>
            <a:pPr>
              <a:buFont typeface="Arial" pitchFamily="34" charset="0"/>
              <a:buChar char="•"/>
            </a:pPr>
            <a:r>
              <a:rPr lang="en-US" dirty="0" smtClean="0"/>
              <a:t>         Assign weights to words based on their importance in the document.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654" y="451231"/>
            <a:ext cx="11310424" cy="923330"/>
          </a:xfrm>
          <a:prstGeom prst="rect">
            <a:avLst/>
          </a:prstGeom>
          <a:noFill/>
        </p:spPr>
        <p:txBody>
          <a:bodyPr wrap="square" rtlCol="0">
            <a:spAutoFit/>
          </a:bodyPr>
          <a:lstStyle/>
          <a:p>
            <a:r>
              <a:rPr lang="en-IN" dirty="0" smtClean="0"/>
              <a:t>PROGRAM:</a:t>
            </a:r>
          </a:p>
          <a:p>
            <a:r>
              <a:rPr lang="en-IN" dirty="0" smtClean="0">
                <a:solidFill>
                  <a:srgbClr val="7030A0"/>
                </a:solidFill>
              </a:rPr>
              <a:t>  Convert the training and testing text messages into numerical features using TF-IDF:</a:t>
            </a:r>
          </a:p>
          <a:p>
            <a:endParaRPr lang="en-US" dirty="0">
              <a:solidFill>
                <a:srgbClr val="7030A0"/>
              </a:solidFill>
            </a:endParaRPr>
          </a:p>
        </p:txBody>
      </p:sp>
      <p:sp>
        <p:nvSpPr>
          <p:cNvPr id="5" name="TextBox 4"/>
          <p:cNvSpPr txBox="1"/>
          <p:nvPr/>
        </p:nvSpPr>
        <p:spPr>
          <a:xfrm>
            <a:off x="1223888" y="844062"/>
            <a:ext cx="9973994" cy="646331"/>
          </a:xfrm>
          <a:prstGeom prst="rect">
            <a:avLst/>
          </a:prstGeom>
          <a:noFill/>
        </p:spPr>
        <p:txBody>
          <a:bodyPr wrap="square" rtlCol="0">
            <a:spAutoFit/>
          </a:bodyPr>
          <a:lstStyle/>
          <a:p>
            <a:endParaRPr lang="en-IN" dirty="0" smtClean="0"/>
          </a:p>
          <a:p>
            <a:r>
              <a:rPr lang="en-IN" dirty="0" err="1" smtClean="0"/>
              <a:t>feature_extraction</a:t>
            </a:r>
            <a:r>
              <a:rPr lang="en-IN" dirty="0" smtClean="0"/>
              <a:t> </a:t>
            </a:r>
            <a:r>
              <a:rPr lang="en-IN" dirty="0" smtClean="0"/>
              <a:t>= TfidfVectorizer(</a:t>
            </a:r>
            <a:r>
              <a:rPr lang="en-IN" dirty="0" err="1" smtClean="0"/>
              <a:t>min_df</a:t>
            </a:r>
            <a:r>
              <a:rPr lang="en-IN" dirty="0" smtClean="0"/>
              <a:t>=1, stop_words="english", lowercase=True)</a:t>
            </a:r>
          </a:p>
        </p:txBody>
      </p:sp>
      <p:sp>
        <p:nvSpPr>
          <p:cNvPr id="6" name="TextBox 5"/>
          <p:cNvSpPr txBox="1"/>
          <p:nvPr/>
        </p:nvSpPr>
        <p:spPr>
          <a:xfrm>
            <a:off x="492368" y="1519311"/>
            <a:ext cx="10508566" cy="1200329"/>
          </a:xfrm>
          <a:prstGeom prst="rect">
            <a:avLst/>
          </a:prstGeom>
          <a:noFill/>
        </p:spPr>
        <p:txBody>
          <a:bodyPr wrap="square" rtlCol="0">
            <a:spAutoFit/>
          </a:bodyPr>
          <a:lstStyle/>
          <a:p>
            <a:r>
              <a:rPr lang="en-IN" dirty="0" smtClean="0">
                <a:solidFill>
                  <a:srgbClr val="7030A0"/>
                </a:solidFill>
              </a:rPr>
              <a:t>Convert the training and testing text messages into numerical features using TF-IDF:</a:t>
            </a:r>
          </a:p>
          <a:p>
            <a:r>
              <a:rPr lang="en-IN" dirty="0" err="1" smtClean="0"/>
              <a:t>X_train_features</a:t>
            </a:r>
            <a:r>
              <a:rPr lang="en-IN" dirty="0" smtClean="0"/>
              <a:t> = </a:t>
            </a:r>
            <a:r>
              <a:rPr lang="en-IN" dirty="0" err="1" smtClean="0"/>
              <a:t>feature_extraction.fit_transform</a:t>
            </a:r>
            <a:r>
              <a:rPr lang="en-IN" dirty="0" smtClean="0"/>
              <a:t>(</a:t>
            </a:r>
            <a:r>
              <a:rPr lang="en-IN" dirty="0" err="1" smtClean="0"/>
              <a:t>X_train</a:t>
            </a:r>
            <a:r>
              <a:rPr lang="en-IN" dirty="0" smtClean="0"/>
              <a:t>)</a:t>
            </a:r>
          </a:p>
          <a:p>
            <a:r>
              <a:rPr lang="en-IN" dirty="0" err="1" smtClean="0"/>
              <a:t>X_test_features</a:t>
            </a:r>
            <a:r>
              <a:rPr lang="en-IN" dirty="0" smtClean="0"/>
              <a:t> = </a:t>
            </a:r>
            <a:r>
              <a:rPr lang="en-IN" dirty="0" err="1" smtClean="0"/>
              <a:t>feature_extraction.transform</a:t>
            </a:r>
            <a:r>
              <a:rPr lang="en-IN" dirty="0" smtClean="0"/>
              <a:t>(</a:t>
            </a:r>
            <a:r>
              <a:rPr lang="en-IN" dirty="0" err="1" smtClean="0"/>
              <a:t>X_test</a:t>
            </a:r>
            <a:r>
              <a:rPr lang="en-IN" dirty="0" smtClean="0"/>
              <a:t>)</a:t>
            </a:r>
          </a:p>
          <a:p>
            <a:endParaRPr lang="en-US" dirty="0"/>
          </a:p>
        </p:txBody>
      </p:sp>
      <p:sp>
        <p:nvSpPr>
          <p:cNvPr id="7" name="TextBox 6"/>
          <p:cNvSpPr txBox="1"/>
          <p:nvPr/>
        </p:nvSpPr>
        <p:spPr>
          <a:xfrm>
            <a:off x="534573" y="2433709"/>
            <a:ext cx="9889587" cy="1754326"/>
          </a:xfrm>
          <a:prstGeom prst="rect">
            <a:avLst/>
          </a:prstGeom>
          <a:noFill/>
        </p:spPr>
        <p:txBody>
          <a:bodyPr wrap="square" rtlCol="0">
            <a:spAutoFit/>
          </a:bodyPr>
          <a:lstStyle/>
          <a:p>
            <a:r>
              <a:rPr lang="en-IN" dirty="0" smtClean="0">
                <a:solidFill>
                  <a:srgbClr val="7030A0"/>
                </a:solidFill>
              </a:rPr>
              <a:t>Convert the target values into 0 and 1:</a:t>
            </a:r>
          </a:p>
          <a:p>
            <a:r>
              <a:rPr lang="en-IN" dirty="0" err="1" smtClean="0"/>
              <a:t>Y_train</a:t>
            </a:r>
            <a:r>
              <a:rPr lang="en-IN" dirty="0" smtClean="0"/>
              <a:t> = </a:t>
            </a:r>
            <a:r>
              <a:rPr lang="en-IN" dirty="0" err="1" smtClean="0"/>
              <a:t>Y_train.astype</a:t>
            </a:r>
            <a:r>
              <a:rPr lang="en-IN" dirty="0" smtClean="0"/>
              <a:t>(</a:t>
            </a:r>
            <a:r>
              <a:rPr lang="en-IN" dirty="0" err="1" smtClean="0"/>
              <a:t>int</a:t>
            </a:r>
            <a:r>
              <a:rPr lang="en-IN" dirty="0" smtClean="0"/>
              <a:t>)</a:t>
            </a:r>
          </a:p>
          <a:p>
            <a:r>
              <a:rPr lang="en-IN" dirty="0" err="1" smtClean="0"/>
              <a:t>Y_test</a:t>
            </a:r>
            <a:r>
              <a:rPr lang="en-IN" dirty="0" smtClean="0"/>
              <a:t> = </a:t>
            </a:r>
            <a:r>
              <a:rPr lang="en-IN" dirty="0" err="1" smtClean="0"/>
              <a:t>Y_test.astype</a:t>
            </a:r>
            <a:r>
              <a:rPr lang="en-IN" dirty="0" smtClean="0"/>
              <a:t>(</a:t>
            </a:r>
            <a:r>
              <a:rPr lang="en-IN" dirty="0" err="1" smtClean="0"/>
              <a:t>int</a:t>
            </a:r>
            <a:r>
              <a:rPr lang="en-IN" dirty="0" smtClean="0"/>
              <a:t>)</a:t>
            </a:r>
          </a:p>
          <a:p>
            <a:r>
              <a:rPr lang="en-IN" dirty="0" smtClean="0"/>
              <a:t>print(</a:t>
            </a:r>
            <a:r>
              <a:rPr lang="en-IN" dirty="0" err="1" smtClean="0"/>
              <a:t>X_train</a:t>
            </a:r>
            <a:r>
              <a:rPr lang="en-IN" dirty="0" smtClean="0"/>
              <a:t>)</a:t>
            </a:r>
          </a:p>
          <a:p>
            <a:r>
              <a:rPr lang="en-IN" dirty="0" smtClean="0"/>
              <a:t>print(</a:t>
            </a:r>
            <a:r>
              <a:rPr lang="en-IN" dirty="0" err="1" smtClean="0"/>
              <a:t>X_train_features</a:t>
            </a:r>
            <a:r>
              <a:rPr lang="en-IN" dirty="0" smtClean="0"/>
              <a:t>)</a:t>
            </a:r>
          </a:p>
          <a:p>
            <a:endParaRPr lang="en-US" dirty="0"/>
          </a:p>
        </p:txBody>
      </p:sp>
      <p:sp>
        <p:nvSpPr>
          <p:cNvPr id="8" name="TextBox 7"/>
          <p:cNvSpPr txBox="1"/>
          <p:nvPr/>
        </p:nvSpPr>
        <p:spPr>
          <a:xfrm>
            <a:off x="239150" y="3938954"/>
            <a:ext cx="11015003" cy="1877437"/>
          </a:xfrm>
          <a:prstGeom prst="rect">
            <a:avLst/>
          </a:prstGeom>
          <a:noFill/>
        </p:spPr>
        <p:txBody>
          <a:bodyPr wrap="square" rtlCol="0">
            <a:spAutoFit/>
          </a:bodyPr>
          <a:lstStyle/>
          <a:p>
            <a:r>
              <a:rPr lang="en-US" sz="2000" dirty="0" smtClean="0">
                <a:latin typeface="Arial Rounded MT Bold" panose="020F0704030504030204" pitchFamily="34" charset="0"/>
              </a:rPr>
              <a:t>Evaluation: </a:t>
            </a:r>
          </a:p>
          <a:p>
            <a:pPr>
              <a:buFont typeface="Arial" pitchFamily="34" charset="0"/>
              <a:buChar char="•"/>
            </a:pPr>
            <a:r>
              <a:rPr lang="en-US" sz="2400" dirty="0" smtClean="0">
                <a:latin typeface="Arial Rounded MT Bold" panose="020F0704030504030204" pitchFamily="34" charset="0"/>
              </a:rPr>
              <a:t>      </a:t>
            </a:r>
            <a:r>
              <a:rPr lang="en-US" dirty="0" smtClean="0"/>
              <a:t>In this we used to find the </a:t>
            </a:r>
            <a:r>
              <a:rPr lang="en-US" dirty="0" err="1" smtClean="0"/>
              <a:t>accuracy,performance,recall</a:t>
            </a:r>
            <a:r>
              <a:rPr lang="en-US" dirty="0" smtClean="0"/>
              <a:t> and precision.</a:t>
            </a:r>
          </a:p>
          <a:p>
            <a:pPr>
              <a:buFont typeface="Arial" pitchFamily="34" charset="0"/>
              <a:buChar char="•"/>
            </a:pPr>
            <a:r>
              <a:rPr lang="en-US" dirty="0" smtClean="0"/>
              <a:t>         It  evaluate the overall performance of the spam classifier.</a:t>
            </a:r>
          </a:p>
          <a:p>
            <a:pPr>
              <a:buFont typeface="Arial" pitchFamily="34" charset="0"/>
              <a:buChar char="•"/>
            </a:pPr>
            <a:r>
              <a:rPr lang="en-US" dirty="0" smtClean="0"/>
              <a:t>         Consider using a confusion matrix to get a better understanding of the </a:t>
            </a:r>
            <a:r>
              <a:rPr lang="en-US" dirty="0" err="1" smtClean="0"/>
              <a:t>results.Implement</a:t>
            </a:r>
            <a:r>
              <a:rPr lang="en-US" dirty="0" smtClean="0"/>
              <a:t> cross-validation to assess the model's generalization performance.</a:t>
            </a:r>
          </a:p>
          <a:p>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098" y="703386"/>
            <a:ext cx="10818055" cy="4062651"/>
          </a:xfrm>
          <a:prstGeom prst="rect">
            <a:avLst/>
          </a:prstGeom>
          <a:noFill/>
        </p:spPr>
        <p:txBody>
          <a:bodyPr wrap="square" rtlCol="0">
            <a:spAutoFit/>
          </a:bodyPr>
          <a:lstStyle/>
          <a:p>
            <a:r>
              <a:rPr lang="en-US" sz="2400" dirty="0" smtClean="0"/>
              <a:t>PROGRAM:</a:t>
            </a:r>
          </a:p>
          <a:p>
            <a:endParaRPr lang="en-US" dirty="0" smtClean="0"/>
          </a:p>
          <a:p>
            <a:r>
              <a:rPr lang="en-US" dirty="0" smtClean="0"/>
              <a:t>from sklearn.metrics import confusion_matrix</a:t>
            </a:r>
          </a:p>
          <a:p>
            <a:r>
              <a:rPr lang="en-US" dirty="0" smtClean="0"/>
              <a:t>import seaborn as sns</a:t>
            </a:r>
          </a:p>
          <a:p>
            <a:r>
              <a:rPr lang="en-US" dirty="0" smtClean="0"/>
              <a:t>y_pred_nb = mnb.predict(</a:t>
            </a:r>
            <a:r>
              <a:rPr lang="en-US" dirty="0" err="1" smtClean="0"/>
              <a:t>X_test</a:t>
            </a:r>
            <a:r>
              <a:rPr lang="en-US" dirty="0" smtClean="0"/>
              <a:t>)</a:t>
            </a:r>
          </a:p>
          <a:p>
            <a:r>
              <a:rPr lang="en-US" dirty="0" smtClean="0"/>
              <a:t>y_true_nb = y_test</a:t>
            </a:r>
          </a:p>
          <a:p>
            <a:r>
              <a:rPr lang="en-US" dirty="0" smtClean="0"/>
              <a:t>cm = confusion_matrix(</a:t>
            </a:r>
            <a:r>
              <a:rPr lang="en-US" dirty="0" err="1" smtClean="0"/>
              <a:t>y_true_nb</a:t>
            </a:r>
            <a:r>
              <a:rPr lang="en-US" dirty="0" smtClean="0"/>
              <a:t>, y_pred_nb)</a:t>
            </a:r>
          </a:p>
          <a:p>
            <a:r>
              <a:rPr lang="en-US" dirty="0" smtClean="0"/>
              <a:t>f, ax = </a:t>
            </a:r>
            <a:r>
              <a:rPr lang="en-US" dirty="0" err="1" smtClean="0"/>
              <a:t>plt.subplots</a:t>
            </a:r>
            <a:r>
              <a:rPr lang="en-US" dirty="0" smtClean="0"/>
              <a:t>(</a:t>
            </a:r>
            <a:r>
              <a:rPr lang="en-US" dirty="0" err="1" smtClean="0"/>
              <a:t>figsize</a:t>
            </a:r>
            <a:r>
              <a:rPr lang="en-US" dirty="0" smtClean="0"/>
              <a:t> =(5,5))</a:t>
            </a:r>
          </a:p>
          <a:p>
            <a:r>
              <a:rPr lang="en-US" dirty="0" err="1" smtClean="0"/>
              <a:t>sns.heatmap</a:t>
            </a:r>
            <a:r>
              <a:rPr lang="en-US" dirty="0" smtClean="0"/>
              <a:t>(</a:t>
            </a:r>
            <a:r>
              <a:rPr lang="en-US" dirty="0" err="1" smtClean="0"/>
              <a:t>cm,annot</a:t>
            </a:r>
            <a:r>
              <a:rPr lang="en-US" dirty="0" smtClean="0"/>
              <a:t> = </a:t>
            </a:r>
            <a:r>
              <a:rPr lang="en-US" dirty="0" err="1" smtClean="0"/>
              <a:t>True,linewidths</a:t>
            </a:r>
            <a:r>
              <a:rPr lang="en-US" dirty="0" smtClean="0"/>
              <a:t>=0.5,linecolor="</a:t>
            </a:r>
            <a:r>
              <a:rPr lang="en-US" dirty="0" err="1" smtClean="0"/>
              <a:t>red",fmt</a:t>
            </a:r>
            <a:r>
              <a:rPr lang="en-US" dirty="0" smtClean="0"/>
              <a:t> = ".0f",ax=ax)</a:t>
            </a:r>
          </a:p>
          <a:p>
            <a:r>
              <a:rPr lang="en-US" dirty="0" err="1" smtClean="0"/>
              <a:t>plt.xlabel</a:t>
            </a:r>
            <a:r>
              <a:rPr lang="en-US" dirty="0" smtClean="0"/>
              <a:t>("y_pred_nb")</a:t>
            </a:r>
          </a:p>
          <a:p>
            <a:r>
              <a:rPr lang="en-US" dirty="0" err="1" smtClean="0"/>
              <a:t>plt.ylabel</a:t>
            </a:r>
            <a:r>
              <a:rPr lang="en-US" dirty="0" smtClean="0"/>
              <a:t>("y_true_nb")</a:t>
            </a:r>
          </a:p>
          <a:p>
            <a:r>
              <a:rPr lang="en-US" dirty="0" err="1" smtClean="0"/>
              <a:t>plt.show</a:t>
            </a:r>
            <a:r>
              <a:rPr lang="en-US" dirty="0" smtClean="0"/>
              <a:t>()</a:t>
            </a:r>
          </a:p>
          <a:p>
            <a:endParaRPr lang="en-IN" dirty="0" smtClean="0"/>
          </a:p>
          <a:p>
            <a:endParaRPr lang="en-US" dirty="0"/>
          </a:p>
        </p:txBody>
      </p:sp>
      <p:pic>
        <p:nvPicPr>
          <p:cNvPr id="3" name="Picture 2">
            <a:extLst>
              <a:ext uri="{FF2B5EF4-FFF2-40B4-BE49-F238E27FC236}">
                <a16:creationId xmlns:a16="http://schemas.microsoft.com/office/drawing/2014/main" xmlns="" id="{4C6B770C-7ED3-5898-E535-E18526A186D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63738" y="491680"/>
            <a:ext cx="3648638" cy="2599765"/>
          </a:xfrm>
          <a:prstGeom prst="rect">
            <a:avLst/>
          </a:prstGeom>
        </p:spPr>
      </p:pic>
      <p:sp>
        <p:nvSpPr>
          <p:cNvPr id="4" name="TextBox 3"/>
          <p:cNvSpPr txBox="1"/>
          <p:nvPr/>
        </p:nvSpPr>
        <p:spPr>
          <a:xfrm>
            <a:off x="436098" y="4529797"/>
            <a:ext cx="10466364" cy="369332"/>
          </a:xfrm>
          <a:prstGeom prst="rect">
            <a:avLst/>
          </a:prstGeom>
          <a:noFill/>
        </p:spPr>
        <p:txBody>
          <a:bodyPr wrap="square" rtlCol="0">
            <a:spAutoFit/>
          </a:bodyPr>
          <a:lstStyle/>
          <a:p>
            <a:endParaRPr lang="en-US" dirty="0"/>
          </a:p>
        </p:txBody>
      </p:sp>
      <p:sp>
        <p:nvSpPr>
          <p:cNvPr id="5" name="TextBox 4"/>
          <p:cNvSpPr txBox="1"/>
          <p:nvPr/>
        </p:nvSpPr>
        <p:spPr>
          <a:xfrm>
            <a:off x="323557" y="4403188"/>
            <a:ext cx="10832123" cy="1815882"/>
          </a:xfrm>
          <a:prstGeom prst="rect">
            <a:avLst/>
          </a:prstGeom>
          <a:noFill/>
        </p:spPr>
        <p:txBody>
          <a:bodyPr wrap="square" rtlCol="0">
            <a:spAutoFit/>
          </a:bodyPr>
          <a:lstStyle/>
          <a:p>
            <a:r>
              <a:rPr lang="en-US" sz="2000" dirty="0" err="1" smtClean="0">
                <a:latin typeface="Arial Rounded MT Bold" pitchFamily="34" charset="0"/>
              </a:rPr>
              <a:t>Hyperparameter</a:t>
            </a:r>
            <a:r>
              <a:rPr lang="en-US" sz="2000" dirty="0" smtClean="0">
                <a:latin typeface="Arial Rounded MT Bold" pitchFamily="34" charset="0"/>
              </a:rPr>
              <a:t> Tuning:</a:t>
            </a:r>
          </a:p>
          <a:p>
            <a:r>
              <a:rPr lang="en-US" dirty="0" smtClean="0"/>
              <a:t>               Fine-tune the model's </a:t>
            </a:r>
            <a:r>
              <a:rPr lang="en-US" dirty="0" err="1" smtClean="0"/>
              <a:t>hyperparameters</a:t>
            </a:r>
            <a:r>
              <a:rPr lang="en-US" dirty="0" smtClean="0"/>
              <a:t> to optimize its performance. You can use techniques like grid search or random search . </a:t>
            </a:r>
          </a:p>
          <a:p>
            <a:r>
              <a:rPr lang="en-US" sz="2000" dirty="0" smtClean="0">
                <a:latin typeface="Arial Rounded MT Bold" pitchFamily="34" charset="0"/>
              </a:rPr>
              <a:t>Model Deployment: </a:t>
            </a:r>
          </a:p>
          <a:p>
            <a:r>
              <a:rPr lang="en-US" dirty="0" smtClean="0"/>
              <a:t>                Once you are satisfied with your model's performance, deploy it in a production environment where it can classify incoming messages as spam or not.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5" y="249382"/>
            <a:ext cx="10931236" cy="4801314"/>
          </a:xfrm>
          <a:prstGeom prst="rect">
            <a:avLst/>
          </a:prstGeom>
          <a:noFill/>
        </p:spPr>
        <p:txBody>
          <a:bodyPr wrap="square" rtlCol="0">
            <a:spAutoFit/>
          </a:bodyPr>
          <a:lstStyle/>
          <a:p>
            <a:r>
              <a:rPr lang="en-US" dirty="0" smtClean="0">
                <a:latin typeface="Arial Rounded MT Bold" pitchFamily="34" charset="0"/>
              </a:rPr>
              <a:t>REMOVING PUNCTUATIONS  AND STOP WORDS FROM MESSAGE:</a:t>
            </a:r>
          </a:p>
          <a:p>
            <a:r>
              <a:rPr lang="en-US" dirty="0" smtClean="0"/>
              <a:t>                        Punctuation </a:t>
            </a:r>
            <a:r>
              <a:rPr lang="en-US" dirty="0" smtClean="0"/>
              <a:t>and stop words do not contribute anything to our model, so we have to remove them. Using NLTK library we can easily do it</a:t>
            </a:r>
            <a:r>
              <a:rPr lang="en-US" dirty="0" smtClean="0"/>
              <a:t>.</a:t>
            </a:r>
          </a:p>
          <a:p>
            <a:endParaRPr lang="en-US" dirty="0" smtClean="0"/>
          </a:p>
          <a:p>
            <a:r>
              <a:rPr lang="en-US" dirty="0" smtClean="0"/>
              <a:t>PROGRAM:</a:t>
            </a:r>
          </a:p>
          <a:p>
            <a:r>
              <a:rPr lang="en-US" dirty="0" smtClean="0"/>
              <a:t>import </a:t>
            </a:r>
            <a:r>
              <a:rPr lang="en-US" dirty="0" err="1" smtClean="0"/>
              <a:t>nltk</a:t>
            </a:r>
            <a:r>
              <a:rPr lang="en-US" dirty="0" smtClean="0"/>
              <a:t> </a:t>
            </a:r>
            <a:endParaRPr lang="en-US" dirty="0" smtClean="0"/>
          </a:p>
          <a:p>
            <a:r>
              <a:rPr lang="en-US" dirty="0" err="1" smtClean="0"/>
              <a:t>nltk.download</a:t>
            </a:r>
            <a:r>
              <a:rPr lang="en-US" dirty="0" smtClean="0"/>
              <a:t>('</a:t>
            </a:r>
            <a:r>
              <a:rPr lang="en-US" dirty="0" err="1" smtClean="0"/>
              <a:t>stopwords</a:t>
            </a:r>
            <a:r>
              <a:rPr lang="en-US" dirty="0" smtClean="0"/>
              <a:t>') </a:t>
            </a:r>
            <a:endParaRPr lang="en-US" dirty="0" smtClean="0"/>
          </a:p>
          <a:p>
            <a:endParaRPr lang="en-US" dirty="0" smtClean="0"/>
          </a:p>
          <a:p>
            <a:r>
              <a:rPr lang="en-US" dirty="0" smtClean="0"/>
              <a:t> </a:t>
            </a:r>
            <a:r>
              <a:rPr lang="en-US" dirty="0" smtClean="0"/>
              <a:t>import string def </a:t>
            </a:r>
            <a:r>
              <a:rPr lang="en-US" dirty="0" err="1" smtClean="0"/>
              <a:t>text_process</a:t>
            </a:r>
            <a:r>
              <a:rPr lang="en-US" dirty="0" smtClean="0"/>
              <a:t>(text): </a:t>
            </a:r>
            <a:endParaRPr lang="en-US" dirty="0" smtClean="0"/>
          </a:p>
          <a:p>
            <a:r>
              <a:rPr lang="en-US" dirty="0" smtClean="0"/>
              <a:t> </a:t>
            </a:r>
            <a:r>
              <a:rPr lang="en-US" dirty="0" smtClean="0"/>
              <a:t>               text </a:t>
            </a:r>
            <a:r>
              <a:rPr lang="en-US" dirty="0" smtClean="0"/>
              <a:t>= </a:t>
            </a:r>
            <a:r>
              <a:rPr lang="en-US" dirty="0" err="1" smtClean="0"/>
              <a:t>text.translate</a:t>
            </a:r>
            <a:r>
              <a:rPr lang="en-US" dirty="0" smtClean="0"/>
              <a:t>(</a:t>
            </a:r>
            <a:r>
              <a:rPr lang="en-US" dirty="0" err="1" smtClean="0"/>
              <a:t>str.maketrans</a:t>
            </a:r>
            <a:r>
              <a:rPr lang="en-US" dirty="0" smtClean="0"/>
              <a:t>('', '', </a:t>
            </a:r>
            <a:r>
              <a:rPr lang="en-US" dirty="0" err="1" smtClean="0"/>
              <a:t>string.punctuation</a:t>
            </a:r>
            <a:r>
              <a:rPr lang="en-US" dirty="0" smtClean="0"/>
              <a:t>)) </a:t>
            </a:r>
          </a:p>
          <a:p>
            <a:r>
              <a:rPr lang="en-US" dirty="0" smtClean="0"/>
              <a:t>                 text </a:t>
            </a:r>
            <a:r>
              <a:rPr lang="en-US" dirty="0" smtClean="0"/>
              <a:t>= [word for word in </a:t>
            </a:r>
            <a:r>
              <a:rPr lang="en-US" dirty="0" err="1" smtClean="0"/>
              <a:t>text.split</a:t>
            </a:r>
            <a:r>
              <a:rPr lang="en-US" dirty="0" smtClean="0"/>
              <a:t>() if </a:t>
            </a:r>
            <a:r>
              <a:rPr lang="en-US" dirty="0" err="1" smtClean="0"/>
              <a:t>word.lower</a:t>
            </a:r>
            <a:r>
              <a:rPr lang="en-US" dirty="0" smtClean="0"/>
              <a:t>() not in </a:t>
            </a:r>
            <a:r>
              <a:rPr lang="en-US" dirty="0" err="1" smtClean="0"/>
              <a:t>stopwords.words</a:t>
            </a:r>
            <a:r>
              <a:rPr lang="en-US" dirty="0" smtClean="0"/>
              <a:t>('</a:t>
            </a:r>
            <a:r>
              <a:rPr lang="en-US" dirty="0" err="1" smtClean="0"/>
              <a:t>english</a:t>
            </a:r>
            <a:r>
              <a:rPr lang="en-US" dirty="0" smtClean="0"/>
              <a:t>')] </a:t>
            </a:r>
            <a:endParaRPr lang="en-US" dirty="0" smtClean="0"/>
          </a:p>
          <a:p>
            <a:r>
              <a:rPr lang="en-US" dirty="0" smtClean="0"/>
              <a:t>                 return </a:t>
            </a:r>
            <a:r>
              <a:rPr lang="en-US" dirty="0" smtClean="0"/>
              <a:t>" ".join(text) </a:t>
            </a:r>
            <a:endParaRPr lang="en-US" dirty="0" smtClean="0"/>
          </a:p>
          <a:p>
            <a:r>
              <a:rPr lang="en-US" dirty="0" smtClean="0"/>
              <a:t>data</a:t>
            </a:r>
            <a:r>
              <a:rPr lang="en-US" dirty="0" smtClean="0"/>
              <a:t>['text'] = data['text'].apply(</a:t>
            </a:r>
            <a:r>
              <a:rPr lang="en-US" dirty="0" err="1" smtClean="0"/>
              <a:t>text_process</a:t>
            </a:r>
            <a:r>
              <a:rPr lang="en-US" dirty="0" smtClean="0"/>
              <a:t>)</a:t>
            </a:r>
          </a:p>
          <a:p>
            <a:r>
              <a:rPr lang="en-US" dirty="0" smtClean="0"/>
              <a:t> </a:t>
            </a:r>
            <a:r>
              <a:rPr lang="en-US" dirty="0" err="1" smtClean="0"/>
              <a:t>data.head</a:t>
            </a:r>
            <a:r>
              <a:rPr lang="en-US" dirty="0" smtClean="0"/>
              <a:t>()</a:t>
            </a:r>
          </a:p>
          <a:p>
            <a:r>
              <a:rPr lang="en-US" dirty="0" smtClean="0"/>
              <a:t> </a:t>
            </a:r>
            <a:r>
              <a:rPr lang="en-US" dirty="0" smtClean="0"/>
              <a:t>                                  </a:t>
            </a:r>
          </a:p>
          <a:p>
            <a:endParaRPr lang="en-US" dirty="0" smtClean="0"/>
          </a:p>
          <a:p>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807467" y="3403888"/>
            <a:ext cx="4086225" cy="2124075"/>
          </a:xfrm>
          <a:prstGeom prst="rect">
            <a:avLst/>
          </a:prstGeom>
          <a:noFill/>
          <a:ln w="9525">
            <a:noFill/>
            <a:miter lim="800000"/>
            <a:headEnd/>
            <a:tailEnd/>
          </a:ln>
        </p:spPr>
      </p:pic>
      <p:sp>
        <p:nvSpPr>
          <p:cNvPr id="5" name="TextBox 4"/>
          <p:cNvSpPr txBox="1"/>
          <p:nvPr/>
        </p:nvSpPr>
        <p:spPr>
          <a:xfrm>
            <a:off x="498763" y="4211782"/>
            <a:ext cx="7481455" cy="1200327"/>
          </a:xfrm>
          <a:prstGeom prst="rect">
            <a:avLst/>
          </a:prstGeom>
          <a:noFill/>
        </p:spPr>
        <p:txBody>
          <a:bodyPr wrap="square" rtlCol="0">
            <a:spAutoFit/>
          </a:bodyPr>
          <a:lstStyle/>
          <a:p>
            <a:r>
              <a:rPr lang="en-US" dirty="0" smtClean="0"/>
              <a:t>Now, create a data frame from the processed data before moving to the next step.</a:t>
            </a:r>
          </a:p>
          <a:p>
            <a:r>
              <a:rPr lang="en-US" dirty="0" smtClean="0"/>
              <a:t>text = </a:t>
            </a:r>
            <a:r>
              <a:rPr lang="en-US" dirty="0" err="1" smtClean="0"/>
              <a:t>pd.DataFrame</a:t>
            </a:r>
            <a:r>
              <a:rPr lang="en-US" dirty="0" smtClean="0"/>
              <a:t>(data['text']) </a:t>
            </a:r>
            <a:endParaRPr lang="en-US" dirty="0" smtClean="0"/>
          </a:p>
          <a:p>
            <a:r>
              <a:rPr lang="en-US" dirty="0" smtClean="0"/>
              <a:t>label </a:t>
            </a:r>
            <a:r>
              <a:rPr lang="en-US" dirty="0" smtClean="0"/>
              <a:t>= </a:t>
            </a:r>
            <a:r>
              <a:rPr lang="en-US" dirty="0" err="1" smtClean="0"/>
              <a:t>pd.DataFrame</a:t>
            </a:r>
            <a:r>
              <a:rPr lang="en-US" dirty="0" smtClean="0"/>
              <a:t>(data['label'])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484909"/>
            <a:ext cx="10737273" cy="369332"/>
          </a:xfrm>
          <a:prstGeom prst="rect">
            <a:avLst/>
          </a:prstGeom>
          <a:noFill/>
        </p:spPr>
        <p:txBody>
          <a:bodyPr wrap="square" rtlCol="0">
            <a:spAutoFit/>
          </a:bodyPr>
          <a:lstStyle/>
          <a:p>
            <a:endParaRPr lang="en-US" dirty="0" smtClean="0"/>
          </a:p>
        </p:txBody>
      </p:sp>
      <p:sp>
        <p:nvSpPr>
          <p:cNvPr id="3" name="TextBox 2"/>
          <p:cNvSpPr txBox="1"/>
          <p:nvPr/>
        </p:nvSpPr>
        <p:spPr>
          <a:xfrm>
            <a:off x="734291" y="401782"/>
            <a:ext cx="10889673" cy="5632311"/>
          </a:xfrm>
          <a:prstGeom prst="rect">
            <a:avLst/>
          </a:prstGeom>
          <a:noFill/>
        </p:spPr>
        <p:txBody>
          <a:bodyPr wrap="square" rtlCol="0">
            <a:spAutoFit/>
          </a:bodyPr>
          <a:lstStyle/>
          <a:p>
            <a:r>
              <a:rPr lang="en-US" dirty="0" smtClean="0">
                <a:latin typeface="Arial Rounded MT Bold" pitchFamily="34" charset="0"/>
              </a:rPr>
              <a:t>CONVERTING WORDS INTO VECTOR :</a:t>
            </a:r>
          </a:p>
          <a:p>
            <a:pPr>
              <a:buFont typeface="Arial" pitchFamily="34" charset="0"/>
              <a:buChar char="•"/>
            </a:pPr>
            <a:r>
              <a:rPr lang="en-US" dirty="0" smtClean="0"/>
              <a:t> </a:t>
            </a:r>
            <a:r>
              <a:rPr lang="en-US" dirty="0" smtClean="0"/>
              <a:t>   we </a:t>
            </a:r>
            <a:r>
              <a:rPr lang="en-US" dirty="0" smtClean="0"/>
              <a:t>can convert words to vectors using either Count Vectorizer or by using TF-IDF Vectorizer</a:t>
            </a:r>
            <a:r>
              <a:rPr lang="en-US" dirty="0" smtClean="0"/>
              <a:t>.</a:t>
            </a:r>
          </a:p>
          <a:p>
            <a:pPr>
              <a:buFont typeface="Arial" pitchFamily="34" charset="0"/>
              <a:buChar char="•"/>
            </a:pPr>
            <a:r>
              <a:rPr lang="en-US" dirty="0" smtClean="0"/>
              <a:t> </a:t>
            </a:r>
            <a:r>
              <a:rPr lang="en-US" dirty="0" smtClean="0"/>
              <a:t>   TF-IDF </a:t>
            </a:r>
            <a:r>
              <a:rPr lang="en-US" dirty="0" smtClean="0"/>
              <a:t>is better than Count Vectorizers because it not only focuses on the frequency of words present in the corpus but also provides the importance of the words. </a:t>
            </a:r>
            <a:endParaRPr lang="en-US" dirty="0" smtClean="0"/>
          </a:p>
          <a:p>
            <a:pPr>
              <a:buFont typeface="Arial" pitchFamily="34" charset="0"/>
              <a:buChar char="•"/>
            </a:pPr>
            <a:r>
              <a:rPr lang="en-US" dirty="0" smtClean="0"/>
              <a:t> </a:t>
            </a:r>
            <a:r>
              <a:rPr lang="en-US" dirty="0" smtClean="0"/>
              <a:t>   We </a:t>
            </a:r>
            <a:r>
              <a:rPr lang="en-US" dirty="0" smtClean="0"/>
              <a:t>can then remove the words that are less important for analysis, hence making the model building less complex by reducing the input dimensions</a:t>
            </a:r>
            <a:r>
              <a:rPr lang="en-US" dirty="0" smtClean="0"/>
              <a:t>.</a:t>
            </a:r>
          </a:p>
          <a:p>
            <a:endParaRPr lang="en-US" dirty="0" smtClean="0">
              <a:solidFill>
                <a:srgbClr val="00B0F0"/>
              </a:solidFill>
            </a:endParaRPr>
          </a:p>
          <a:p>
            <a:r>
              <a:rPr lang="en-US" dirty="0" smtClean="0">
                <a:solidFill>
                  <a:srgbClr val="00B0F0"/>
                </a:solidFill>
              </a:rPr>
              <a:t> ## Counting how many times a word appears in the dataset from </a:t>
            </a:r>
            <a:r>
              <a:rPr lang="en-US" dirty="0" smtClean="0">
                <a:solidFill>
                  <a:srgbClr val="00B0F0"/>
                </a:solidFill>
              </a:rPr>
              <a:t>collections</a:t>
            </a:r>
          </a:p>
          <a:p>
            <a:r>
              <a:rPr lang="en-US" dirty="0" smtClean="0"/>
              <a:t> </a:t>
            </a:r>
            <a:r>
              <a:rPr lang="en-US" dirty="0" smtClean="0"/>
              <a:t>import </a:t>
            </a:r>
            <a:r>
              <a:rPr lang="en-US" dirty="0" smtClean="0"/>
              <a:t>Counter</a:t>
            </a:r>
          </a:p>
          <a:p>
            <a:r>
              <a:rPr lang="en-US" dirty="0" smtClean="0"/>
              <a:t> </a:t>
            </a:r>
            <a:r>
              <a:rPr lang="en-US" dirty="0" err="1" smtClean="0"/>
              <a:t>total_counts</a:t>
            </a:r>
            <a:r>
              <a:rPr lang="en-US" dirty="0" smtClean="0"/>
              <a:t> = Counter() </a:t>
            </a:r>
            <a:endParaRPr lang="en-US" dirty="0" smtClean="0"/>
          </a:p>
          <a:p>
            <a:r>
              <a:rPr lang="en-US" dirty="0" smtClean="0"/>
              <a:t>for </a:t>
            </a:r>
            <a:r>
              <a:rPr lang="en-US" dirty="0" err="1" smtClean="0"/>
              <a:t>i</a:t>
            </a:r>
            <a:r>
              <a:rPr lang="en-US" dirty="0" smtClean="0"/>
              <a:t> in range(</a:t>
            </a:r>
            <a:r>
              <a:rPr lang="en-US" dirty="0" err="1" smtClean="0"/>
              <a:t>len</a:t>
            </a:r>
            <a:r>
              <a:rPr lang="en-US" dirty="0" smtClean="0"/>
              <a:t>(text)): </a:t>
            </a:r>
            <a:endParaRPr lang="en-US" dirty="0" smtClean="0"/>
          </a:p>
          <a:p>
            <a:r>
              <a:rPr lang="en-US" dirty="0" smtClean="0"/>
              <a:t> </a:t>
            </a:r>
            <a:r>
              <a:rPr lang="en-US" dirty="0" smtClean="0"/>
              <a:t>           for </a:t>
            </a:r>
            <a:r>
              <a:rPr lang="en-US" dirty="0" smtClean="0"/>
              <a:t>word in </a:t>
            </a:r>
            <a:r>
              <a:rPr lang="en-US" dirty="0" err="1" smtClean="0"/>
              <a:t>text.values</a:t>
            </a:r>
            <a:r>
              <a:rPr lang="en-US" dirty="0" smtClean="0"/>
              <a:t>[</a:t>
            </a:r>
            <a:r>
              <a:rPr lang="en-US" dirty="0" err="1" smtClean="0"/>
              <a:t>i</a:t>
            </a:r>
            <a:r>
              <a:rPr lang="en-US" dirty="0" smtClean="0"/>
              <a:t>][0].split(" </a:t>
            </a:r>
            <a:r>
              <a:rPr lang="en-US" dirty="0" smtClean="0"/>
              <a:t>"):</a:t>
            </a:r>
          </a:p>
          <a:p>
            <a:r>
              <a:rPr lang="en-US" dirty="0" smtClean="0"/>
              <a:t>                       </a:t>
            </a:r>
            <a:r>
              <a:rPr lang="en-US" dirty="0" err="1" smtClean="0"/>
              <a:t>total_counts</a:t>
            </a:r>
            <a:r>
              <a:rPr lang="en-US" dirty="0" smtClean="0"/>
              <a:t>[word</a:t>
            </a:r>
            <a:r>
              <a:rPr lang="en-US" dirty="0" smtClean="0"/>
              <a:t>] += 1 </a:t>
            </a:r>
            <a:endParaRPr lang="en-US" dirty="0" smtClean="0"/>
          </a:p>
          <a:p>
            <a:r>
              <a:rPr lang="en-US" dirty="0" smtClean="0"/>
              <a:t>print</a:t>
            </a:r>
            <a:r>
              <a:rPr lang="en-US" dirty="0" smtClean="0"/>
              <a:t>("Total words in data set: ", </a:t>
            </a:r>
            <a:r>
              <a:rPr lang="en-US" dirty="0" err="1" smtClean="0"/>
              <a:t>len</a:t>
            </a:r>
            <a:r>
              <a:rPr lang="en-US" dirty="0" smtClean="0"/>
              <a:t>(</a:t>
            </a:r>
            <a:r>
              <a:rPr lang="en-US" dirty="0" err="1" smtClean="0"/>
              <a:t>total_counts</a:t>
            </a:r>
            <a:r>
              <a:rPr lang="en-US" dirty="0" smtClean="0"/>
              <a:t>)) </a:t>
            </a:r>
            <a:r>
              <a:rPr lang="en-US" dirty="0" smtClean="0"/>
              <a:t> </a:t>
            </a:r>
          </a:p>
          <a:p>
            <a:endParaRPr lang="en-US" dirty="0" smtClean="0"/>
          </a:p>
          <a:p>
            <a:r>
              <a:rPr lang="en-US" dirty="0" smtClean="0">
                <a:solidFill>
                  <a:srgbClr val="00B0F0"/>
                </a:solidFill>
              </a:rPr>
              <a:t># Sorting in decreasing order (Word with highest frequency appears first) </a:t>
            </a:r>
            <a:r>
              <a:rPr lang="en-US" dirty="0" smtClean="0">
                <a:solidFill>
                  <a:srgbClr val="00B0F0"/>
                </a:solidFill>
              </a:rPr>
              <a:t>:</a:t>
            </a:r>
          </a:p>
          <a:p>
            <a:endParaRPr lang="en-US" dirty="0" smtClean="0"/>
          </a:p>
          <a:p>
            <a:r>
              <a:rPr lang="en-US" dirty="0" err="1" smtClean="0"/>
              <a:t>vocab</a:t>
            </a:r>
            <a:r>
              <a:rPr lang="en-US" dirty="0" smtClean="0"/>
              <a:t> </a:t>
            </a:r>
            <a:r>
              <a:rPr lang="en-US" dirty="0" smtClean="0"/>
              <a:t>= sorted(</a:t>
            </a:r>
            <a:r>
              <a:rPr lang="en-US" dirty="0" err="1" smtClean="0"/>
              <a:t>total_counts</a:t>
            </a:r>
            <a:r>
              <a:rPr lang="en-US" dirty="0" smtClean="0"/>
              <a:t>, key=total_counts.get, reverse=True) </a:t>
            </a:r>
            <a:endParaRPr lang="en-US" dirty="0" smtClean="0"/>
          </a:p>
          <a:p>
            <a:r>
              <a:rPr lang="en-US" dirty="0" smtClean="0"/>
              <a:t> </a:t>
            </a:r>
            <a:r>
              <a:rPr lang="en-US" dirty="0" smtClean="0"/>
              <a:t>print(</a:t>
            </a:r>
            <a:r>
              <a:rPr lang="en-US" dirty="0" err="1" smtClean="0"/>
              <a:t>vocab</a:t>
            </a:r>
            <a:r>
              <a:rPr lang="en-US" dirty="0" smtClean="0"/>
              <a:t>[:60])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471055"/>
            <a:ext cx="10861964" cy="5078313"/>
          </a:xfrm>
          <a:prstGeom prst="rect">
            <a:avLst/>
          </a:prstGeom>
          <a:noFill/>
        </p:spPr>
        <p:txBody>
          <a:bodyPr wrap="square" rtlCol="0">
            <a:spAutoFit/>
          </a:bodyPr>
          <a:lstStyle/>
          <a:p>
            <a:r>
              <a:rPr lang="en-US" dirty="0" smtClean="0">
                <a:solidFill>
                  <a:srgbClr val="00B0F0"/>
                </a:solidFill>
              </a:rPr>
              <a:t># Text to Vector </a:t>
            </a:r>
            <a:endParaRPr lang="en-US" dirty="0" smtClean="0">
              <a:solidFill>
                <a:srgbClr val="00B0F0"/>
              </a:solidFill>
            </a:endParaRPr>
          </a:p>
          <a:p>
            <a:endParaRPr lang="en-US" dirty="0" smtClean="0"/>
          </a:p>
          <a:p>
            <a:r>
              <a:rPr lang="en-US" dirty="0" smtClean="0"/>
              <a:t>def </a:t>
            </a:r>
            <a:r>
              <a:rPr lang="en-US" dirty="0" err="1" smtClean="0"/>
              <a:t>text_to_vector</a:t>
            </a:r>
            <a:r>
              <a:rPr lang="en-US" dirty="0" smtClean="0"/>
              <a:t>(text): </a:t>
            </a:r>
            <a:endParaRPr lang="en-US" dirty="0" smtClean="0"/>
          </a:p>
          <a:p>
            <a:r>
              <a:rPr lang="en-US" dirty="0" smtClean="0"/>
              <a:t>             </a:t>
            </a:r>
            <a:r>
              <a:rPr lang="en-US" dirty="0" err="1" smtClean="0"/>
              <a:t>word_vector</a:t>
            </a:r>
            <a:r>
              <a:rPr lang="en-US" dirty="0" smtClean="0"/>
              <a:t> </a:t>
            </a:r>
            <a:r>
              <a:rPr lang="en-US" dirty="0" smtClean="0"/>
              <a:t>= </a:t>
            </a:r>
            <a:r>
              <a:rPr lang="en-US" dirty="0" err="1" smtClean="0"/>
              <a:t>np.zeros</a:t>
            </a:r>
            <a:r>
              <a:rPr lang="en-US" dirty="0" smtClean="0"/>
              <a:t>(</a:t>
            </a:r>
            <a:r>
              <a:rPr lang="en-US" dirty="0" err="1" smtClean="0"/>
              <a:t>vocab_size</a:t>
            </a:r>
            <a:r>
              <a:rPr lang="en-US" dirty="0" smtClean="0"/>
              <a:t>) </a:t>
            </a:r>
            <a:endParaRPr lang="en-US" dirty="0" smtClean="0"/>
          </a:p>
          <a:p>
            <a:r>
              <a:rPr lang="en-US" dirty="0" smtClean="0"/>
              <a:t> </a:t>
            </a:r>
            <a:r>
              <a:rPr lang="en-US" dirty="0" smtClean="0"/>
              <a:t>             for </a:t>
            </a:r>
            <a:r>
              <a:rPr lang="en-US" dirty="0" smtClean="0"/>
              <a:t>word in </a:t>
            </a:r>
            <a:r>
              <a:rPr lang="en-US" dirty="0" err="1" smtClean="0"/>
              <a:t>text.split</a:t>
            </a:r>
            <a:r>
              <a:rPr lang="en-US" dirty="0" smtClean="0"/>
              <a:t>(" </a:t>
            </a:r>
            <a:r>
              <a:rPr lang="en-US" dirty="0" smtClean="0"/>
              <a:t>"):</a:t>
            </a:r>
          </a:p>
          <a:p>
            <a:r>
              <a:rPr lang="en-US" dirty="0" smtClean="0"/>
              <a:t> </a:t>
            </a:r>
            <a:r>
              <a:rPr lang="en-US" dirty="0" smtClean="0"/>
              <a:t>                    </a:t>
            </a:r>
            <a:r>
              <a:rPr lang="en-US" dirty="0" smtClean="0"/>
              <a:t>if word2idx.get(word) is None: </a:t>
            </a:r>
            <a:endParaRPr lang="en-US" dirty="0" smtClean="0"/>
          </a:p>
          <a:p>
            <a:r>
              <a:rPr lang="en-US" dirty="0" smtClean="0"/>
              <a:t> </a:t>
            </a:r>
            <a:r>
              <a:rPr lang="en-US" dirty="0" smtClean="0"/>
              <a:t>                            continue </a:t>
            </a:r>
          </a:p>
          <a:p>
            <a:r>
              <a:rPr lang="en-US" dirty="0" smtClean="0"/>
              <a:t> </a:t>
            </a:r>
            <a:r>
              <a:rPr lang="en-US" dirty="0" smtClean="0"/>
              <a:t>                    else:</a:t>
            </a:r>
          </a:p>
          <a:p>
            <a:r>
              <a:rPr lang="en-US" dirty="0" smtClean="0"/>
              <a:t> </a:t>
            </a:r>
            <a:r>
              <a:rPr lang="en-US" dirty="0" smtClean="0"/>
              <a:t>                             </a:t>
            </a:r>
            <a:r>
              <a:rPr lang="en-US" dirty="0" err="1" smtClean="0"/>
              <a:t>word_vector</a:t>
            </a:r>
            <a:r>
              <a:rPr lang="en-US" dirty="0" smtClean="0"/>
              <a:t>[word2idx.get(word)] += 1 </a:t>
            </a:r>
            <a:endParaRPr lang="en-US" dirty="0" smtClean="0"/>
          </a:p>
          <a:p>
            <a:r>
              <a:rPr lang="en-US" dirty="0" smtClean="0"/>
              <a:t> </a:t>
            </a:r>
            <a:r>
              <a:rPr lang="en-US" dirty="0" smtClean="0"/>
              <a:t>              return </a:t>
            </a:r>
            <a:r>
              <a:rPr lang="en-US" dirty="0" err="1" smtClean="0"/>
              <a:t>np.array</a:t>
            </a:r>
            <a:r>
              <a:rPr lang="en-US" dirty="0" smtClean="0"/>
              <a:t>(</a:t>
            </a:r>
            <a:r>
              <a:rPr lang="en-US" dirty="0" err="1" smtClean="0"/>
              <a:t>word_vector</a:t>
            </a:r>
            <a:r>
              <a:rPr lang="en-US" dirty="0" smtClean="0"/>
              <a:t>)</a:t>
            </a:r>
          </a:p>
          <a:p>
            <a:endParaRPr lang="en-US" dirty="0" smtClean="0"/>
          </a:p>
          <a:p>
            <a:r>
              <a:rPr lang="en-US" dirty="0" smtClean="0">
                <a:solidFill>
                  <a:srgbClr val="00B0F0"/>
                </a:solidFill>
              </a:rPr>
              <a:t># Convert all titles to vectors </a:t>
            </a:r>
            <a:endParaRPr lang="en-US" dirty="0" smtClean="0">
              <a:solidFill>
                <a:srgbClr val="00B0F0"/>
              </a:solidFill>
            </a:endParaRPr>
          </a:p>
          <a:p>
            <a:endParaRPr lang="en-US" dirty="0" smtClean="0"/>
          </a:p>
          <a:p>
            <a:r>
              <a:rPr lang="en-US" dirty="0" err="1" smtClean="0"/>
              <a:t>word_vectors</a:t>
            </a:r>
            <a:r>
              <a:rPr lang="en-US" dirty="0" smtClean="0"/>
              <a:t> </a:t>
            </a:r>
            <a:r>
              <a:rPr lang="en-US" dirty="0" smtClean="0"/>
              <a:t>= </a:t>
            </a:r>
            <a:r>
              <a:rPr lang="en-US" dirty="0" err="1" smtClean="0"/>
              <a:t>np.zeros</a:t>
            </a:r>
            <a:r>
              <a:rPr lang="en-US" dirty="0" smtClean="0"/>
              <a:t>((</a:t>
            </a:r>
            <a:r>
              <a:rPr lang="en-US" dirty="0" err="1" smtClean="0"/>
              <a:t>len</a:t>
            </a:r>
            <a:r>
              <a:rPr lang="en-US" dirty="0" smtClean="0"/>
              <a:t>(text), </a:t>
            </a:r>
            <a:r>
              <a:rPr lang="en-US" dirty="0" err="1" smtClean="0"/>
              <a:t>len</a:t>
            </a:r>
            <a:r>
              <a:rPr lang="en-US" dirty="0" smtClean="0"/>
              <a:t>(</a:t>
            </a:r>
            <a:r>
              <a:rPr lang="en-US" dirty="0" err="1" smtClean="0"/>
              <a:t>vocab</a:t>
            </a:r>
            <a:r>
              <a:rPr lang="en-US" dirty="0" smtClean="0"/>
              <a:t>)), </a:t>
            </a:r>
            <a:r>
              <a:rPr lang="en-US" dirty="0" err="1" smtClean="0"/>
              <a:t>dtype</a:t>
            </a:r>
            <a:r>
              <a:rPr lang="en-US" dirty="0" smtClean="0"/>
              <a:t>=np.int_) </a:t>
            </a:r>
            <a:endParaRPr lang="en-US" dirty="0" smtClean="0"/>
          </a:p>
          <a:p>
            <a:r>
              <a:rPr lang="en-US" dirty="0" smtClean="0"/>
              <a:t>f</a:t>
            </a:r>
            <a:r>
              <a:rPr lang="en-US" dirty="0" smtClean="0"/>
              <a:t>or </a:t>
            </a:r>
            <a:r>
              <a:rPr lang="en-US" dirty="0" err="1" smtClean="0"/>
              <a:t>i</a:t>
            </a:r>
            <a:r>
              <a:rPr lang="en-US" dirty="0" smtClean="0"/>
              <a:t>,(_, </a:t>
            </a:r>
            <a:r>
              <a:rPr lang="en-US" dirty="0" smtClean="0"/>
              <a:t>text_) in enumerate(</a:t>
            </a:r>
            <a:r>
              <a:rPr lang="en-US" dirty="0" err="1" smtClean="0"/>
              <a:t>text.iterrows</a:t>
            </a:r>
            <a:r>
              <a:rPr lang="en-US" dirty="0" smtClean="0"/>
              <a:t>()): </a:t>
            </a:r>
            <a:endParaRPr lang="en-US" dirty="0" smtClean="0"/>
          </a:p>
          <a:p>
            <a:r>
              <a:rPr lang="en-US" dirty="0" smtClean="0"/>
              <a:t> </a:t>
            </a:r>
            <a:r>
              <a:rPr lang="en-US" dirty="0" smtClean="0"/>
              <a:t>         </a:t>
            </a:r>
            <a:r>
              <a:rPr lang="en-US" dirty="0" err="1" smtClean="0"/>
              <a:t>word_vectors</a:t>
            </a:r>
            <a:r>
              <a:rPr lang="en-US" dirty="0" smtClean="0"/>
              <a:t>[</a:t>
            </a:r>
            <a:r>
              <a:rPr lang="en-US" dirty="0" err="1" smtClean="0"/>
              <a:t>i</a:t>
            </a:r>
            <a:r>
              <a:rPr lang="en-US" dirty="0" smtClean="0"/>
              <a:t>] = </a:t>
            </a:r>
            <a:r>
              <a:rPr lang="en-US" dirty="0" err="1" smtClean="0"/>
              <a:t>text_to_vector</a:t>
            </a:r>
            <a:r>
              <a:rPr lang="en-US" dirty="0" smtClean="0"/>
              <a:t>(text_[0]) </a:t>
            </a:r>
            <a:r>
              <a:rPr lang="en-US" dirty="0" err="1" smtClean="0"/>
              <a:t>word_vectors.shape</a:t>
            </a:r>
            <a:r>
              <a:rPr lang="en-US" dirty="0" smtClean="0"/>
              <a:t> </a:t>
            </a:r>
            <a:br>
              <a:rPr lang="en-US" dirty="0" smtClean="0"/>
            </a:b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3" y="498764"/>
            <a:ext cx="8700654" cy="6186309"/>
          </a:xfrm>
          <a:prstGeom prst="rect">
            <a:avLst/>
          </a:prstGeom>
          <a:noFill/>
        </p:spPr>
        <p:txBody>
          <a:bodyPr wrap="square" rtlCol="0">
            <a:spAutoFit/>
          </a:bodyPr>
          <a:lstStyle/>
          <a:p>
            <a:r>
              <a:rPr lang="en-US" dirty="0" smtClean="0">
                <a:latin typeface="Arial Rounded MT Bold" pitchFamily="34" charset="0"/>
              </a:rPr>
              <a:t>CLASSIFYING USING SKLEARN’S PREBUILT CLASSIFIER:</a:t>
            </a:r>
          </a:p>
          <a:p>
            <a:r>
              <a:rPr lang="en-US" dirty="0" smtClean="0"/>
              <a:t> </a:t>
            </a:r>
            <a:r>
              <a:rPr lang="en-US" dirty="0" smtClean="0"/>
              <a:t> </a:t>
            </a:r>
          </a:p>
          <a:p>
            <a:r>
              <a:rPr lang="en-US" dirty="0" smtClean="0"/>
              <a:t> </a:t>
            </a:r>
            <a:r>
              <a:rPr lang="en-US" dirty="0" smtClean="0">
                <a:latin typeface="Bahnschrift" pitchFamily="34" charset="0"/>
              </a:rPr>
              <a:t>CLASSIFIER USED:</a:t>
            </a:r>
          </a:p>
          <a:p>
            <a:r>
              <a:rPr lang="en-US" dirty="0" smtClean="0"/>
              <a:t> </a:t>
            </a:r>
            <a:r>
              <a:rPr lang="en-US" dirty="0" smtClean="0"/>
              <a:t>      1.</a:t>
            </a:r>
            <a:r>
              <a:rPr lang="en-US" dirty="0" smtClean="0"/>
              <a:t> spam classifier using logistic regression</a:t>
            </a:r>
          </a:p>
          <a:p>
            <a:r>
              <a:rPr lang="en-US" dirty="0" smtClean="0"/>
              <a:t>       2.email </a:t>
            </a:r>
            <a:r>
              <a:rPr lang="en-US" dirty="0" smtClean="0"/>
              <a:t>spam classification using Support Vector Machine(SVM)</a:t>
            </a:r>
          </a:p>
          <a:p>
            <a:r>
              <a:rPr lang="en-US" dirty="0" smtClean="0"/>
              <a:t>       3.spam </a:t>
            </a:r>
            <a:r>
              <a:rPr lang="en-US" dirty="0" smtClean="0"/>
              <a:t>classifier using naive </a:t>
            </a:r>
            <a:r>
              <a:rPr lang="en-US" dirty="0" err="1" smtClean="0"/>
              <a:t>bayes</a:t>
            </a:r>
            <a:endParaRPr lang="en-US" dirty="0" smtClean="0"/>
          </a:p>
          <a:p>
            <a:r>
              <a:rPr lang="en-US" dirty="0" smtClean="0"/>
              <a:t> </a:t>
            </a:r>
            <a:r>
              <a:rPr lang="en-US" dirty="0" smtClean="0"/>
              <a:t>      4.spam </a:t>
            </a:r>
            <a:r>
              <a:rPr lang="en-US" dirty="0" smtClean="0"/>
              <a:t>classifier using decision tree</a:t>
            </a:r>
          </a:p>
          <a:p>
            <a:r>
              <a:rPr lang="en-US" dirty="0" smtClean="0"/>
              <a:t>       5.spam </a:t>
            </a:r>
            <a:r>
              <a:rPr lang="en-US" dirty="0" smtClean="0"/>
              <a:t>classifier using K-Nearest Neighbor(KNN)</a:t>
            </a:r>
          </a:p>
          <a:p>
            <a:r>
              <a:rPr lang="en-US" dirty="0" smtClean="0"/>
              <a:t>       6.spam </a:t>
            </a:r>
            <a:r>
              <a:rPr lang="en-US" dirty="0" smtClean="0"/>
              <a:t>classifier using Random Forest </a:t>
            </a:r>
            <a:r>
              <a:rPr lang="en-US" dirty="0" smtClean="0"/>
              <a:t>Classifier</a:t>
            </a:r>
          </a:p>
          <a:p>
            <a:r>
              <a:rPr lang="en-US" dirty="0" smtClean="0"/>
              <a:t>We </a:t>
            </a:r>
            <a:r>
              <a:rPr lang="en-US" dirty="0" smtClean="0"/>
              <a:t>will make use of </a:t>
            </a:r>
            <a:r>
              <a:rPr lang="en-US" dirty="0" err="1" smtClean="0"/>
              <a:t>sklearn</a:t>
            </a:r>
            <a:r>
              <a:rPr lang="en-US" dirty="0" smtClean="0"/>
              <a:t> library</a:t>
            </a:r>
            <a:r>
              <a:rPr lang="en-US" dirty="0" smtClean="0"/>
              <a:t>.</a:t>
            </a:r>
          </a:p>
          <a:p>
            <a:endParaRPr lang="en-US" dirty="0" smtClean="0"/>
          </a:p>
          <a:p>
            <a:r>
              <a:rPr lang="en-US" dirty="0" smtClean="0">
                <a:solidFill>
                  <a:srgbClr val="00B0F0"/>
                </a:solidFill>
              </a:rPr>
              <a:t>#import </a:t>
            </a:r>
            <a:r>
              <a:rPr lang="en-US" dirty="0" err="1" smtClean="0">
                <a:solidFill>
                  <a:srgbClr val="00B0F0"/>
                </a:solidFill>
              </a:rPr>
              <a:t>sklearn</a:t>
            </a:r>
            <a:r>
              <a:rPr lang="en-US" dirty="0" smtClean="0">
                <a:solidFill>
                  <a:srgbClr val="00B0F0"/>
                </a:solidFill>
              </a:rPr>
              <a:t> packages for building classifiers </a:t>
            </a:r>
            <a:endParaRPr lang="en-US" dirty="0" smtClean="0">
              <a:solidFill>
                <a:srgbClr val="00B0F0"/>
              </a:solidFill>
            </a:endParaRPr>
          </a:p>
          <a:p>
            <a:endParaRPr lang="en-US" dirty="0" smtClean="0">
              <a:solidFill>
                <a:srgbClr val="00B0F0"/>
              </a:solidFill>
            </a:endParaRPr>
          </a:p>
          <a:p>
            <a:r>
              <a:rPr lang="en-US" dirty="0" smtClean="0"/>
              <a:t>from </a:t>
            </a:r>
            <a:r>
              <a:rPr lang="en-US" dirty="0" err="1" smtClean="0"/>
              <a:t>sklearn.linear_model</a:t>
            </a:r>
            <a:r>
              <a:rPr lang="en-US" dirty="0" smtClean="0"/>
              <a:t> import </a:t>
            </a:r>
            <a:r>
              <a:rPr lang="en-US" dirty="0" err="1" smtClean="0"/>
              <a:t>LogisticRegression</a:t>
            </a:r>
            <a:endParaRPr lang="en-US" dirty="0" smtClean="0"/>
          </a:p>
          <a:p>
            <a:r>
              <a:rPr lang="en-US" dirty="0" smtClean="0"/>
              <a:t> </a:t>
            </a:r>
            <a:r>
              <a:rPr lang="en-US" dirty="0" smtClean="0"/>
              <a:t>from sklearn.svm import SVC </a:t>
            </a:r>
            <a:endParaRPr lang="en-US" dirty="0" smtClean="0"/>
          </a:p>
          <a:p>
            <a:r>
              <a:rPr lang="en-US" dirty="0" smtClean="0"/>
              <a:t>from </a:t>
            </a:r>
            <a:r>
              <a:rPr lang="en-US" dirty="0" err="1" smtClean="0"/>
              <a:t>sklearn.naive_bayes</a:t>
            </a:r>
            <a:r>
              <a:rPr lang="en-US" dirty="0" smtClean="0"/>
              <a:t> import </a:t>
            </a:r>
            <a:r>
              <a:rPr lang="en-US" dirty="0" err="1" smtClean="0"/>
              <a:t>MultinomialNB</a:t>
            </a:r>
            <a:endParaRPr lang="en-US" dirty="0" smtClean="0"/>
          </a:p>
          <a:p>
            <a:r>
              <a:rPr lang="en-US" dirty="0" smtClean="0"/>
              <a:t>from </a:t>
            </a:r>
            <a:r>
              <a:rPr lang="en-US" dirty="0" err="1" smtClean="0"/>
              <a:t>sklearn.tree</a:t>
            </a:r>
            <a:r>
              <a:rPr lang="en-US" dirty="0" smtClean="0"/>
              <a:t> import </a:t>
            </a:r>
            <a:r>
              <a:rPr lang="en-US" dirty="0" err="1" smtClean="0"/>
              <a:t>DecisionTreeClassifier</a:t>
            </a:r>
            <a:r>
              <a:rPr lang="en-US" dirty="0" smtClean="0"/>
              <a:t> </a:t>
            </a:r>
            <a:endParaRPr lang="en-US" dirty="0" smtClean="0"/>
          </a:p>
          <a:p>
            <a:r>
              <a:rPr lang="en-US" dirty="0" smtClean="0"/>
              <a:t>from </a:t>
            </a:r>
            <a:r>
              <a:rPr lang="en-US" dirty="0" err="1" smtClean="0"/>
              <a:t>sklearn.neighbors</a:t>
            </a:r>
            <a:r>
              <a:rPr lang="en-US" dirty="0" smtClean="0"/>
              <a:t> import </a:t>
            </a:r>
            <a:r>
              <a:rPr lang="en-US" dirty="0" err="1" smtClean="0"/>
              <a:t>KNeighborsClassifier</a:t>
            </a:r>
            <a:endParaRPr lang="en-US" dirty="0" smtClean="0"/>
          </a:p>
          <a:p>
            <a:r>
              <a:rPr lang="en-US" dirty="0" smtClean="0"/>
              <a:t>from </a:t>
            </a:r>
            <a:r>
              <a:rPr lang="en-US" dirty="0" err="1" smtClean="0"/>
              <a:t>sklearn.ensemble</a:t>
            </a:r>
            <a:r>
              <a:rPr lang="en-US" dirty="0" smtClean="0"/>
              <a:t> import </a:t>
            </a:r>
            <a:r>
              <a:rPr lang="en-US" dirty="0" err="1" smtClean="0"/>
              <a:t>RandomForestClassifier</a:t>
            </a:r>
            <a:r>
              <a:rPr lang="en-US" dirty="0" smtClean="0"/>
              <a:t> </a:t>
            </a:r>
            <a:endParaRPr lang="en-US" dirty="0" smtClean="0"/>
          </a:p>
          <a:p>
            <a:r>
              <a:rPr lang="en-US" dirty="0" smtClean="0"/>
              <a:t>from </a:t>
            </a:r>
            <a:r>
              <a:rPr lang="en-US" dirty="0" err="1" smtClean="0"/>
              <a:t>sklearn.metrics</a:t>
            </a:r>
            <a:r>
              <a:rPr lang="en-US" dirty="0" smtClean="0"/>
              <a:t> import </a:t>
            </a:r>
            <a:r>
              <a:rPr lang="en-US" dirty="0" err="1" smtClean="0"/>
              <a:t>accuracy_score</a:t>
            </a:r>
            <a:endParaRPr lang="en-US" dirty="0" smtClean="0"/>
          </a:p>
          <a:p>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6" y="443344"/>
            <a:ext cx="10917382" cy="3416320"/>
          </a:xfrm>
          <a:prstGeom prst="rect">
            <a:avLst/>
          </a:prstGeom>
          <a:noFill/>
        </p:spPr>
        <p:txBody>
          <a:bodyPr wrap="square" rtlCol="0">
            <a:spAutoFit/>
          </a:bodyPr>
          <a:lstStyle/>
          <a:p>
            <a:r>
              <a:rPr lang="en-US" dirty="0" smtClean="0">
                <a:solidFill>
                  <a:srgbClr val="00B0F0"/>
                </a:solidFill>
              </a:rPr>
              <a:t>#initialize multiple classification models </a:t>
            </a:r>
            <a:endParaRPr lang="en-US" dirty="0" smtClean="0">
              <a:solidFill>
                <a:srgbClr val="00B0F0"/>
              </a:solidFill>
            </a:endParaRPr>
          </a:p>
          <a:p>
            <a:endParaRPr lang="en-US" dirty="0" smtClean="0"/>
          </a:p>
          <a:p>
            <a:r>
              <a:rPr lang="en-US" dirty="0" smtClean="0"/>
              <a:t>svc </a:t>
            </a:r>
            <a:r>
              <a:rPr lang="en-US" dirty="0" smtClean="0"/>
              <a:t>= SVC(kernel='sigmoid', gamma=1.0) </a:t>
            </a:r>
            <a:endParaRPr lang="en-US" dirty="0" smtClean="0"/>
          </a:p>
          <a:p>
            <a:r>
              <a:rPr lang="en-US" dirty="0" err="1" smtClean="0"/>
              <a:t>knc</a:t>
            </a:r>
            <a:r>
              <a:rPr lang="en-US" dirty="0" smtClean="0"/>
              <a:t> </a:t>
            </a:r>
            <a:r>
              <a:rPr lang="en-US" dirty="0" smtClean="0"/>
              <a:t>= </a:t>
            </a:r>
            <a:r>
              <a:rPr lang="en-US" dirty="0" err="1" smtClean="0"/>
              <a:t>KNeighborsClassifier</a:t>
            </a:r>
            <a:r>
              <a:rPr lang="en-US" dirty="0" smtClean="0"/>
              <a:t>(</a:t>
            </a:r>
            <a:r>
              <a:rPr lang="en-US" dirty="0" err="1" smtClean="0"/>
              <a:t>n_neighbors</a:t>
            </a:r>
            <a:r>
              <a:rPr lang="en-US" dirty="0" smtClean="0"/>
              <a:t>=49</a:t>
            </a:r>
            <a:r>
              <a:rPr lang="en-US" dirty="0" smtClean="0"/>
              <a:t>)</a:t>
            </a:r>
          </a:p>
          <a:p>
            <a:r>
              <a:rPr lang="en-US" dirty="0" smtClean="0"/>
              <a:t> </a:t>
            </a:r>
            <a:r>
              <a:rPr lang="en-US" dirty="0" err="1" smtClean="0"/>
              <a:t>mnb</a:t>
            </a:r>
            <a:r>
              <a:rPr lang="en-US" dirty="0" smtClean="0"/>
              <a:t> = </a:t>
            </a:r>
            <a:r>
              <a:rPr lang="en-US" dirty="0" err="1" smtClean="0"/>
              <a:t>MultinomialNB</a:t>
            </a:r>
            <a:r>
              <a:rPr lang="en-US" dirty="0" smtClean="0"/>
              <a:t>(alpha=0.2</a:t>
            </a:r>
            <a:r>
              <a:rPr lang="en-US" dirty="0" smtClean="0"/>
              <a:t>)</a:t>
            </a:r>
          </a:p>
          <a:p>
            <a:r>
              <a:rPr lang="en-US" dirty="0" smtClean="0"/>
              <a:t> </a:t>
            </a:r>
            <a:r>
              <a:rPr lang="en-US" dirty="0" err="1" smtClean="0"/>
              <a:t>dtc</a:t>
            </a:r>
            <a:r>
              <a:rPr lang="en-US" dirty="0" smtClean="0"/>
              <a:t> = </a:t>
            </a:r>
            <a:r>
              <a:rPr lang="en-US" dirty="0" err="1" smtClean="0"/>
              <a:t>DecisionTreeClassifier</a:t>
            </a:r>
            <a:r>
              <a:rPr lang="en-US" dirty="0" smtClean="0"/>
              <a:t>(</a:t>
            </a:r>
            <a:r>
              <a:rPr lang="en-US" dirty="0" err="1" smtClean="0"/>
              <a:t>min_samples_split</a:t>
            </a:r>
            <a:r>
              <a:rPr lang="en-US" dirty="0" smtClean="0"/>
              <a:t>=7, </a:t>
            </a:r>
            <a:r>
              <a:rPr lang="en-US" dirty="0" err="1" smtClean="0"/>
              <a:t>random_state</a:t>
            </a:r>
            <a:r>
              <a:rPr lang="en-US" dirty="0" smtClean="0"/>
              <a:t>=111</a:t>
            </a:r>
            <a:r>
              <a:rPr lang="en-US" dirty="0" smtClean="0"/>
              <a:t>)</a:t>
            </a:r>
          </a:p>
          <a:p>
            <a:r>
              <a:rPr lang="en-US" dirty="0" smtClean="0"/>
              <a:t> </a:t>
            </a:r>
            <a:r>
              <a:rPr lang="en-US" dirty="0" err="1" smtClean="0"/>
              <a:t>lrc</a:t>
            </a:r>
            <a:r>
              <a:rPr lang="en-US" dirty="0" smtClean="0"/>
              <a:t> = </a:t>
            </a:r>
            <a:r>
              <a:rPr lang="en-US" dirty="0" err="1" smtClean="0"/>
              <a:t>LogisticRegression</a:t>
            </a:r>
            <a:r>
              <a:rPr lang="en-US" dirty="0" smtClean="0"/>
              <a:t>(solver='</a:t>
            </a:r>
            <a:r>
              <a:rPr lang="en-US" dirty="0" err="1" smtClean="0"/>
              <a:t>liblinear</a:t>
            </a:r>
            <a:r>
              <a:rPr lang="en-US" dirty="0" smtClean="0"/>
              <a:t>', penalty='l1') </a:t>
            </a:r>
            <a:endParaRPr lang="en-US" dirty="0" smtClean="0"/>
          </a:p>
          <a:p>
            <a:r>
              <a:rPr lang="en-US" dirty="0" err="1" smtClean="0"/>
              <a:t>rfc</a:t>
            </a:r>
            <a:r>
              <a:rPr lang="en-US" dirty="0" smtClean="0"/>
              <a:t> </a:t>
            </a:r>
            <a:r>
              <a:rPr lang="en-US" dirty="0" smtClean="0"/>
              <a:t>= </a:t>
            </a:r>
            <a:r>
              <a:rPr lang="en-US" dirty="0" err="1" smtClean="0"/>
              <a:t>RandomForestClassifier</a:t>
            </a:r>
            <a:r>
              <a:rPr lang="en-US" dirty="0" smtClean="0"/>
              <a:t>(</a:t>
            </a:r>
            <a:r>
              <a:rPr lang="en-US" dirty="0" err="1" smtClean="0"/>
              <a:t>n_estimators</a:t>
            </a:r>
            <a:r>
              <a:rPr lang="en-US" dirty="0" smtClean="0"/>
              <a:t>=31, </a:t>
            </a:r>
            <a:r>
              <a:rPr lang="en-US" dirty="0" err="1" smtClean="0"/>
              <a:t>random_state</a:t>
            </a:r>
            <a:r>
              <a:rPr lang="en-US" dirty="0" smtClean="0"/>
              <a:t>=111</a:t>
            </a:r>
            <a:r>
              <a:rPr lang="en-US" dirty="0" smtClean="0"/>
              <a:t>)</a:t>
            </a:r>
          </a:p>
          <a:p>
            <a:endParaRPr lang="en-US" dirty="0" smtClean="0"/>
          </a:p>
          <a:p>
            <a:r>
              <a:rPr lang="en-US" dirty="0" smtClean="0"/>
              <a:t> </a:t>
            </a:r>
            <a:r>
              <a:rPr lang="en-US" dirty="0" smtClean="0">
                <a:solidFill>
                  <a:srgbClr val="00B0F0"/>
                </a:solidFill>
              </a:rPr>
              <a:t>#create a dictionary of variables and models </a:t>
            </a:r>
            <a:endParaRPr lang="en-US" dirty="0" smtClean="0">
              <a:solidFill>
                <a:srgbClr val="00B0F0"/>
              </a:solidFill>
            </a:endParaRPr>
          </a:p>
          <a:p>
            <a:endParaRPr lang="en-US" dirty="0" smtClean="0"/>
          </a:p>
          <a:p>
            <a:r>
              <a:rPr lang="en-US" dirty="0" err="1" smtClean="0"/>
              <a:t>clfs</a:t>
            </a:r>
            <a:r>
              <a:rPr lang="en-US" dirty="0" smtClean="0"/>
              <a:t> </a:t>
            </a:r>
            <a:r>
              <a:rPr lang="en-US" dirty="0" smtClean="0"/>
              <a:t>= {'SVC' : </a:t>
            </a:r>
            <a:r>
              <a:rPr lang="en-US" dirty="0" err="1" smtClean="0"/>
              <a:t>svc,'KN</a:t>
            </a:r>
            <a:r>
              <a:rPr lang="en-US" dirty="0" smtClean="0"/>
              <a:t>' : </a:t>
            </a:r>
            <a:r>
              <a:rPr lang="en-US" dirty="0" err="1" smtClean="0"/>
              <a:t>knc</a:t>
            </a:r>
            <a:r>
              <a:rPr lang="en-US" dirty="0" smtClean="0"/>
              <a:t>, 'NB': </a:t>
            </a:r>
            <a:r>
              <a:rPr lang="en-US" dirty="0" err="1" smtClean="0"/>
              <a:t>mnb</a:t>
            </a:r>
            <a:r>
              <a:rPr lang="en-US" dirty="0" smtClean="0"/>
              <a:t>, 'DT': </a:t>
            </a:r>
            <a:r>
              <a:rPr lang="en-US" dirty="0" err="1" smtClean="0"/>
              <a:t>dtc</a:t>
            </a:r>
            <a:r>
              <a:rPr lang="en-US" dirty="0" smtClean="0"/>
              <a:t>, 'LR': </a:t>
            </a:r>
            <a:r>
              <a:rPr lang="en-US" dirty="0" err="1" smtClean="0"/>
              <a:t>lrc</a:t>
            </a:r>
            <a:r>
              <a:rPr lang="en-US" dirty="0" smtClean="0"/>
              <a:t>, 'RF': </a:t>
            </a:r>
            <a:r>
              <a:rPr lang="en-US" dirty="0" err="1" smtClean="0"/>
              <a:t>rfc</a:t>
            </a:r>
            <a:r>
              <a:rPr lang="en-US" dirty="0" smtClean="0"/>
              <a:t>}</a:t>
            </a:r>
            <a:endParaRPr lang="en-US" dirty="0"/>
          </a:p>
        </p:txBody>
      </p:sp>
      <p:sp>
        <p:nvSpPr>
          <p:cNvPr id="4" name="TextBox 3"/>
          <p:cNvSpPr txBox="1"/>
          <p:nvPr/>
        </p:nvSpPr>
        <p:spPr>
          <a:xfrm>
            <a:off x="415637" y="3990109"/>
            <a:ext cx="10515600" cy="1754326"/>
          </a:xfrm>
          <a:prstGeom prst="rect">
            <a:avLst/>
          </a:prstGeom>
          <a:noFill/>
        </p:spPr>
        <p:txBody>
          <a:bodyPr wrap="square" rtlCol="0">
            <a:spAutoFit/>
          </a:bodyPr>
          <a:lstStyle/>
          <a:p>
            <a:r>
              <a:rPr lang="en-IN" b="1" dirty="0" smtClean="0">
                <a:solidFill>
                  <a:srgbClr val="000000"/>
                </a:solidFill>
                <a:latin typeface="IBM Plex Sans" panose="020B0503050203000203" pitchFamily="34" charset="0"/>
              </a:rPr>
              <a:t>Challenges of Spam Detection:</a:t>
            </a:r>
          </a:p>
          <a:p>
            <a:r>
              <a:rPr lang="en-IN" b="1" dirty="0" smtClean="0">
                <a:solidFill>
                  <a:srgbClr val="000000"/>
                </a:solidFill>
                <a:latin typeface="IBM Plex Sans" panose="020B0503050203000203" pitchFamily="34" charset="0"/>
              </a:rPr>
              <a:t>                  </a:t>
            </a:r>
            <a:r>
              <a:rPr lang="en-US" dirty="0" smtClean="0">
                <a:solidFill>
                  <a:srgbClr val="000000"/>
                </a:solidFill>
                <a:latin typeface="Bahnschrift SemiBold" pitchFamily="34" charset="0"/>
              </a:rPr>
              <a:t>1.</a:t>
            </a:r>
            <a:r>
              <a:rPr lang="en-US" dirty="0" smtClean="0">
                <a:solidFill>
                  <a:srgbClr val="000000"/>
                </a:solidFill>
                <a:latin typeface="STIXGeneral-Regular"/>
              </a:rPr>
              <a:t>The growing amount of data on the Internet with various new features is a big challenge for spam detection systems.</a:t>
            </a:r>
          </a:p>
          <a:p>
            <a:r>
              <a:rPr lang="en-US" dirty="0" smtClean="0">
                <a:solidFill>
                  <a:srgbClr val="000000"/>
                </a:solidFill>
                <a:latin typeface="STIXGeneral-Regular"/>
              </a:rPr>
              <a:t>                  </a:t>
            </a:r>
            <a:r>
              <a:rPr lang="en-US" dirty="0" smtClean="0">
                <a:solidFill>
                  <a:srgbClr val="000000"/>
                </a:solidFill>
                <a:latin typeface="Bahnschrift SemiBold" pitchFamily="34" charset="0"/>
              </a:rPr>
              <a:t>2.</a:t>
            </a:r>
            <a:r>
              <a:rPr lang="en-US" dirty="0" smtClean="0">
                <a:solidFill>
                  <a:srgbClr val="000000"/>
                </a:solidFill>
                <a:latin typeface="STIXGeneral-Regular"/>
              </a:rPr>
              <a:t>eatures’ evaluation from several dimensions such as temporal, writing styles, semantic, and statistical ones is also challenging for spam filters.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xmlns=""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xmlns="" val="593145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84909"/>
            <a:ext cx="10673541" cy="5909310"/>
          </a:xfrm>
          <a:prstGeom prst="rect">
            <a:avLst/>
          </a:prstGeom>
          <a:noFill/>
        </p:spPr>
        <p:txBody>
          <a:bodyPr wrap="square" rtlCol="0">
            <a:spAutoFit/>
          </a:bodyPr>
          <a:lstStyle/>
          <a:p>
            <a:r>
              <a:rPr lang="en-US" dirty="0" smtClean="0">
                <a:solidFill>
                  <a:srgbClr val="000000"/>
                </a:solidFill>
                <a:latin typeface="Bahnschrift SemiBold" pitchFamily="34" charset="0"/>
              </a:rPr>
              <a:t>                 3.</a:t>
            </a:r>
            <a:r>
              <a:rPr lang="en-US" dirty="0" smtClean="0">
                <a:solidFill>
                  <a:srgbClr val="000000"/>
                </a:solidFill>
                <a:latin typeface="STIXGeneral-Regular"/>
              </a:rPr>
              <a:t>Most </a:t>
            </a:r>
            <a:r>
              <a:rPr lang="en-US" dirty="0" smtClean="0">
                <a:solidFill>
                  <a:srgbClr val="000000"/>
                </a:solidFill>
                <a:latin typeface="STIXGeneral-Regular"/>
              </a:rPr>
              <a:t>of the models are trained on balanced datasets, while self-learning models are not possible.                                </a:t>
            </a:r>
          </a:p>
          <a:p>
            <a:r>
              <a:rPr lang="en-US" dirty="0" smtClean="0">
                <a:solidFill>
                  <a:srgbClr val="000000"/>
                </a:solidFill>
                <a:latin typeface="STIXGeneral-Regular"/>
              </a:rPr>
              <a:t>                 </a:t>
            </a:r>
            <a:r>
              <a:rPr lang="en-US" dirty="0" smtClean="0">
                <a:solidFill>
                  <a:srgbClr val="000000"/>
                </a:solidFill>
                <a:latin typeface="Bahnschrift SemiBold" pitchFamily="34" charset="0"/>
              </a:rPr>
              <a:t>4.</a:t>
            </a:r>
            <a:r>
              <a:rPr lang="en-US" dirty="0" smtClean="0">
                <a:solidFill>
                  <a:srgbClr val="000000"/>
                </a:solidFill>
                <a:latin typeface="STIXGeneral-Regular"/>
              </a:rPr>
              <a:t>Many spam detection models face adversarial machine learning attacks that will decrease their effectiveness. Adversaries can throw a variety of attacks during the training and testing of ML models.</a:t>
            </a:r>
          </a:p>
          <a:p>
            <a:r>
              <a:rPr lang="en-US" dirty="0" smtClean="0">
                <a:solidFill>
                  <a:srgbClr val="000000"/>
                </a:solidFill>
                <a:latin typeface="STIXGeneral-Regular"/>
              </a:rPr>
              <a:t>                 </a:t>
            </a:r>
            <a:r>
              <a:rPr lang="en-US" dirty="0" smtClean="0">
                <a:solidFill>
                  <a:srgbClr val="000000"/>
                </a:solidFill>
                <a:latin typeface="Bahnschrift SemiBold" pitchFamily="34" charset="0"/>
              </a:rPr>
              <a:t>5.</a:t>
            </a:r>
            <a:r>
              <a:rPr lang="en-US" dirty="0" smtClean="0">
                <a:solidFill>
                  <a:srgbClr val="000000"/>
                </a:solidFill>
                <a:latin typeface="STIXGeneral-Regular"/>
              </a:rPr>
              <a:t>Deep fake is another big challenge that is being faced by spam detection systems. To generate, modify, and style pictures and videos, neural network models such as GPT-2,3 and image generation models like </a:t>
            </a:r>
            <a:r>
              <a:rPr lang="en-US" dirty="0" err="1" smtClean="0">
                <a:solidFill>
                  <a:srgbClr val="000000"/>
                </a:solidFill>
                <a:latin typeface="STIXGeneral-Regular"/>
              </a:rPr>
              <a:t>BigGAN</a:t>
            </a:r>
            <a:r>
              <a:rPr lang="en-US" dirty="0" smtClean="0">
                <a:solidFill>
                  <a:srgbClr val="000000"/>
                </a:solidFill>
                <a:latin typeface="STIXGeneral-Regular"/>
              </a:rPr>
              <a:t>, </a:t>
            </a:r>
            <a:r>
              <a:rPr lang="en-US" dirty="0" err="1" smtClean="0">
                <a:solidFill>
                  <a:srgbClr val="000000"/>
                </a:solidFill>
                <a:latin typeface="STIXGeneral-Regular"/>
              </a:rPr>
              <a:t>StyleGAN</a:t>
            </a:r>
            <a:r>
              <a:rPr lang="en-US" dirty="0" smtClean="0">
                <a:solidFill>
                  <a:srgbClr val="000000"/>
                </a:solidFill>
                <a:latin typeface="STIXGeneral-Regular"/>
              </a:rPr>
              <a:t>, and </a:t>
            </a:r>
            <a:r>
              <a:rPr lang="en-US" dirty="0" err="1" smtClean="0">
                <a:solidFill>
                  <a:srgbClr val="000000"/>
                </a:solidFill>
                <a:latin typeface="STIXGeneral-Regular"/>
              </a:rPr>
              <a:t>CycleGAN</a:t>
            </a:r>
            <a:r>
              <a:rPr lang="en-US" dirty="0" smtClean="0">
                <a:solidFill>
                  <a:srgbClr val="000000"/>
                </a:solidFill>
                <a:latin typeface="STIXGeneral-Regular"/>
              </a:rPr>
              <a:t> are adopted. </a:t>
            </a:r>
          </a:p>
          <a:p>
            <a:r>
              <a:rPr lang="en-US" dirty="0" smtClean="0">
                <a:solidFill>
                  <a:srgbClr val="000000"/>
                </a:solidFill>
                <a:latin typeface="STIXGeneral-Regular"/>
              </a:rPr>
              <a:t>                 </a:t>
            </a:r>
            <a:r>
              <a:rPr lang="en-US" dirty="0" smtClean="0">
                <a:solidFill>
                  <a:srgbClr val="000000"/>
                </a:solidFill>
                <a:latin typeface="Bahnschrift SemiBold" pitchFamily="34" charset="0"/>
              </a:rPr>
              <a:t>6.</a:t>
            </a:r>
            <a:r>
              <a:rPr lang="en-US" dirty="0" smtClean="0">
                <a:solidFill>
                  <a:srgbClr val="000000"/>
                </a:solidFill>
                <a:latin typeface="STIXGeneral-Regular"/>
              </a:rPr>
              <a:t>Deep fakes can be used to disseminate false information</a:t>
            </a:r>
            <a:r>
              <a:rPr lang="en-US" dirty="0" smtClean="0">
                <a:solidFill>
                  <a:srgbClr val="000000"/>
                </a:solidFill>
                <a:latin typeface="STIXGeneral-Regular"/>
              </a:rPr>
              <a:t>.</a:t>
            </a:r>
          </a:p>
          <a:p>
            <a:endParaRPr lang="en-US" dirty="0" smtClean="0">
              <a:solidFill>
                <a:srgbClr val="000000"/>
              </a:solidFill>
              <a:latin typeface="STIXGeneral-Regular"/>
            </a:endParaRPr>
          </a:p>
          <a:p>
            <a:r>
              <a:rPr lang="en-IN" b="1" dirty="0" smtClean="0">
                <a:solidFill>
                  <a:srgbClr val="000000"/>
                </a:solidFill>
                <a:latin typeface="IBM Plex Sans" panose="020B0503050203000203" pitchFamily="34" charset="0"/>
              </a:rPr>
              <a:t>Conclusion:</a:t>
            </a:r>
          </a:p>
          <a:p>
            <a:r>
              <a:rPr lang="en-IN" b="1" dirty="0" smtClean="0">
                <a:solidFill>
                  <a:srgbClr val="000000"/>
                </a:solidFill>
                <a:latin typeface="IBM Plex Sans" panose="020B0503050203000203" pitchFamily="34" charset="0"/>
              </a:rPr>
              <a:t>               </a:t>
            </a:r>
            <a:r>
              <a:rPr lang="en-US" dirty="0" smtClean="0"/>
              <a:t>Spam detection and filtration gained the attention of a sizeable research community.  The study compares these approaches and provides a summary of learned lessons from each      category. This study concludes that most of the proposed email and </a:t>
            </a:r>
            <a:r>
              <a:rPr lang="en-US" dirty="0" err="1" smtClean="0"/>
              <a:t>IoT</a:t>
            </a:r>
            <a:r>
              <a:rPr lang="en-US" dirty="0" smtClean="0"/>
              <a:t> spam detection methods are based on supervised machine learning techniques. A labeled dataset for the supervised model training is a crucial and time-consuming task. Supervised learning algorithms SVM and Naïve </a:t>
            </a:r>
            <a:r>
              <a:rPr lang="en-US" dirty="0" err="1" smtClean="0"/>
              <a:t>Bayes</a:t>
            </a:r>
            <a:r>
              <a:rPr lang="en-US" dirty="0" smtClean="0"/>
              <a:t> outperform other models in spam detection. The study provides comprehensive insights of these algorithms and some future research directions for email spam detection and filtering.</a:t>
            </a:r>
            <a:endParaRPr lang="en-IN" dirty="0" smtClean="0"/>
          </a:p>
          <a:p>
            <a:endParaRPr lang="en-IN" b="1" dirty="0" smtClean="0">
              <a:solidFill>
                <a:srgbClr val="000000"/>
              </a:solidFill>
              <a:latin typeface="IBM Plex Sans" panose="020B0503050203000203" pitchFamily="34" charset="0"/>
            </a:endParaRPr>
          </a:p>
          <a:p>
            <a:endParaRPr lang="en-IN" dirty="0" smtClean="0"/>
          </a:p>
          <a:p>
            <a:endParaRPr lang="en-US" dirty="0"/>
          </a:p>
        </p:txBody>
      </p:sp>
    </p:spTree>
    <p:extLst>
      <p:ext uri="{BB962C8B-B14F-4D97-AF65-F5344CB8AC3E}">
        <p14:creationId xmlns:p14="http://schemas.microsoft.com/office/powerpoint/2010/main" xmlns="" val="334463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xmlns="" id="{96E264D8-0B90-54B9-AF93-7AEBAE7745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xmlns=""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xmlns=""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xmlns="" id="{3B1E2767-84BA-1343-B712-C2BBE6BCFB98}"/>
              </a:ext>
            </a:extLst>
          </p:cNvPr>
          <p:cNvSpPr txBox="1"/>
          <p:nvPr/>
        </p:nvSpPr>
        <p:spPr>
          <a:xfrm>
            <a:off x="686401" y="3255342"/>
            <a:ext cx="10981765" cy="2031325"/>
          </a:xfrm>
          <a:prstGeom prst="rect">
            <a:avLst/>
          </a:prstGeom>
          <a:noFill/>
        </p:spPr>
        <p:txBody>
          <a:bodyPr wrap="square" rtlCol="0">
            <a:spAutoFit/>
          </a:bodyPr>
          <a:lstStyle/>
          <a:p>
            <a:pPr algn="just"/>
            <a:r>
              <a:rPr lang="en-US" b="1" i="0" dirty="0">
                <a:solidFill>
                  <a:srgbClr val="000000"/>
                </a:solidFill>
                <a:effectLst/>
                <a:latin typeface="STIXGeneral-Regular"/>
              </a:rPr>
              <a:t> 1.Spam Filtering Methods in Email </a:t>
            </a:r>
            <a:r>
              <a:rPr lang="en-US" b="1" dirty="0">
                <a:solidFill>
                  <a:srgbClr val="000000"/>
                </a:solidFill>
                <a:latin typeface="STIXGeneral-Regular"/>
              </a:rPr>
              <a:t>:</a:t>
            </a:r>
            <a:endParaRPr lang="en-US" b="1" i="0" dirty="0">
              <a:solidFill>
                <a:srgbClr val="000000"/>
              </a:solidFill>
              <a:effectLst/>
              <a:latin typeface="STIXGeneral-Regular"/>
            </a:endParaRPr>
          </a:p>
          <a:p>
            <a:pPr marL="285750" indent="-285750" algn="just">
              <a:buFont typeface="Wingdings" panose="05000000000000000000" pitchFamily="2" charset="2"/>
              <a:buChar char="Ø"/>
            </a:pPr>
            <a:r>
              <a:rPr lang="en-US" b="1" dirty="0">
                <a:solidFill>
                  <a:srgbClr val="000000"/>
                </a:solidFill>
                <a:latin typeface="STIXGeneral-Regular"/>
              </a:rPr>
              <a:t>    </a:t>
            </a:r>
            <a:r>
              <a:rPr lang="en-US" b="0" i="0" dirty="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dirty="0">
                <a:solidFill>
                  <a:srgbClr val="000000"/>
                </a:solidFill>
                <a:latin typeface="STIXGeneral-Regular"/>
              </a:rPr>
              <a:t>.</a:t>
            </a:r>
          </a:p>
          <a:p>
            <a:pPr algn="just"/>
            <a:r>
              <a:rPr lang="en-US" b="1" i="0" dirty="0">
                <a:solidFill>
                  <a:srgbClr val="000000"/>
                </a:solidFill>
                <a:effectLst/>
                <a:latin typeface="STIXGeneral-Regular"/>
              </a:rPr>
              <a:t> Method 1:The Standard Spam Filtering Method</a:t>
            </a:r>
          </a:p>
          <a:p>
            <a:pPr algn="just"/>
            <a:endParaRPr lang="en-US" b="1" i="0" dirty="0">
              <a:solidFill>
                <a:srgbClr val="000000"/>
              </a:solidFill>
              <a:effectLst/>
              <a:latin typeface="STIXGeneral-Regular"/>
            </a:endParaRPr>
          </a:p>
          <a:p>
            <a:pPr algn="just"/>
            <a:r>
              <a:rPr lang="en-US" b="1" dirty="0">
                <a:solidFill>
                  <a:srgbClr val="000000"/>
                </a:solidFill>
                <a:latin typeface="STIXGeneral-Regular"/>
              </a:rPr>
              <a:t>     </a:t>
            </a:r>
            <a:endParaRPr lang="en-US" b="1" i="0" dirty="0">
              <a:solidFill>
                <a:srgbClr val="000000"/>
              </a:solidFill>
              <a:effectLst/>
              <a:latin typeface="STIXGeneral-Regular"/>
            </a:endParaRPr>
          </a:p>
        </p:txBody>
      </p:sp>
      <p:pic>
        <p:nvPicPr>
          <p:cNvPr id="10" name="Picture 9">
            <a:extLst>
              <a:ext uri="{FF2B5EF4-FFF2-40B4-BE49-F238E27FC236}">
                <a16:creationId xmlns:a16="http://schemas.microsoft.com/office/drawing/2014/main" xmlns="" id="{C6E3730F-D2B1-B1CD-5B2A-01A786143CE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97575" y="4376086"/>
            <a:ext cx="4164542" cy="1922564"/>
          </a:xfrm>
          <a:prstGeom prst="rect">
            <a:avLst/>
          </a:prstGeom>
        </p:spPr>
      </p:pic>
    </p:spTree>
    <p:extLst>
      <p:ext uri="{BB962C8B-B14F-4D97-AF65-F5344CB8AC3E}">
        <p14:creationId xmlns:p14="http://schemas.microsoft.com/office/powerpoint/2010/main" xmlns=""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xmlns=""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xmlns=""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xmlns=""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xmlns=""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xmlns=""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xmlns="" id="{A1009E06-49ED-B666-CA7B-0F58EC386A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30847" y="3631275"/>
            <a:ext cx="4770805" cy="2544872"/>
          </a:xfrm>
          <a:prstGeom prst="rect">
            <a:avLst/>
          </a:prstGeom>
        </p:spPr>
      </p:pic>
    </p:spTree>
    <p:extLst>
      <p:ext uri="{BB962C8B-B14F-4D97-AF65-F5344CB8AC3E}">
        <p14:creationId xmlns:p14="http://schemas.microsoft.com/office/powerpoint/2010/main" xmlns=""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2715B6-C7AD-E570-90F1-FA60C6445B03}"/>
              </a:ext>
            </a:extLst>
          </p:cNvPr>
          <p:cNvSpPr txBox="1"/>
          <p:nvPr/>
        </p:nvSpPr>
        <p:spPr>
          <a:xfrm>
            <a:off x="950259" y="484094"/>
            <a:ext cx="9538447" cy="2308324"/>
          </a:xfrm>
          <a:prstGeom prst="rect">
            <a:avLst/>
          </a:prstGeom>
          <a:noFill/>
        </p:spPr>
        <p:txBody>
          <a:bodyPr wrap="square" rtlCol="0">
            <a:spAutoFit/>
          </a:bodyPr>
          <a:lstStyle/>
          <a:p>
            <a:r>
              <a:rPr lang="en-IN" b="1" i="0">
                <a:solidFill>
                  <a:srgbClr val="000000"/>
                </a:solidFill>
                <a:effectLst/>
                <a:latin typeface="STIXGeneral-Regular"/>
              </a:rPr>
              <a:t>Case-Based Spam Filtering:</a:t>
            </a:r>
          </a:p>
          <a:p>
            <a:r>
              <a:rPr lang="en-IN" b="1">
                <a:solidFill>
                  <a:srgbClr val="000000"/>
                </a:solidFill>
                <a:latin typeface="STIXGeneral-Regular"/>
              </a:rPr>
              <a:t>                </a:t>
            </a:r>
            <a:r>
              <a:rPr lang="en-US" b="0" i="0">
                <a:solidFill>
                  <a:srgbClr val="000000"/>
                </a:solidFill>
                <a:effectLst/>
                <a:latin typeface="STIXGeneral-Regular"/>
              </a:rPr>
              <a:t>One of the  conventional machine learning methods for spam detection is the case-based or sample-based spam filtering system .  There are many phases to this type of filtering with the aid of the collection method; it collects mails during the first step.</a:t>
            </a:r>
          </a:p>
          <a:p>
            <a:r>
              <a:rPr lang="en-US">
                <a:solidFill>
                  <a:srgbClr val="000000"/>
                </a:solidFill>
                <a:latin typeface="STIXGeneral-Regular"/>
              </a:rPr>
              <a:t>               </a:t>
            </a:r>
            <a:r>
              <a:rPr lang="en-US" b="0" i="0">
                <a:solidFill>
                  <a:srgbClr val="000000"/>
                </a:solidFill>
                <a:effectLst/>
                <a:latin typeface="STIXGeneral-Regular"/>
              </a:rPr>
              <a:t> After all the major transition continues with the preprocessing steps through the client graphical user interface, outlining abstraction, and choice of email data classification, testing the entire process using vector expression and classifying the data into two classes: spam and legitimate email.</a:t>
            </a:r>
            <a:endParaRPr lang="en-IN"/>
          </a:p>
        </p:txBody>
      </p:sp>
      <p:pic>
        <p:nvPicPr>
          <p:cNvPr id="4" name="Picture 3">
            <a:extLst>
              <a:ext uri="{FF2B5EF4-FFF2-40B4-BE49-F238E27FC236}">
                <a16:creationId xmlns:a16="http://schemas.microsoft.com/office/drawing/2014/main" xmlns="" id="{6196BEAA-E17F-A542-6FCE-ECCC828B584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71302" y="2576689"/>
            <a:ext cx="5296359" cy="2781541"/>
          </a:xfrm>
          <a:prstGeom prst="rect">
            <a:avLst/>
          </a:prstGeom>
        </p:spPr>
      </p:pic>
    </p:spTree>
    <p:extLst>
      <p:ext uri="{BB962C8B-B14F-4D97-AF65-F5344CB8AC3E}">
        <p14:creationId xmlns:p14="http://schemas.microsoft.com/office/powerpoint/2010/main" xmlns="" val="40800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xmlns="" id="{3C54FBE0-5F82-4408-8398-F2181158E4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33638" y="693108"/>
            <a:ext cx="3959533" cy="2626786"/>
          </a:xfrm>
          <a:prstGeom prst="rect">
            <a:avLst/>
          </a:prstGeom>
        </p:spPr>
      </p:pic>
      <p:sp>
        <p:nvSpPr>
          <p:cNvPr id="6" name="TextBox 5">
            <a:extLst>
              <a:ext uri="{FF2B5EF4-FFF2-40B4-BE49-F238E27FC236}">
                <a16:creationId xmlns:a16="http://schemas.microsoft.com/office/drawing/2014/main" xmlns="" id="{F1854648-EAB0-4B2B-F776-A5DFD53A3F38}"/>
              </a:ext>
            </a:extLst>
          </p:cNvPr>
          <p:cNvSpPr txBox="1"/>
          <p:nvPr/>
        </p:nvSpPr>
        <p:spPr>
          <a:xfrm>
            <a:off x="294925" y="3098523"/>
            <a:ext cx="4652682" cy="1200329"/>
          </a:xfrm>
          <a:prstGeom prst="rect">
            <a:avLst/>
          </a:prstGeom>
          <a:noFill/>
        </p:spPr>
        <p:txBody>
          <a:bodyPr wrap="square" rtlCol="0">
            <a:spAutoFit/>
          </a:bodyPr>
          <a:lstStyle/>
          <a:p>
            <a:r>
              <a:rPr lang="en-US" dirty="0">
                <a:latin typeface="Arial Black" pitchFamily="34" charset="0"/>
                <a:cs typeface="Aharoni" panose="02010803020104030203" pitchFamily="2" charset="-79"/>
              </a:rPr>
              <a:t>ALGORITHM USED:</a:t>
            </a:r>
          </a:p>
          <a:p>
            <a:r>
              <a:rPr lang="en-US" dirty="0">
                <a:latin typeface="Aharoni" panose="02010803020104030203" pitchFamily="2" charset="-79"/>
                <a:cs typeface="Aharoni" panose="02010803020104030203" pitchFamily="2" charset="-79"/>
              </a:rPr>
              <a:t>     </a:t>
            </a:r>
          </a:p>
          <a:p>
            <a:endParaRPr lang="en-IN" dirty="0">
              <a:latin typeface="Aharoni" panose="02010803020104030203" pitchFamily="2" charset="-79"/>
              <a:cs typeface="Aharoni" panose="02010803020104030203" pitchFamily="2" charset="-79"/>
            </a:endParaRPr>
          </a:p>
          <a:p>
            <a:endParaRPr lang="en-IN" dirty="0"/>
          </a:p>
        </p:txBody>
      </p:sp>
      <p:sp>
        <p:nvSpPr>
          <p:cNvPr id="7" name="TextBox 6">
            <a:extLst>
              <a:ext uri="{FF2B5EF4-FFF2-40B4-BE49-F238E27FC236}">
                <a16:creationId xmlns:a16="http://schemas.microsoft.com/office/drawing/2014/main" xmlns="" id="{CBA1046B-CB06-2FA2-7120-8EBB07880DBF}"/>
              </a:ext>
            </a:extLst>
          </p:cNvPr>
          <p:cNvSpPr txBox="1"/>
          <p:nvPr/>
        </p:nvSpPr>
        <p:spPr>
          <a:xfrm>
            <a:off x="589808" y="3465461"/>
            <a:ext cx="10927976" cy="3139321"/>
          </a:xfrm>
          <a:prstGeom prst="rect">
            <a:avLst/>
          </a:prstGeom>
          <a:noFill/>
        </p:spPr>
        <p:txBody>
          <a:bodyPr wrap="square" rtlCol="0">
            <a:spAutoFit/>
          </a:bodyPr>
          <a:lstStyle/>
          <a:p>
            <a:r>
              <a:rPr lang="en-IN" b="1" i="0" dirty="0">
                <a:solidFill>
                  <a:srgbClr val="000000"/>
                </a:solidFill>
                <a:effectLst/>
                <a:latin typeface="STIXGeneral-Regular"/>
              </a:rPr>
              <a:t>SUPERVISED LEARNING:</a:t>
            </a:r>
          </a:p>
          <a:p>
            <a:r>
              <a:rPr lang="en-IN" b="1" i="0" dirty="0">
                <a:solidFill>
                  <a:srgbClr val="000000"/>
                </a:solidFill>
                <a:effectLst/>
                <a:latin typeface="STIXGeneral-Regular"/>
              </a:rPr>
              <a:t>            1.Naïve </a:t>
            </a:r>
            <a:r>
              <a:rPr lang="en-IN" b="1" i="0" dirty="0" err="1">
                <a:solidFill>
                  <a:srgbClr val="000000"/>
                </a:solidFill>
                <a:effectLst/>
                <a:latin typeface="STIXGeneral-Regular"/>
              </a:rPr>
              <a:t>Bayes</a:t>
            </a:r>
            <a:r>
              <a:rPr lang="en-IN" b="1" i="0" dirty="0">
                <a:solidFill>
                  <a:srgbClr val="000000"/>
                </a:solidFill>
                <a:effectLst/>
                <a:latin typeface="STIXGeneral-Regular"/>
              </a:rPr>
              <a:t> Classifier (NB):</a:t>
            </a:r>
          </a:p>
          <a:p>
            <a:pPr marL="285750" indent="-285750">
              <a:buFont typeface="Arial" pitchFamily="34" charset="0"/>
              <a:buChar char="•"/>
            </a:pPr>
            <a:r>
              <a:rPr lang="en-IN" b="1" dirty="0">
                <a:solidFill>
                  <a:srgbClr val="000000"/>
                </a:solidFill>
                <a:latin typeface="STIXGeneral-Regular"/>
              </a:rPr>
              <a:t>            </a:t>
            </a:r>
            <a:r>
              <a:rPr lang="en-US" b="0" i="0" dirty="0">
                <a:solidFill>
                  <a:srgbClr val="000000"/>
                </a:solidFill>
                <a:effectLst/>
                <a:latin typeface="STIXGeneral-Regular"/>
              </a:rPr>
              <a:t>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is based on the </a:t>
            </a:r>
            <a:r>
              <a:rPr lang="en-US" b="0" i="0" dirty="0" err="1">
                <a:solidFill>
                  <a:srgbClr val="000000"/>
                </a:solidFill>
                <a:effectLst/>
                <a:latin typeface="STIXGeneral-Regular"/>
              </a:rPr>
              <a:t>Bayes</a:t>
            </a:r>
            <a:r>
              <a:rPr lang="en-US" b="0" i="0" dirty="0">
                <a:solidFill>
                  <a:srgbClr val="000000"/>
                </a:solidFill>
                <a:effectLst/>
                <a:latin typeface="STIXGeneral-Regular"/>
              </a:rPr>
              <a:t> theorem. It assumes that the predictors are independent, which means that knowing the value of one attribute impacts any other attribute’s value.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classifiers are easy to build because they do not require any iterative process and they perform very efficiently on large datasets with a handsome level of accuracy.</a:t>
            </a:r>
            <a:r>
              <a:rPr lang="en-US" b="1" i="0" dirty="0">
                <a:solidFill>
                  <a:srgbClr val="000000"/>
                </a:solidFill>
                <a:effectLst/>
                <a:latin typeface="STIXGeneral-Regular"/>
              </a:rPr>
              <a:t> </a:t>
            </a:r>
            <a:r>
              <a:rPr lang="en-US" b="0" i="0" dirty="0">
                <a:solidFill>
                  <a:srgbClr val="000000"/>
                </a:solidFill>
                <a:effectLst/>
                <a:latin typeface="STIXGeneral-Regular"/>
              </a:rPr>
              <a:t>This research uses three steps for the filtration of emails, i.e., preprocessing, feature selection, and, at last, it implements the features by using 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The preprocessing step removes all conjunction words, articles, and stop words from the email body. Then, they used the WEKA tool  and made two datasets called spam data and spam base dataset. </a:t>
            </a:r>
            <a:endParaRPr lang="en-US" b="1" i="0" dirty="0">
              <a:solidFill>
                <a:srgbClr val="000000"/>
              </a:solidFill>
              <a:effectLst/>
              <a:latin typeface="STIXGeneral-Regular"/>
            </a:endParaRPr>
          </a:p>
          <a:p>
            <a:endParaRPr lang="en-IN" dirty="0"/>
          </a:p>
        </p:txBody>
      </p:sp>
    </p:spTree>
    <p:extLst>
      <p:ext uri="{BB962C8B-B14F-4D97-AF65-F5344CB8AC3E}">
        <p14:creationId xmlns:p14="http://schemas.microsoft.com/office/powerpoint/2010/main" xmlns="" val="10771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55" y="518615"/>
            <a:ext cx="10385946" cy="1200329"/>
          </a:xfrm>
          <a:prstGeom prst="rect">
            <a:avLst/>
          </a:prstGeom>
          <a:noFill/>
        </p:spPr>
        <p:txBody>
          <a:bodyPr wrap="square" rtlCol="0">
            <a:spAutoFit/>
          </a:bodyPr>
          <a:lstStyle/>
          <a:p>
            <a:r>
              <a:rPr lang="en-US">
                <a:latin typeface="Arial Black" panose="020B0A04020102020204" pitchFamily="34" charset="0"/>
              </a:rPr>
              <a:t>UNSUPERVISED </a:t>
            </a:r>
            <a:r>
              <a:rPr lang="en-US" sz="1600">
                <a:latin typeface="Arial Black" panose="020B0A04020102020204" pitchFamily="34" charset="0"/>
              </a:rPr>
              <a:t>LEARNING</a:t>
            </a:r>
            <a:r>
              <a:rPr lang="en-US">
                <a:latin typeface="Arial Black" panose="020B0A04020102020204" pitchFamily="34" charset="0"/>
              </a:rPr>
              <a:t>:</a:t>
            </a:r>
          </a:p>
          <a:p>
            <a:r>
              <a:rPr lang="en-US"/>
              <a:t>  Unsupervised learning works on unlabeled data and makes clusters of the data based on the features of that data. This type of learning can be used for various problems like Recommender Systems, identifying Buying Habits, Grouping User Logs, dimensionality reduction, etc.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47416" y="1709739"/>
            <a:ext cx="4326339" cy="2405088"/>
          </a:xfrm>
          <a:prstGeom prst="rect">
            <a:avLst/>
          </a:prstGeom>
          <a:noFill/>
          <a:ln w="9525">
            <a:noFill/>
            <a:miter lim="800000"/>
            <a:headEnd/>
            <a:tailEnd/>
          </a:ln>
        </p:spPr>
      </p:pic>
      <p:sp>
        <p:nvSpPr>
          <p:cNvPr id="4" name="TextBox 3"/>
          <p:cNvSpPr txBox="1"/>
          <p:nvPr/>
        </p:nvSpPr>
        <p:spPr>
          <a:xfrm>
            <a:off x="764275" y="4353636"/>
            <a:ext cx="8952931" cy="1477328"/>
          </a:xfrm>
          <a:prstGeom prst="rect">
            <a:avLst/>
          </a:prstGeom>
          <a:noFill/>
        </p:spPr>
        <p:txBody>
          <a:bodyPr wrap="square" rtlCol="0">
            <a:spAutoFit/>
          </a:bodyPr>
          <a:lstStyle/>
          <a:p>
            <a:r>
              <a:rPr lang="en-US" b="1" dirty="0"/>
              <a:t>Hierarchical Clustering:</a:t>
            </a:r>
            <a:endParaRPr lang="en-US" dirty="0"/>
          </a:p>
          <a:p>
            <a:r>
              <a:rPr lang="en-US" dirty="0"/>
              <a:t>          Hierarchical clustering identifies clusters with a hierarchy achieved either by iteratively combining smaller clusters into a more significant cluster or by splitting a more massive cluster into smaller clusters. This cluster hierarchy, generated through a clustering algorithm, is called a </a:t>
            </a:r>
            <a:r>
              <a:rPr lang="en-US" dirty="0" err="1"/>
              <a:t>dendrogram</a:t>
            </a:r>
            <a:r>
              <a:rPr lang="en-US" dirty="0"/>
              <a:t> . A </a:t>
            </a:r>
            <a:r>
              <a:rPr lang="en-US" dirty="0" err="1"/>
              <a:t>dendrogram</a:t>
            </a:r>
            <a:r>
              <a:rPr lang="en-US" dirty="0"/>
              <a:t> is one way of representing the hierarchical clusters.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2688609"/>
            <a:ext cx="10699844" cy="1200329"/>
          </a:xfrm>
          <a:prstGeom prst="rect">
            <a:avLst/>
          </a:prstGeom>
          <a:noFill/>
        </p:spPr>
        <p:txBody>
          <a:bodyPr wrap="square" rtlCol="0">
            <a:spAutoFit/>
          </a:bodyPr>
          <a:lstStyle/>
          <a:p>
            <a:r>
              <a:rPr lang="en-US" b="1" dirty="0"/>
              <a:t>Partitional Clustering:</a:t>
            </a:r>
          </a:p>
          <a:p>
            <a:r>
              <a:rPr lang="en-US" dirty="0"/>
              <a:t>                A partitional clustering divides a single set of data objects into non overlapping subsets  so that each data object is in only one subset . Partitional clustering algorithms make different partitions of data and then evaluate the required results based on some criteria.</a:t>
            </a:r>
          </a:p>
        </p:txBody>
      </p:sp>
      <p:sp>
        <p:nvSpPr>
          <p:cNvPr id="3" name="TextBox 2"/>
          <p:cNvSpPr txBox="1"/>
          <p:nvPr/>
        </p:nvSpPr>
        <p:spPr>
          <a:xfrm>
            <a:off x="818866" y="2101755"/>
            <a:ext cx="9376011" cy="369332"/>
          </a:xfrm>
          <a:prstGeom prst="rect">
            <a:avLst/>
          </a:prstGeom>
          <a:noFill/>
        </p:spPr>
        <p:txBody>
          <a:bodyPr wrap="square" rtlCol="0">
            <a:spAutoFit/>
          </a:bodyPr>
          <a:lstStyle/>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129603" y="247011"/>
            <a:ext cx="4625906" cy="2305120"/>
          </a:xfrm>
          <a:prstGeom prst="rect">
            <a:avLst/>
          </a:prstGeom>
          <a:noFill/>
          <a:ln w="9525">
            <a:noFill/>
            <a:miter lim="800000"/>
            <a:headEnd/>
            <a:tailEnd/>
          </a:ln>
        </p:spPr>
      </p:pic>
      <p:sp>
        <p:nvSpPr>
          <p:cNvPr id="6" name="TextBox 5"/>
          <p:cNvSpPr txBox="1"/>
          <p:nvPr/>
        </p:nvSpPr>
        <p:spPr>
          <a:xfrm>
            <a:off x="682388" y="4135272"/>
            <a:ext cx="10345003" cy="1754326"/>
          </a:xfrm>
          <a:prstGeom prst="rect">
            <a:avLst/>
          </a:prstGeom>
          <a:noFill/>
        </p:spPr>
        <p:txBody>
          <a:bodyPr wrap="square" rtlCol="0">
            <a:spAutoFit/>
          </a:bodyPr>
          <a:lstStyle/>
          <a:p>
            <a:r>
              <a:rPr lang="en-US" b="1" dirty="0"/>
              <a:t>Reinforcement Machine Learning</a:t>
            </a:r>
            <a:r>
              <a:rPr lang="en-US" dirty="0"/>
              <a:t>:</a:t>
            </a:r>
          </a:p>
          <a:p>
            <a:r>
              <a:rPr lang="en-US" b="1" dirty="0"/>
              <a:t>            </a:t>
            </a:r>
            <a:r>
              <a:rPr lang="en-US" dirty="0"/>
              <a:t>Reinforcement learning is another type of machine learning which works on reward taken from its environment. It takes suitable actions to make or get the maximum reward in a given situation. The main difference between supervised and reinforcement learning is that supervised learning needs training data with correct labels. Simultaneously, there is no correct label in reinforcement learning, but the agent decides what to do to perform the given task.</a:t>
            </a:r>
            <a:endParaRPr lang="en-US"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455</TotalTime>
  <Words>2431</Words>
  <Application>Microsoft Office PowerPoint</Application>
  <PresentationFormat>Custom</PresentationFormat>
  <Paragraphs>209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ECELAB6</cp:lastModifiedBy>
  <cp:revision>25</cp:revision>
  <dcterms:created xsi:type="dcterms:W3CDTF">2023-09-29T15:32:02Z</dcterms:created>
  <dcterms:modified xsi:type="dcterms:W3CDTF">2023-10-26T09:34:16Z</dcterms:modified>
</cp:coreProperties>
</file>