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4D74-BECB-40F5-A268-9A2EF40A5A24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D1A5-349D-4AE7-8675-D5776EAA3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91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4D74-BECB-40F5-A268-9A2EF40A5A24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D1A5-349D-4AE7-8675-D5776EAA3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26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4D74-BECB-40F5-A268-9A2EF40A5A24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D1A5-349D-4AE7-8675-D5776EAA320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3453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4D74-BECB-40F5-A268-9A2EF40A5A24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D1A5-349D-4AE7-8675-D5776EAA3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93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4D74-BECB-40F5-A268-9A2EF40A5A24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D1A5-349D-4AE7-8675-D5776EAA320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2744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4D74-BECB-40F5-A268-9A2EF40A5A24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D1A5-349D-4AE7-8675-D5776EAA3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340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4D74-BECB-40F5-A268-9A2EF40A5A24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D1A5-349D-4AE7-8675-D5776EAA3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716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4D74-BECB-40F5-A268-9A2EF40A5A24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D1A5-349D-4AE7-8675-D5776EAA3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124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4D74-BECB-40F5-A268-9A2EF40A5A24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D1A5-349D-4AE7-8675-D5776EAA3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13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4D74-BECB-40F5-A268-9A2EF40A5A24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D1A5-349D-4AE7-8675-D5776EAA3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28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4D74-BECB-40F5-A268-9A2EF40A5A24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D1A5-349D-4AE7-8675-D5776EAA3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16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4D74-BECB-40F5-A268-9A2EF40A5A24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D1A5-349D-4AE7-8675-D5776EAA3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231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4D74-BECB-40F5-A268-9A2EF40A5A24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D1A5-349D-4AE7-8675-D5776EAA3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60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4D74-BECB-40F5-A268-9A2EF40A5A24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D1A5-349D-4AE7-8675-D5776EAA3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80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4D74-BECB-40F5-A268-9A2EF40A5A24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D1A5-349D-4AE7-8675-D5776EAA3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22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4D74-BECB-40F5-A268-9A2EF40A5A24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D1A5-349D-4AE7-8675-D5776EAA3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54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24D74-BECB-40F5-A268-9A2EF40A5A24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3A6D1A5-349D-4AE7-8675-D5776EAA3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50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Boston Consulting Group (BCG) - Global Resilience Partnership">
            <a:extLst>
              <a:ext uri="{FF2B5EF4-FFF2-40B4-BE49-F238E27FC236}">
                <a16:creationId xmlns:a16="http://schemas.microsoft.com/office/drawing/2014/main" id="{D836120B-BD7A-207E-7520-16EE9D4CD9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2" t="13585" r="18838" b="8131"/>
          <a:stretch/>
        </p:blipFill>
        <p:spPr bwMode="auto">
          <a:xfrm>
            <a:off x="8974318" y="-31223"/>
            <a:ext cx="3217682" cy="114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EF8EDF-0D32-4F03-4E25-5BAFEC39E151}"/>
              </a:ext>
            </a:extLst>
          </p:cNvPr>
          <p:cNvSpPr/>
          <p:nvPr/>
        </p:nvSpPr>
        <p:spPr>
          <a:xfrm>
            <a:off x="2210284" y="2551837"/>
            <a:ext cx="596189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i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doni MT Black" panose="02070A03080606020203" pitchFamily="18" charset="0"/>
              </a:rPr>
              <a:t>Understanding</a:t>
            </a:r>
          </a:p>
          <a:p>
            <a:pPr algn="ctr"/>
            <a:r>
              <a:rPr lang="en-IN" sz="5400" b="0" i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doni MT Black" panose="02070A03080606020203" pitchFamily="18" charset="0"/>
              </a:rPr>
              <a:t> consumer needs</a:t>
            </a:r>
            <a:endParaRPr lang="en-IN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11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7F71-786A-8942-3046-7D5DC231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Criteria for Evaluating Competing Offers</a:t>
            </a:r>
            <a:br>
              <a:rPr lang="en-US" b="1" dirty="0"/>
            </a:br>
            <a:r>
              <a:rPr lang="en-IN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Key Considerations for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A7ED2-781B-852D-CC0D-431D5D4A8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6381"/>
            <a:ext cx="8596668" cy="4673845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Upfront Cost</a:t>
            </a:r>
            <a:r>
              <a:rPr lang="en-IN" dirty="0"/>
              <a:t>: </a:t>
            </a:r>
            <a:r>
              <a:rPr lang="en-US" dirty="0"/>
              <a:t>60% of surveyed customers consider this the most important factor.</a:t>
            </a:r>
          </a:p>
          <a:p>
            <a:r>
              <a:rPr lang="en-US" b="1" dirty="0"/>
              <a:t>Monthly Costs</a:t>
            </a:r>
            <a:r>
              <a:rPr lang="en-US" dirty="0"/>
              <a:t>: Comparing total monthly outlay between the existing and leasing plans</a:t>
            </a:r>
          </a:p>
          <a:p>
            <a:r>
              <a:rPr lang="en-US" b="1" dirty="0"/>
              <a:t>Upgrade Flexibility</a:t>
            </a:r>
            <a:r>
              <a:rPr lang="en-US" dirty="0"/>
              <a:t>: High interest in frequent upgrades, especially among younger customers</a:t>
            </a:r>
          </a:p>
          <a:p>
            <a:r>
              <a:rPr lang="en-US" b="1" dirty="0"/>
              <a:t>Trade-In or Keep Option</a:t>
            </a:r>
            <a:r>
              <a:rPr lang="en-US" dirty="0"/>
              <a:t>: The lease plan offers mandatory trade-in, while the existing plan offers optional trade-in or ownership.</a:t>
            </a:r>
          </a:p>
          <a:p>
            <a:r>
              <a:rPr lang="en-US" b="1" dirty="0"/>
              <a:t>Data Points Needed to Evaluate Attractiveness: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b="1" dirty="0"/>
              <a:t>Preference for trade-in vs. phone ownership</a:t>
            </a:r>
            <a:r>
              <a:rPr lang="en-US" dirty="0"/>
              <a:t>: Would customers prefer trading in frequently or keeping their phones?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Sensitivity to upfront and monthly costs</a:t>
            </a:r>
            <a:r>
              <a:rPr lang="en-US" dirty="0"/>
              <a:t>: What combination of monthly lease and upfront cost is most appealing?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Insurance adoption</a:t>
            </a:r>
            <a:r>
              <a:rPr lang="en-US" dirty="0"/>
              <a:t>: Can handset insurance drive added value since 92% have never bought it?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8" descr="Boston Consulting Group (BCG) - Global Resilience Partnership">
            <a:extLst>
              <a:ext uri="{FF2B5EF4-FFF2-40B4-BE49-F238E27FC236}">
                <a16:creationId xmlns:a16="http://schemas.microsoft.com/office/drawing/2014/main" id="{38C9216A-72B0-9AD7-2330-01E6E1C16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2" t="13585" r="18838" b="8131"/>
          <a:stretch/>
        </p:blipFill>
        <p:spPr bwMode="auto">
          <a:xfrm>
            <a:off x="8974318" y="-31223"/>
            <a:ext cx="3217682" cy="114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59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341B-43A2-4DAB-66D8-0A124420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Evaluation Matrix</a:t>
            </a:r>
            <a:endParaRPr lang="en-IN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862BFB5-930C-1533-4726-A4CBA4010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736236"/>
              </p:ext>
            </p:extLst>
          </p:nvPr>
        </p:nvGraphicFramePr>
        <p:xfrm>
          <a:off x="677334" y="1558651"/>
          <a:ext cx="8268705" cy="408002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3741">
                  <a:extLst>
                    <a:ext uri="{9D8B030D-6E8A-4147-A177-3AD203B41FA5}">
                      <a16:colId xmlns:a16="http://schemas.microsoft.com/office/drawing/2014/main" val="113944998"/>
                    </a:ext>
                  </a:extLst>
                </a:gridCol>
                <a:gridCol w="1653741">
                  <a:extLst>
                    <a:ext uri="{9D8B030D-6E8A-4147-A177-3AD203B41FA5}">
                      <a16:colId xmlns:a16="http://schemas.microsoft.com/office/drawing/2014/main" val="3353088547"/>
                    </a:ext>
                  </a:extLst>
                </a:gridCol>
                <a:gridCol w="1653741">
                  <a:extLst>
                    <a:ext uri="{9D8B030D-6E8A-4147-A177-3AD203B41FA5}">
                      <a16:colId xmlns:a16="http://schemas.microsoft.com/office/drawing/2014/main" val="2836035441"/>
                    </a:ext>
                  </a:extLst>
                </a:gridCol>
                <a:gridCol w="1653741">
                  <a:extLst>
                    <a:ext uri="{9D8B030D-6E8A-4147-A177-3AD203B41FA5}">
                      <a16:colId xmlns:a16="http://schemas.microsoft.com/office/drawing/2014/main" val="3894819954"/>
                    </a:ext>
                  </a:extLst>
                </a:gridCol>
                <a:gridCol w="1653741">
                  <a:extLst>
                    <a:ext uri="{9D8B030D-6E8A-4147-A177-3AD203B41FA5}">
                      <a16:colId xmlns:a16="http://schemas.microsoft.com/office/drawing/2014/main" val="1384406637"/>
                    </a:ext>
                  </a:extLst>
                </a:gridCol>
              </a:tblGrid>
              <a:tr h="80628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Criteria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Under 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Above 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Frequent Upgraders (12 months)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Moderate Upgraders (24+ months)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50110382"/>
                  </a:ext>
                </a:extLst>
              </a:tr>
              <a:tr h="80628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Keen to lease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3925847"/>
                  </a:ext>
                </a:extLst>
              </a:tr>
              <a:tr h="8062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Willing to upgrade more often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63% (if cost effective)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 (if cost effective)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63% (if affordable)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71% (if affordable)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6552879"/>
                  </a:ext>
                </a:extLst>
              </a:tr>
              <a:tr h="80628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Upfront cost sensitivity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46% &lt; $500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46% &lt; $500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99824307"/>
                  </a:ext>
                </a:extLst>
              </a:tr>
              <a:tr h="80628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Trade-in preference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Likely to trade in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Likely to trade in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2188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78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341B-43A2-4DAB-66D8-0A124420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Target Segment</a:t>
            </a:r>
            <a:br>
              <a:rPr lang="en-IN" b="1" dirty="0"/>
            </a:b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Target Segment Identification Based on Survey Data</a:t>
            </a:r>
            <a:endParaRPr lang="en-IN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F3BB5-865D-FA03-5EBF-0D000800B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90649"/>
            <a:ext cx="8596668" cy="3880773"/>
          </a:xfrm>
        </p:spPr>
        <p:txBody>
          <a:bodyPr/>
          <a:lstStyle/>
          <a:p>
            <a:r>
              <a:rPr lang="en-US" b="1" dirty="0"/>
              <a:t>Primary Target</a:t>
            </a:r>
            <a:r>
              <a:rPr lang="en-US" dirty="0"/>
              <a:t>: Customers under 30, keen on upgrading every 12 months.</a:t>
            </a:r>
          </a:p>
          <a:p>
            <a:r>
              <a:rPr lang="en-US" dirty="0"/>
              <a:t>Rationale: 63% of under-30s prefer leasing if frequent upgrades are offered.</a:t>
            </a:r>
          </a:p>
          <a:p>
            <a:r>
              <a:rPr lang="en-US" b="1" dirty="0"/>
              <a:t>Secondary Target</a:t>
            </a:r>
            <a:r>
              <a:rPr lang="en-US" dirty="0"/>
              <a:t>: Frequent upgraders of any age group (those upgrading every 12 months).</a:t>
            </a:r>
          </a:p>
          <a:p>
            <a:r>
              <a:rPr lang="en-US" b="1" dirty="0"/>
              <a:t>Additional Consideration</a:t>
            </a:r>
            <a:r>
              <a:rPr lang="en-US" dirty="0"/>
              <a:t>: Moderate upgraders, as 71% of those upgrading every 24+ months want to upgrade more often if costs are controlled.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037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6530-02D5-A8B8-189A-58D96AC67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Changes to the Offering &amp; Product Name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37FA0-2E8B-D210-A8DC-DC96B90FF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</a:t>
            </a:r>
            <a:r>
              <a:rPr lang="en-US" dirty="0" err="1"/>
              <a:t>Talktime</a:t>
            </a:r>
            <a:r>
              <a:rPr lang="en-US" dirty="0"/>
              <a:t>: Add more talk minutes, particularly for high-usage customers. Offering unlimited </a:t>
            </a:r>
            <a:r>
              <a:rPr lang="en-US" dirty="0" err="1"/>
              <a:t>talktime</a:t>
            </a:r>
            <a:r>
              <a:rPr lang="en-US" dirty="0"/>
              <a:t> in the leasing plan could draw more customers.</a:t>
            </a:r>
          </a:p>
          <a:p>
            <a:r>
              <a:rPr lang="en-US" dirty="0"/>
              <a:t>Flexible Insurance Options: Offer multiple insurance tiers as only 8% currently buy insurance, but bundling it with leasing could be an attractive upsell.</a:t>
            </a:r>
          </a:p>
          <a:p>
            <a:r>
              <a:rPr lang="en-US" dirty="0"/>
              <a:t>Lower or No Upgrade Fee: Reduce or eliminate upgrade fees to appeal to customers who want to upgrade every 12 months.</a:t>
            </a:r>
          </a:p>
          <a:p>
            <a:r>
              <a:rPr lang="en-US" dirty="0"/>
              <a:t>Customizable Data Plans: Provide flexibility in data allowances, since the 6GB data cap may not suit all users.</a:t>
            </a:r>
          </a:p>
          <a:p>
            <a:r>
              <a:rPr lang="en-US" dirty="0"/>
              <a:t>Optional Trade-In: Give the option to keep the phone after the lease period for customers who may be hesitant about the mandatory trade-in policy.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84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0360-2455-0CE1-530B-C48E4B94E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Product Name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79C93-29C2-000E-A4E6-1F10F4195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LeaseFlex</a:t>
            </a:r>
            <a:r>
              <a:rPr lang="en-US" dirty="0"/>
              <a:t>+</a:t>
            </a:r>
          </a:p>
          <a:p>
            <a:r>
              <a:rPr lang="en-US"/>
              <a:t>A name that conveys flexibility, appealing to younger customers keen on frequent upgrades without major upfront costs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23272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456</TotalTime>
  <Words>462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Bodoni MT Black</vt:lpstr>
      <vt:lpstr>Calibri</vt:lpstr>
      <vt:lpstr>Trebuchet MS</vt:lpstr>
      <vt:lpstr>Wingdings 3</vt:lpstr>
      <vt:lpstr>Facet</vt:lpstr>
      <vt:lpstr>PowerPoint Presentation</vt:lpstr>
      <vt:lpstr>Criteria for Evaluating Competing Offers Key Considerations for Customers</vt:lpstr>
      <vt:lpstr>Evaluation Matrix</vt:lpstr>
      <vt:lpstr>Target Segment Target Segment Identification Based on Survey Data</vt:lpstr>
      <vt:lpstr>Changes to the Offering &amp; Product Name</vt:lpstr>
      <vt:lpstr>Product Name Proposal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Yuvashri Bhanuprakash</dc:creator>
  <cp:lastModifiedBy>Yuvashri Bhanuprakash</cp:lastModifiedBy>
  <cp:revision>6</cp:revision>
  <dcterms:created xsi:type="dcterms:W3CDTF">2024-10-07T21:08:34Z</dcterms:created>
  <dcterms:modified xsi:type="dcterms:W3CDTF">2024-10-09T17:59:03Z</dcterms:modified>
</cp:coreProperties>
</file>